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5" r:id="rId4"/>
    <p:sldId id="289" r:id="rId5"/>
    <p:sldId id="290" r:id="rId6"/>
    <p:sldId id="291" r:id="rId7"/>
    <p:sldId id="301" r:id="rId8"/>
    <p:sldId id="305" r:id="rId9"/>
    <p:sldId id="303" r:id="rId10"/>
    <p:sldId id="307" r:id="rId11"/>
    <p:sldId id="309" r:id="rId12"/>
    <p:sldId id="313" r:id="rId13"/>
    <p:sldId id="295" r:id="rId14"/>
    <p:sldId id="299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14" r:id="rId27"/>
    <p:sldId id="326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6AF00"/>
    <a:srgbClr val="FABE00"/>
    <a:srgbClr val="FF9900"/>
    <a:srgbClr val="FF0000"/>
    <a:srgbClr val="003399"/>
    <a:srgbClr val="993366"/>
    <a:srgbClr val="FFFFCC"/>
    <a:srgbClr val="FFFF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9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C733B3-5E14-43E0-9E14-2CD042380313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8B1BBF5-1150-48E5-BCD0-196D132E42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CD88D1-B650-4F64-B062-57EF44409EC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8A876-BE11-468A-8566-2917704006CE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7D3-D6D9-4D4C-944B-783E80096A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F9836-552E-4A58-AAD6-4F1128D86473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BBF5-1150-48E5-BCD0-196D132E4294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CD88D1-B650-4F64-B062-57EF44409EC7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78EF-1570-407B-9465-D73E679638D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C6FB8-35FE-4910-9185-31DCDC8B90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ED9E-21EB-45B8-8E5C-F3C1719B2AF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36F83-FF2C-411C-9C12-4CBF1022F8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B01F-69BF-4DF0-A8DF-290A64CA0C2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1DEDA-5713-4344-A2A1-98ECF84BA4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B1B9-0B3F-4358-A5A2-7F0AA847B2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A71A-B20C-49A1-AC32-BC456039EE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99C7-BAD1-4EFD-80B0-9FAA85A8C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D8E8-CB0C-47D0-AF58-3E21B840E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2517-CD6A-466B-9C12-D8B741E46D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C479-D0A1-44D1-8E6C-27C16F3B3D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A09E-1389-461D-89B1-ACC3DCF3BA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43CA-5BC0-4E93-894B-39A0604FA1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31C8-E445-44EB-BD65-9AB0298948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9163-69C1-46B3-A114-8D81DF1EE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BF2B-8C30-4670-9584-5B90E741D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DF19-E4D6-44AD-A80D-8A0237A315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50B7-2FC6-4342-860A-4D568E138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B2B2-9C77-4FD8-8906-F1B1373F0E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3442-88B5-4CA0-8683-BFA7DCB09A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782C-99DE-4AF5-A324-36EF842DE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737C-3F85-4309-8A7A-87036988FF4E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218DA-5324-4493-A6DF-3D802A77C7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2132-73A6-4D77-BA84-E13FC15954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30F5-C02A-43D7-80AD-DE766008E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AD1A-7498-4320-91AF-3F48127A5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8F6D-8CA7-4AA9-8766-46CB82148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374F-3C62-40DD-9CB7-C371D5F05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CA6-595F-414E-ABF6-24BA433736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B1B9-0B3F-4358-A5A2-7F0AA847B2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A71A-B20C-49A1-AC32-BC456039EE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99C7-BAD1-4EFD-80B0-9FAA85A8C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D8E8-CB0C-47D0-AF58-3E21B840E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2517-CD6A-466B-9C12-D8B741E46D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C479-D0A1-44D1-8E6C-27C16F3B3D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A09E-1389-461D-89B1-ACC3DCF3BA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43CA-5BC0-4E93-894B-39A0604FA1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31C8-E445-44EB-BD65-9AB0298948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9163-69C1-46B3-A114-8D81DF1EE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BF2B-8C30-4670-9584-5B90E741D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DF19-E4D6-44AD-A80D-8A0237A315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50B7-2FC6-4342-860A-4D568E138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B2B2-9C77-4FD8-8906-F1B1373F0E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EC62-7530-4670-AD77-1BC920D9044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38DE6-2514-4965-9D4E-5D508EC096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3442-88B5-4CA0-8683-BFA7DCB09A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782C-99DE-4AF5-A324-36EF842DE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2132-73A6-4D77-BA84-E13FC15954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30F5-C02A-43D7-80AD-DE766008E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AD1A-7498-4320-91AF-3F48127A5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8F6D-8CA7-4AA9-8766-46CB82148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374F-3C62-40DD-9CB7-C371D5F05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CA6-595F-414E-ABF6-24BA433736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4D5E-1527-4D50-B5ED-95835A4E4C1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BF63A-5EFC-4B28-95FC-3B3D306AB0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F268-1E9D-4A6E-A3EA-FE67E93F5E0E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E96A-D390-4A0E-993E-97E0A8BEFC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62B5-293E-40C9-B4E5-E88CC6C00336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C559E-EAA6-4071-B70D-FFDE57740C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1891-0A2D-4DEF-AE09-04D62ABF25A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84202-F90A-4467-B16D-4231080A83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CE0B-EF76-47C8-BB10-A6B52C88E0E1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41C2-9DDC-4C9F-A9D3-1340E24830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18A9-BD7F-4647-8CB4-CD4D8416F59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D14E-5BAC-4230-BF6E-D228DDB997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A4DBD-FF41-43BA-98F8-1324EF592B5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5234E9A-DB8C-437B-999A-CD5BA29855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47CEC6F-AB95-44BB-9E7F-7C678C69D00C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eaLnBrk="1" hangingPunct="1"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E6765D9-03FE-4282-87AE-F5E49B3C492F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47CEC6F-AB95-44BB-9E7F-7C678C69D0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E6765D9-03FE-4282-87AE-F5E49B3C492F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yssch5.edusite.ru/" TargetMode="External"/><Relationship Id="rId5" Type="http://schemas.openxmlformats.org/officeDocument/2006/relationships/hyperlink" Target="mailto:perspectiva-5@yandex.ru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yssch5.edusite.ru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f"/><Relationship Id="rId7" Type="http://schemas.openxmlformats.org/officeDocument/2006/relationships/image" Target="../media/image8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59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hyperlink" Target="https://sites.google.com/site/podvignarodamypomnim/home/goroda-geroi" TargetMode="External"/><Relationship Id="rId7" Type="http://schemas.openxmlformats.org/officeDocument/2006/relationships/hyperlink" Target="http://lyssch5.edusite.ru/p280aa1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hyperlink" Target="https://sites.google.com/view/ecoproect/&#1075;&#1083;&#1072;&#1074;&#1085;&#1072;&#1103;" TargetMode="External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lyssch5.edusite.ru/" TargetMode="External"/><Relationship Id="rId5" Type="http://schemas.openxmlformats.org/officeDocument/2006/relationships/hyperlink" Target="mailto:perspectiva-5@yandex.ru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071563" y="5072063"/>
            <a:ext cx="7286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«Социально-ориентированная школа» 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МБОУ СОШ №5 г. Лысково Нижегородской области</a:t>
            </a:r>
          </a:p>
          <a:p>
            <a:pPr algn="ctr" eaLnBrk="1" hangingPunct="1"/>
            <a:endParaRPr lang="ru-RU" altLang="ru-R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124075" y="476250"/>
            <a:ext cx="52562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школа №5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Лысково Нижегородской области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50" y="4286250"/>
            <a:ext cx="8715375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87450" y="4797425"/>
            <a:ext cx="7272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 </a:t>
            </a:r>
            <a:endParaRPr lang="ru-RU" alt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288" y="3716338"/>
            <a:ext cx="8497887" cy="1127125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социально-личностного проектирования </a:t>
            </a:r>
          </a:p>
          <a:p>
            <a:pPr eaLnBrk="1" hangingPunct="1"/>
            <a:endParaRPr lang="ru-RU" altLang="ru-RU" dirty="0" smtClean="0">
              <a:solidFill>
                <a:srgbClr val="898989"/>
              </a:solidFill>
            </a:endParaRPr>
          </a:p>
        </p:txBody>
      </p:sp>
      <p:pic>
        <p:nvPicPr>
          <p:cNvPr id="3080" name="Picture 9" descr="Лысков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9796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0" y="6400800"/>
            <a:ext cx="5797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 dirty="0">
                <a:latin typeface="Calibri" pitchFamily="34" charset="0"/>
              </a:rPr>
              <a:t>Наши контакты:</a:t>
            </a:r>
            <a:r>
              <a:rPr lang="ru-RU" altLang="ru-RU" sz="1200" b="1" dirty="0"/>
              <a:t> </a:t>
            </a:r>
            <a:r>
              <a:rPr lang="ru-RU" altLang="ru-RU" sz="1200" b="1" dirty="0">
                <a:latin typeface="Calibri" pitchFamily="34" charset="0"/>
              </a:rPr>
              <a:t>606211, Нижегородская область, г. Лысково, </a:t>
            </a:r>
          </a:p>
          <a:p>
            <a:pPr algn="ctr" eaLnBrk="1" hangingPunct="1"/>
            <a:r>
              <a:rPr lang="ru-RU" altLang="ru-RU" sz="1200" b="1" dirty="0">
                <a:latin typeface="Calibri" pitchFamily="34" charset="0"/>
              </a:rPr>
              <a:t>ул. Семёнычева, дом 3</a:t>
            </a:r>
            <a:r>
              <a:rPr lang="ru-RU" altLang="ru-RU" sz="1200" b="1" dirty="0"/>
              <a:t>        тел. </a:t>
            </a:r>
            <a:r>
              <a:rPr lang="ru-RU" altLang="ru-RU" sz="1200" b="1" dirty="0">
                <a:latin typeface="Calibri" pitchFamily="34" charset="0"/>
              </a:rPr>
              <a:t>8-(83149)-5-85-61</a:t>
            </a:r>
            <a:endParaRPr lang="ru-RU" alt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2" name="Прямоугольник 8"/>
          <p:cNvSpPr>
            <a:spLocks noChangeArrowheads="1"/>
          </p:cNvSpPr>
          <p:nvPr/>
        </p:nvSpPr>
        <p:spPr bwMode="auto">
          <a:xfrm>
            <a:off x="6227763" y="6400800"/>
            <a:ext cx="29162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latin typeface="Calibri" pitchFamily="34" charset="0"/>
              </a:rPr>
              <a:t>е-</a:t>
            </a:r>
            <a:r>
              <a:rPr lang="en-US" altLang="ru-RU" sz="1200" b="1">
                <a:latin typeface="Calibri" pitchFamily="34" charset="0"/>
              </a:rPr>
              <a:t>mail</a:t>
            </a:r>
            <a:r>
              <a:rPr lang="ru-RU" altLang="ru-RU" sz="1200" b="1">
                <a:latin typeface="Calibri" pitchFamily="34" charset="0"/>
              </a:rPr>
              <a:t>:</a:t>
            </a:r>
            <a:r>
              <a:rPr lang="en-US" altLang="ru-RU" sz="1200" b="1">
                <a:latin typeface="Calibri" pitchFamily="34" charset="0"/>
              </a:rPr>
              <a:t> </a:t>
            </a:r>
            <a:r>
              <a:rPr lang="en-US" altLang="ru-RU" sz="1200" b="1">
                <a:latin typeface="Calibri" pitchFamily="34" charset="0"/>
                <a:hlinkClick r:id="rId5"/>
              </a:rPr>
              <a:t>perspectiva-5@yandex.ru</a:t>
            </a:r>
            <a:endParaRPr lang="ru-RU" altLang="ru-RU" sz="1200" b="1">
              <a:latin typeface="Calibri" pitchFamily="34" charset="0"/>
            </a:endParaRPr>
          </a:p>
          <a:p>
            <a:pPr algn="ctr" eaLnBrk="1" hangingPunct="1"/>
            <a:r>
              <a:rPr lang="ru-RU" altLang="ru-RU" sz="1200" b="1">
                <a:latin typeface="Calibri" pitchFamily="34" charset="0"/>
              </a:rPr>
              <a:t>сайт школы:</a:t>
            </a:r>
            <a:r>
              <a:rPr lang="en-US" altLang="ru-RU" sz="1200" b="1">
                <a:latin typeface="Calibri" pitchFamily="34" charset="0"/>
              </a:rPr>
              <a:t> </a:t>
            </a:r>
            <a:r>
              <a:rPr lang="en-US" altLang="ru-RU" sz="1200" b="1">
                <a:latin typeface="Calibri" pitchFamily="34" charset="0"/>
                <a:hlinkClick r:id="rId6"/>
              </a:rPr>
              <a:t>http://lyssch5.edusite.ru/</a:t>
            </a:r>
            <a:endParaRPr lang="ru-RU" altLang="ru-RU" sz="1200" b="1">
              <a:latin typeface="Calibri" pitchFamily="34" charset="0"/>
            </a:endParaRPr>
          </a:p>
        </p:txBody>
      </p:sp>
      <p:pic>
        <p:nvPicPr>
          <p:cNvPr id="3083" name="Picture 7" descr="эмблем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73963" y="0"/>
            <a:ext cx="1570037" cy="17272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305425" y="2620963"/>
            <a:ext cx="333375" cy="320675"/>
            <a:chOff x="3206" y="1632"/>
            <a:chExt cx="298" cy="289"/>
          </a:xfrm>
        </p:grpSpPr>
        <p:pic>
          <p:nvPicPr>
            <p:cNvPr id="27688" name="Picture 32" descr="circuler_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77" name="Oval 33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692" name="Picture 34" descr="Picture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3410" name="AutoShape 66"/>
          <p:cNvSpPr>
            <a:spLocks/>
          </p:cNvSpPr>
          <p:nvPr/>
        </p:nvSpPr>
        <p:spPr bwMode="black">
          <a:xfrm>
            <a:off x="0" y="1628800"/>
            <a:ext cx="2699792" cy="792088"/>
          </a:xfrm>
          <a:prstGeom prst="accentCallout2">
            <a:avLst>
              <a:gd name="adj1" fmla="val 20991"/>
              <a:gd name="adj2" fmla="val 104255"/>
              <a:gd name="adj3" fmla="val 39383"/>
              <a:gd name="adj4" fmla="val 122247"/>
              <a:gd name="adj5" fmla="val 84943"/>
              <a:gd name="adj6" fmla="val 122662"/>
            </a:avLst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7650" name="Arc 20"/>
          <p:cNvSpPr>
            <a:spLocks/>
          </p:cNvSpPr>
          <p:nvPr/>
        </p:nvSpPr>
        <p:spPr bwMode="gray">
          <a:xfrm rot="692470">
            <a:off x="3800475" y="2520950"/>
            <a:ext cx="1382713" cy="1074738"/>
          </a:xfrm>
          <a:custGeom>
            <a:avLst/>
            <a:gdLst>
              <a:gd name="T0" fmla="*/ 0 w 12831"/>
              <a:gd name="T1" fmla="*/ 44582 h 21600"/>
              <a:gd name="T2" fmla="*/ 1382713 w 12831"/>
              <a:gd name="T3" fmla="*/ 52642 h 21600"/>
              <a:gd name="T4" fmla="*/ 663284 w 12831"/>
              <a:gd name="T5" fmla="*/ 1074738 h 21600"/>
              <a:gd name="T6" fmla="*/ 0 60000 65536"/>
              <a:gd name="T7" fmla="*/ 0 60000 65536"/>
              <a:gd name="T8" fmla="*/ 0 60000 65536"/>
              <a:gd name="T9" fmla="*/ 0 w 12831"/>
              <a:gd name="T10" fmla="*/ 0 h 21600"/>
              <a:gd name="T11" fmla="*/ 12831 w 12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63888" y="5733256"/>
            <a:ext cx="2357264" cy="45719"/>
            <a:chOff x="2309" y="1872"/>
            <a:chExt cx="1915" cy="749"/>
          </a:xfrm>
        </p:grpSpPr>
        <p:pic>
          <p:nvPicPr>
            <p:cNvPr id="27698" name="Picture 22" descr="shadow_1_m"/>
            <p:cNvPicPr>
              <a:picLocks noChangeAspect="1" noChangeArrowheads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27700" name="Oval 24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7701" name="Oval 25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latin typeface="Calibri" pitchFamily="34" charset="0"/>
                  <a:cs typeface="+mn-cs"/>
                </a:endParaRPr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324225" y="2190750"/>
            <a:ext cx="409575" cy="393700"/>
            <a:chOff x="1833" y="1596"/>
            <a:chExt cx="368" cy="355"/>
          </a:xfrm>
        </p:grpSpPr>
        <p:pic>
          <p:nvPicPr>
            <p:cNvPr id="27693" name="Picture 28" descr="circuler_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73" name="Oval 29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697" name="Picture 30" descr="Picture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Freeform 7"/>
          <p:cNvSpPr>
            <a:spLocks noEditPoints="1"/>
          </p:cNvSpPr>
          <p:nvPr/>
        </p:nvSpPr>
        <p:spPr bwMode="gray">
          <a:xfrm flipH="1">
            <a:off x="4211958" y="1772816"/>
            <a:ext cx="864097" cy="2808312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Антропологическое знание </a:t>
            </a: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– </a:t>
            </a:r>
            <a:b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знание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человека во всех его проявлениях, </a:t>
            </a:r>
            <a:b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знание законов развития личности ребенка, </a:t>
            </a:r>
            <a:b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знание закономерностей и механизмов ее становления </a:t>
            </a: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endParaRPr lang="en-US" sz="2000" dirty="0" smtClean="0">
              <a:solidFill>
                <a:srgbClr val="C00000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692470">
            <a:off x="3247583" y="3908279"/>
            <a:ext cx="1322388" cy="1290637"/>
            <a:chOff x="4055" y="2088"/>
            <a:chExt cx="436" cy="422"/>
          </a:xfrm>
        </p:grpSpPr>
        <p:pic>
          <p:nvPicPr>
            <p:cNvPr id="27685" name="Picture 36" descr="circuler_1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81" name="Oval 37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687" name="Picture 38" descr="Picture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123728" y="2492896"/>
            <a:ext cx="649635" cy="576064"/>
            <a:chOff x="887" y="2039"/>
            <a:chExt cx="434" cy="422"/>
          </a:xfrm>
        </p:grpSpPr>
        <p:pic>
          <p:nvPicPr>
            <p:cNvPr id="313384" name="Picture 40" descr="circuler_1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13385" name="Oval 41"/>
            <p:cNvSpPr>
              <a:spLocks noChangeArrowheads="1"/>
            </p:cNvSpPr>
            <p:nvPr/>
          </p:nvSpPr>
          <p:spPr bwMode="gray">
            <a:xfrm>
              <a:off x="888" y="2039"/>
              <a:ext cx="433" cy="4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313386" name="Picture 42" descr="Picture2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147888" y="3551239"/>
            <a:ext cx="479896" cy="381818"/>
            <a:chOff x="1224" y="2711"/>
            <a:chExt cx="530" cy="512"/>
          </a:xfrm>
        </p:grpSpPr>
        <p:pic>
          <p:nvPicPr>
            <p:cNvPr id="27677" name="Picture 44" descr="circuler_1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89" name="Oval 45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681" name="Picture 46" descr="Picture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011863" y="3213100"/>
            <a:ext cx="1081087" cy="1079500"/>
            <a:chOff x="2323" y="2847"/>
            <a:chExt cx="636" cy="616"/>
          </a:xfrm>
        </p:grpSpPr>
        <p:pic>
          <p:nvPicPr>
            <p:cNvPr id="27674" name="Picture 48" descr="circuler_1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93" name="Oval 49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676" name="Picture 50" descr="Picture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454650" y="4313238"/>
            <a:ext cx="660400" cy="635000"/>
            <a:chOff x="3528" y="2759"/>
            <a:chExt cx="530" cy="512"/>
          </a:xfrm>
        </p:grpSpPr>
        <p:pic>
          <p:nvPicPr>
            <p:cNvPr id="27669" name="Picture 52" descr="circuler_1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97" name="Oval 53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7673" name="Picture 54" descr="Picture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Arc 55"/>
          <p:cNvSpPr>
            <a:spLocks/>
          </p:cNvSpPr>
          <p:nvPr/>
        </p:nvSpPr>
        <p:spPr bwMode="gray">
          <a:xfrm rot="692470">
            <a:off x="4432300" y="2849563"/>
            <a:ext cx="1951038" cy="933450"/>
          </a:xfrm>
          <a:custGeom>
            <a:avLst/>
            <a:gdLst>
              <a:gd name="T0" fmla="*/ 1153170 w 18088"/>
              <a:gd name="T1" fmla="*/ 0 h 18769"/>
              <a:gd name="T2" fmla="*/ 1951038 w 18088"/>
              <a:gd name="T3" fmla="*/ 346345 h 18769"/>
              <a:gd name="T4" fmla="*/ 0 w 18088"/>
              <a:gd name="T5" fmla="*/ 933450 h 18769"/>
              <a:gd name="T6" fmla="*/ 0 60000 65536"/>
              <a:gd name="T7" fmla="*/ 0 60000 65536"/>
              <a:gd name="T8" fmla="*/ 0 60000 65536"/>
              <a:gd name="T9" fmla="*/ 0 w 18088"/>
              <a:gd name="T10" fmla="*/ 0 h 18769"/>
              <a:gd name="T11" fmla="*/ 18088 w 18088"/>
              <a:gd name="T12" fmla="*/ 18769 h 18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7662" name="Arc 56"/>
          <p:cNvSpPr>
            <a:spLocks/>
          </p:cNvSpPr>
          <p:nvPr/>
        </p:nvSpPr>
        <p:spPr bwMode="gray">
          <a:xfrm rot="692470">
            <a:off x="4278313" y="3754438"/>
            <a:ext cx="2328862" cy="657225"/>
          </a:xfrm>
          <a:custGeom>
            <a:avLst/>
            <a:gdLst>
              <a:gd name="T0" fmla="*/ 2326167 w 21600"/>
              <a:gd name="T1" fmla="*/ 0 h 13223"/>
              <a:gd name="T2" fmla="*/ 1923144 w 21600"/>
              <a:gd name="T3" fmla="*/ 657225 h 13223"/>
              <a:gd name="T4" fmla="*/ 0 w 21600"/>
              <a:gd name="T5" fmla="*/ 51791 h 13223"/>
              <a:gd name="T6" fmla="*/ 0 60000 65536"/>
              <a:gd name="T7" fmla="*/ 0 60000 65536"/>
              <a:gd name="T8" fmla="*/ 0 60000 65536"/>
              <a:gd name="T9" fmla="*/ 0 w 21600"/>
              <a:gd name="T10" fmla="*/ 0 h 13223"/>
              <a:gd name="T11" fmla="*/ 21600 w 21600"/>
              <a:gd name="T12" fmla="*/ 13223 h 13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7663" name="Arc 57"/>
          <p:cNvSpPr>
            <a:spLocks/>
          </p:cNvSpPr>
          <p:nvPr/>
        </p:nvSpPr>
        <p:spPr bwMode="gray">
          <a:xfrm rot="692470">
            <a:off x="4240213" y="3683000"/>
            <a:ext cx="1309687" cy="1047750"/>
          </a:xfrm>
          <a:custGeom>
            <a:avLst/>
            <a:gdLst>
              <a:gd name="T0" fmla="*/ 1309687 w 12127"/>
              <a:gd name="T1" fmla="*/ 888492 h 21079"/>
              <a:gd name="T2" fmla="*/ 509101 w 12127"/>
              <a:gd name="T3" fmla="*/ 1047750 h 21079"/>
              <a:gd name="T4" fmla="*/ 0 w 12127"/>
              <a:gd name="T5" fmla="*/ 0 h 21079"/>
              <a:gd name="T6" fmla="*/ 0 60000 65536"/>
              <a:gd name="T7" fmla="*/ 0 60000 65536"/>
              <a:gd name="T8" fmla="*/ 0 60000 65536"/>
              <a:gd name="T9" fmla="*/ 0 w 12127"/>
              <a:gd name="T10" fmla="*/ 0 h 21079"/>
              <a:gd name="T11" fmla="*/ 12127 w 12127"/>
              <a:gd name="T12" fmla="*/ 21079 h 2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7664" name="Arc 58"/>
          <p:cNvSpPr>
            <a:spLocks/>
          </p:cNvSpPr>
          <p:nvPr/>
        </p:nvSpPr>
        <p:spPr bwMode="gray">
          <a:xfrm rot="692470">
            <a:off x="2776538" y="3386138"/>
            <a:ext cx="1503362" cy="1009650"/>
          </a:xfrm>
          <a:custGeom>
            <a:avLst/>
            <a:gdLst>
              <a:gd name="T0" fmla="*/ 727015 w 13927"/>
              <a:gd name="T1" fmla="*/ 1009650 h 20367"/>
              <a:gd name="T2" fmla="*/ 0 w 13927"/>
              <a:gd name="T3" fmla="*/ 818497 h 20367"/>
              <a:gd name="T4" fmla="*/ 1503362 w 13927"/>
              <a:gd name="T5" fmla="*/ 0 h 20367"/>
              <a:gd name="T6" fmla="*/ 0 60000 65536"/>
              <a:gd name="T7" fmla="*/ 0 60000 65536"/>
              <a:gd name="T8" fmla="*/ 0 60000 65536"/>
              <a:gd name="T9" fmla="*/ 0 w 13927"/>
              <a:gd name="T10" fmla="*/ 0 h 20367"/>
              <a:gd name="T11" fmla="*/ 13927 w 13927"/>
              <a:gd name="T12" fmla="*/ 20367 h 20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7665" name="Arc 59"/>
          <p:cNvSpPr>
            <a:spLocks/>
          </p:cNvSpPr>
          <p:nvPr/>
        </p:nvSpPr>
        <p:spPr bwMode="gray">
          <a:xfrm rot="692470">
            <a:off x="1978025" y="3184525"/>
            <a:ext cx="2332038" cy="604838"/>
          </a:xfrm>
          <a:custGeom>
            <a:avLst/>
            <a:gdLst>
              <a:gd name="T0" fmla="*/ 252314 w 21600"/>
              <a:gd name="T1" fmla="*/ 604838 h 12198"/>
              <a:gd name="T2" fmla="*/ 14791 w 21600"/>
              <a:gd name="T3" fmla="*/ 0 h 12198"/>
              <a:gd name="T4" fmla="*/ 2332038 w 21600"/>
              <a:gd name="T5" fmla="*/ 120293 h 12198"/>
              <a:gd name="T6" fmla="*/ 0 60000 65536"/>
              <a:gd name="T7" fmla="*/ 0 60000 65536"/>
              <a:gd name="T8" fmla="*/ 0 60000 65536"/>
              <a:gd name="T9" fmla="*/ 0 w 21600"/>
              <a:gd name="T10" fmla="*/ 0 h 12198"/>
              <a:gd name="T11" fmla="*/ 21600 w 21600"/>
              <a:gd name="T12" fmla="*/ 12198 h 12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7666" name="Arc 60"/>
          <p:cNvSpPr>
            <a:spLocks/>
          </p:cNvSpPr>
          <p:nvPr/>
        </p:nvSpPr>
        <p:spPr bwMode="gray">
          <a:xfrm rot="692470">
            <a:off x="2814308" y="2483804"/>
            <a:ext cx="1624069" cy="903287"/>
          </a:xfrm>
          <a:custGeom>
            <a:avLst/>
            <a:gdLst>
              <a:gd name="T0" fmla="*/ 0 w 16756"/>
              <a:gd name="T1" fmla="*/ 227074 h 18207"/>
              <a:gd name="T2" fmla="*/ 554017 w 16756"/>
              <a:gd name="T3" fmla="*/ 0 h 18207"/>
              <a:gd name="T4" fmla="*/ 1808163 w 16756"/>
              <a:gd name="T5" fmla="*/ 903287 h 18207"/>
              <a:gd name="T6" fmla="*/ 0 60000 65536"/>
              <a:gd name="T7" fmla="*/ 0 60000 65536"/>
              <a:gd name="T8" fmla="*/ 0 60000 65536"/>
              <a:gd name="T9" fmla="*/ 0 w 16756"/>
              <a:gd name="T10" fmla="*/ 0 h 18207"/>
              <a:gd name="T11" fmla="*/ 16756 w 16756"/>
              <a:gd name="T12" fmla="*/ 18207 h 18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13408" name="AutoShape 64"/>
          <p:cNvSpPr>
            <a:spLocks/>
          </p:cNvSpPr>
          <p:nvPr/>
        </p:nvSpPr>
        <p:spPr bwMode="black">
          <a:xfrm>
            <a:off x="6372200" y="1628800"/>
            <a:ext cx="2771800" cy="864096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35367"/>
              <a:gd name="adj6" fmla="val -32039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конструктивность</a:t>
            </a:r>
            <a:endParaRPr lang="en-US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13409" name="AutoShape 65"/>
          <p:cNvSpPr>
            <a:spLocks/>
          </p:cNvSpPr>
          <p:nvPr/>
        </p:nvSpPr>
        <p:spPr bwMode="black">
          <a:xfrm>
            <a:off x="6732240" y="4725144"/>
            <a:ext cx="3456384" cy="1085850"/>
          </a:xfrm>
          <a:prstGeom prst="accentCallout2">
            <a:avLst>
              <a:gd name="adj1" fmla="val 20991"/>
              <a:gd name="adj2" fmla="val -3213"/>
              <a:gd name="adj3" fmla="val 65393"/>
              <a:gd name="adj4" fmla="val -17381"/>
              <a:gd name="adj5" fmla="val 20839"/>
              <a:gd name="adj6" fmla="val -23338"/>
            </a:avLst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/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52" name="AutoShape 64"/>
          <p:cNvSpPr>
            <a:spLocks/>
          </p:cNvSpPr>
          <p:nvPr/>
        </p:nvSpPr>
        <p:spPr bwMode="black">
          <a:xfrm>
            <a:off x="7380312" y="2636912"/>
            <a:ext cx="2771800" cy="864096"/>
          </a:xfrm>
          <a:prstGeom prst="accentCallout2">
            <a:avLst>
              <a:gd name="adj1" fmla="val 46004"/>
              <a:gd name="adj2" fmla="val -2214"/>
              <a:gd name="adj3" fmla="val -11717"/>
              <a:gd name="adj4" fmla="val -20172"/>
              <a:gd name="adj5" fmla="val 68026"/>
              <a:gd name="adj6" fmla="val -31439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ответственность</a:t>
            </a:r>
            <a:endParaRPr lang="en-US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88224" y="5157192"/>
            <a:ext cx="229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коммуникабельность</a:t>
            </a:r>
          </a:p>
        </p:txBody>
      </p:sp>
      <p:sp>
        <p:nvSpPr>
          <p:cNvPr id="54" name="AutoShape 66"/>
          <p:cNvSpPr>
            <a:spLocks/>
          </p:cNvSpPr>
          <p:nvPr/>
        </p:nvSpPr>
        <p:spPr bwMode="black">
          <a:xfrm>
            <a:off x="0" y="4653136"/>
            <a:ext cx="2807296" cy="1152128"/>
          </a:xfrm>
          <a:prstGeom prst="accentCallout2">
            <a:avLst>
              <a:gd name="adj1" fmla="val 20991"/>
              <a:gd name="adj2" fmla="val 104255"/>
              <a:gd name="adj3" fmla="val 88445"/>
              <a:gd name="adj4" fmla="val 118102"/>
              <a:gd name="adj5" fmla="val 25779"/>
              <a:gd name="adj6" fmla="val 135099"/>
            </a:avLst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4581128"/>
            <a:ext cx="2843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способность быстро решать возникающие проблемы в собственной</a:t>
            </a:r>
          </a:p>
          <a:p>
            <a:pPr algn="ctr"/>
            <a:r>
              <a:rPr lang="ru-RU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и профессиональной жизни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31640" y="1700808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мобильность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" name="Freeform 4"/>
          <p:cNvSpPr>
            <a:spLocks/>
          </p:cNvSpPr>
          <p:nvPr/>
        </p:nvSpPr>
        <p:spPr bwMode="gray">
          <a:xfrm flipH="1">
            <a:off x="4644008" y="548680"/>
            <a:ext cx="792088" cy="5842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Freeform 4"/>
          <p:cNvSpPr>
            <a:spLocks/>
          </p:cNvSpPr>
          <p:nvPr/>
        </p:nvSpPr>
        <p:spPr bwMode="gray">
          <a:xfrm>
            <a:off x="3707904" y="548680"/>
            <a:ext cx="820118" cy="5842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213" y="4473575"/>
            <a:ext cx="3003550" cy="2384425"/>
            <a:chOff x="862" y="713"/>
            <a:chExt cx="3780" cy="3003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1560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178" name="Freeform 12"/>
              <p:cNvSpPr>
                <a:spLocks/>
              </p:cNvSpPr>
              <p:nvPr/>
            </p:nvSpPr>
            <p:spPr bwMode="gray">
              <a:xfrm>
                <a:off x="2406" y="2924"/>
                <a:ext cx="2082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562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1557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175" name="Freeform 16"/>
              <p:cNvSpPr>
                <a:spLocks/>
              </p:cNvSpPr>
              <p:nvPr/>
            </p:nvSpPr>
            <p:spPr bwMode="gray">
              <a:xfrm>
                <a:off x="2405" y="2925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559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1554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172" name="Freeform 20"/>
              <p:cNvSpPr>
                <a:spLocks/>
              </p:cNvSpPr>
              <p:nvPr/>
            </p:nvSpPr>
            <p:spPr bwMode="gray">
              <a:xfrm>
                <a:off x="2405" y="2925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556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solidFill>
                    <a:prstClr val="black"/>
                  </a:solidFill>
                  <a:cs typeface="+mn-cs"/>
                </a:endParaRPr>
              </a:p>
            </p:txBody>
          </p:sp>
        </p:grpSp>
      </p:grpSp>
      <p:sp>
        <p:nvSpPr>
          <p:cNvPr id="6148" name="AutoShape 22"/>
          <p:cNvSpPr>
            <a:spLocks/>
          </p:cNvSpPr>
          <p:nvPr/>
        </p:nvSpPr>
        <p:spPr bwMode="blackWhite">
          <a:xfrm>
            <a:off x="4643438" y="4365625"/>
            <a:ext cx="3194050" cy="515938"/>
          </a:xfrm>
          <a:prstGeom prst="callout2">
            <a:avLst>
              <a:gd name="adj1" fmla="val 22153"/>
              <a:gd name="adj2" fmla="val -2704"/>
              <a:gd name="adj3" fmla="val 22153"/>
              <a:gd name="adj4" fmla="val -15889"/>
              <a:gd name="adj5" fmla="val 178595"/>
              <a:gd name="adj6" fmla="val -40881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социальная проба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49" name="AutoShape 23"/>
          <p:cNvSpPr>
            <a:spLocks/>
          </p:cNvSpPr>
          <p:nvPr/>
        </p:nvSpPr>
        <p:spPr bwMode="blackWhite">
          <a:xfrm>
            <a:off x="4643438" y="5013325"/>
            <a:ext cx="3209925" cy="522288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108728"/>
              <a:gd name="adj6" fmla="val -37353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white"/>
                </a:solidFill>
                <a:latin typeface="Calibri"/>
                <a:cs typeface="+mn-cs"/>
              </a:rPr>
              <a:t>социальная практика</a:t>
            </a:r>
            <a:endParaRPr lang="en-US" b="1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151" name="AutoShape 25"/>
          <p:cNvSpPr>
            <a:spLocks/>
          </p:cNvSpPr>
          <p:nvPr/>
        </p:nvSpPr>
        <p:spPr bwMode="blackWhite">
          <a:xfrm>
            <a:off x="4572000" y="5661025"/>
            <a:ext cx="3386138" cy="482600"/>
          </a:xfrm>
          <a:prstGeom prst="callout2">
            <a:avLst>
              <a:gd name="adj1" fmla="val 23685"/>
              <a:gd name="adj2" fmla="val -2250"/>
              <a:gd name="adj3" fmla="val 23685"/>
              <a:gd name="adj4" fmla="val -16782"/>
              <a:gd name="adj5" fmla="val 61700"/>
              <a:gd name="adj6" fmla="val -34968"/>
            </a:avLst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социальное проектирование</a:t>
            </a:r>
            <a:endParaRPr lang="en-US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187624" y="4293096"/>
            <a:ext cx="1656184" cy="1152128"/>
            <a:chOff x="1596" y="1167"/>
            <a:chExt cx="2448" cy="389"/>
          </a:xfrm>
          <a:solidFill>
            <a:schemeClr val="accent5">
              <a:lumMod val="50000"/>
            </a:schemeClr>
          </a:solidFill>
        </p:grpSpPr>
        <p:sp>
          <p:nvSpPr>
            <p:cNvPr id="6158" name="AutoShape 38"/>
            <p:cNvSpPr>
              <a:spLocks noChangeArrowheads="1"/>
            </p:cNvSpPr>
            <p:nvPr/>
          </p:nvSpPr>
          <p:spPr bwMode="gray">
            <a:xfrm>
              <a:off x="1596" y="1167"/>
              <a:ext cx="2448" cy="389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023" name="AutoShape 39"/>
            <p:cNvSpPr>
              <a:spLocks noChangeArrowheads="1"/>
            </p:cNvSpPr>
            <p:nvPr/>
          </p:nvSpPr>
          <p:spPr bwMode="gray">
            <a:xfrm>
              <a:off x="1632" y="1200"/>
              <a:ext cx="2371" cy="328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Symbol" pitchFamily="18" charset="2"/>
              </a:endParaRPr>
            </a:p>
          </p:txBody>
        </p:sp>
      </p:grpSp>
      <p:sp>
        <p:nvSpPr>
          <p:cNvPr id="21516" name="Rectangle 40"/>
          <p:cNvSpPr>
            <a:spLocks noChangeArrowheads="1"/>
          </p:cNvSpPr>
          <p:nvPr/>
        </p:nvSpPr>
        <p:spPr bwMode="gray">
          <a:xfrm>
            <a:off x="827088" y="4365625"/>
            <a:ext cx="24003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dirty="0">
                <a:solidFill>
                  <a:prstClr val="white"/>
                </a:solidFill>
                <a:latin typeface="Calibri" pitchFamily="34" charset="0"/>
                <a:cs typeface="+mn-cs"/>
              </a:rPr>
              <a:t>Формы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dirty="0">
                <a:solidFill>
                  <a:prstClr val="white"/>
                </a:solidFill>
                <a:latin typeface="Calibri" pitchFamily="34" charset="0"/>
                <a:cs typeface="+mn-cs"/>
              </a:rPr>
              <a:t> организации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dirty="0">
                <a:solidFill>
                  <a:prstClr val="white"/>
                </a:solidFill>
                <a:latin typeface="Calibri" pitchFamily="34" charset="0"/>
                <a:cs typeface="+mn-cs"/>
              </a:rPr>
              <a:t>внеурочного 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dirty="0">
                <a:solidFill>
                  <a:prstClr val="white"/>
                </a:solidFill>
                <a:latin typeface="Calibri" pitchFamily="34" charset="0"/>
                <a:cs typeface="+mn-cs"/>
              </a:rPr>
              <a:t>пространства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dirty="0">
              <a:solidFill>
                <a:prstClr val="white"/>
              </a:solidFill>
              <a:latin typeface="Calibri" pitchFamily="34" charset="0"/>
              <a:cs typeface="+mn-cs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84213" y="2565400"/>
            <a:ext cx="3003550" cy="1582738"/>
            <a:chOff x="1082" y="2355"/>
            <a:chExt cx="3406" cy="1993"/>
          </a:xfrm>
        </p:grpSpPr>
        <p:sp>
          <p:nvSpPr>
            <p:cNvPr id="21548" name="Freeform 19"/>
            <p:cNvSpPr>
              <a:spLocks/>
            </p:cNvSpPr>
            <p:nvPr/>
          </p:nvSpPr>
          <p:spPr bwMode="gray">
            <a:xfrm>
              <a:off x="1082" y="3026"/>
              <a:ext cx="1338" cy="1322"/>
            </a:xfrm>
            <a:custGeom>
              <a:avLst/>
              <a:gdLst>
                <a:gd name="T0" fmla="*/ 52 w 1323"/>
                <a:gd name="T1" fmla="*/ 367 h 1322"/>
                <a:gd name="T2" fmla="*/ 1338 w 1323"/>
                <a:gd name="T3" fmla="*/ 1322 h 1322"/>
                <a:gd name="T4" fmla="*/ 1338 w 1323"/>
                <a:gd name="T5" fmla="*/ 974 h 1322"/>
                <a:gd name="T6" fmla="*/ 0 w 1323"/>
                <a:gd name="T7" fmla="*/ 0 h 1322"/>
                <a:gd name="T8" fmla="*/ 52 w 1323"/>
                <a:gd name="T9" fmla="*/ 367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1322"/>
                <a:gd name="T17" fmla="*/ 1323 w 1323"/>
                <a:gd name="T18" fmla="*/ 1322 h 13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549" name="Freeform 20"/>
            <p:cNvSpPr>
              <a:spLocks/>
            </p:cNvSpPr>
            <p:nvPr/>
          </p:nvSpPr>
          <p:spPr bwMode="gray">
            <a:xfrm>
              <a:off x="2405" y="2924"/>
              <a:ext cx="2083" cy="1418"/>
            </a:xfrm>
            <a:custGeom>
              <a:avLst/>
              <a:gdLst>
                <a:gd name="T0" fmla="*/ 0 w 2083"/>
                <a:gd name="T1" fmla="*/ 1070 h 1418"/>
                <a:gd name="T2" fmla="*/ 2083 w 2083"/>
                <a:gd name="T3" fmla="*/ 0 h 1418"/>
                <a:gd name="T4" fmla="*/ 2045 w 2083"/>
                <a:gd name="T5" fmla="*/ 355 h 1418"/>
                <a:gd name="T6" fmla="*/ 7 w 2083"/>
                <a:gd name="T7" fmla="*/ 1418 h 1418"/>
                <a:gd name="T8" fmla="*/ 0 w 2083"/>
                <a:gd name="T9" fmla="*/ 1070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3"/>
                <a:gd name="T16" fmla="*/ 0 h 1418"/>
                <a:gd name="T17" fmla="*/ 2083 w 2083"/>
                <a:gd name="T18" fmla="*/ 1418 h 1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550" name="Freeform 21"/>
            <p:cNvSpPr>
              <a:spLocks/>
            </p:cNvSpPr>
            <p:nvPr/>
          </p:nvSpPr>
          <p:spPr bwMode="gray">
            <a:xfrm>
              <a:off x="1082" y="2355"/>
              <a:ext cx="3406" cy="1639"/>
            </a:xfrm>
            <a:custGeom>
              <a:avLst/>
              <a:gdLst>
                <a:gd name="T0" fmla="*/ 1323 w 3406"/>
                <a:gd name="T1" fmla="*/ 1639 h 1639"/>
                <a:gd name="T2" fmla="*/ 0 w 3406"/>
                <a:gd name="T3" fmla="*/ 671 h 1639"/>
                <a:gd name="T4" fmla="*/ 1969 w 3406"/>
                <a:gd name="T5" fmla="*/ 0 h 1639"/>
                <a:gd name="T6" fmla="*/ 3406 w 3406"/>
                <a:gd name="T7" fmla="*/ 569 h 1639"/>
                <a:gd name="T8" fmla="*/ 1323 w 3406"/>
                <a:gd name="T9" fmla="*/ 1639 h 1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6"/>
                <a:gd name="T16" fmla="*/ 0 h 1639"/>
                <a:gd name="T17" fmla="*/ 3406 w 3406"/>
                <a:gd name="T18" fmla="*/ 1639 h 1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gradFill rotWithShape="1">
              <a:gsLst>
                <a:gs pos="0">
                  <a:srgbClr val="D6D6D6"/>
                </a:gs>
                <a:gs pos="100000">
                  <a:srgbClr val="F8F8F8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258888" y="2492375"/>
            <a:ext cx="1512887" cy="1081088"/>
            <a:chOff x="1596" y="1167"/>
            <a:chExt cx="2448" cy="389"/>
          </a:xfrm>
        </p:grpSpPr>
        <p:sp>
          <p:nvSpPr>
            <p:cNvPr id="37" name="AutoShape 38"/>
            <p:cNvSpPr>
              <a:spLocks noChangeArrowheads="1"/>
            </p:cNvSpPr>
            <p:nvPr/>
          </p:nvSpPr>
          <p:spPr bwMode="gray">
            <a:xfrm>
              <a:off x="1596" y="1167"/>
              <a:ext cx="2448" cy="38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AutoShape 39"/>
            <p:cNvSpPr>
              <a:spLocks noChangeArrowheads="1"/>
            </p:cNvSpPr>
            <p:nvPr/>
          </p:nvSpPr>
          <p:spPr bwMode="gray">
            <a:xfrm>
              <a:off x="1632" y="1200"/>
              <a:ext cx="2371" cy="32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Symbol" pitchFamily="18" charset="2"/>
              </a:endParaRPr>
            </a:p>
          </p:txBody>
        </p:sp>
      </p:grpSp>
      <p:sp>
        <p:nvSpPr>
          <p:cNvPr id="21519" name="Rectangle 40"/>
          <p:cNvSpPr>
            <a:spLocks noChangeArrowheads="1"/>
          </p:cNvSpPr>
          <p:nvPr/>
        </p:nvSpPr>
        <p:spPr bwMode="gray">
          <a:xfrm>
            <a:off x="1187450" y="2708275"/>
            <a:ext cx="1728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>
                <a:solidFill>
                  <a:prstClr val="white"/>
                </a:solidFill>
                <a:latin typeface="Calibri" pitchFamily="34" charset="0"/>
                <a:cs typeface="+mn-cs"/>
              </a:rPr>
              <a:t>Учебные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>
                <a:solidFill>
                  <a:prstClr val="white"/>
                </a:solidFill>
                <a:latin typeface="Calibri" pitchFamily="34" charset="0"/>
                <a:cs typeface="+mn-cs"/>
              </a:rPr>
              <a:t> занятия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>
              <a:solidFill>
                <a:prstClr val="white"/>
              </a:solidFill>
              <a:latin typeface="Calibri" pitchFamily="34" charset="0"/>
              <a:cs typeface="+mn-cs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endParaRPr lang="en-US" b="1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20" name="AutoShape 22"/>
          <p:cNvSpPr>
            <a:spLocks/>
          </p:cNvSpPr>
          <p:nvPr/>
        </p:nvSpPr>
        <p:spPr bwMode="blackWhite">
          <a:xfrm>
            <a:off x="4140200" y="2852738"/>
            <a:ext cx="4752975" cy="1081087"/>
          </a:xfrm>
          <a:prstGeom prst="callout2">
            <a:avLst>
              <a:gd name="adj1" fmla="val 22153"/>
              <a:gd name="adj2" fmla="val -2704"/>
              <a:gd name="adj3" fmla="val -10745"/>
              <a:gd name="adj4" fmla="val -9412"/>
              <a:gd name="adj5" fmla="val 48120"/>
              <a:gd name="adj6" fmla="val -19773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prstClr val="white"/>
                </a:solidFill>
                <a:latin typeface="Calibri" pitchFamily="34" charset="0"/>
                <a:cs typeface="+mn-cs"/>
              </a:rPr>
              <a:t>специально организованная коллективно-распределённая деятельность в виде учебного сотрудничества</a:t>
            </a:r>
            <a:endParaRPr lang="en-US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79388" y="1196975"/>
            <a:ext cx="8713787" cy="1152525"/>
            <a:chOff x="752" y="1413"/>
            <a:chExt cx="1321" cy="294"/>
          </a:xfrm>
        </p:grpSpPr>
        <p:sp>
          <p:nvSpPr>
            <p:cNvPr id="56" name="AutoShape 31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AutoShape 32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AutoShape 33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1522" name="Rectangle 10"/>
          <p:cNvSpPr>
            <a:spLocks noChangeArrowheads="1"/>
          </p:cNvSpPr>
          <p:nvPr/>
        </p:nvSpPr>
        <p:spPr bwMode="gray">
          <a:xfrm>
            <a:off x="468313" y="1341438"/>
            <a:ext cx="8207375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dirty="0">
                <a:solidFill>
                  <a:prstClr val="white"/>
                </a:solidFill>
                <a:latin typeface="Calibri" pitchFamily="34" charset="0"/>
                <a:cs typeface="+mn-cs"/>
              </a:rPr>
              <a:t>Способность построения концептуального видения потребного будущего на основе исследования и анализа социальной  ситуации и его практического воплощения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11188" y="188913"/>
            <a:ext cx="3168650" cy="576262"/>
            <a:chOff x="4320" y="1152"/>
            <a:chExt cx="414" cy="402"/>
          </a:xfrm>
        </p:grpSpPr>
        <p:sp>
          <p:nvSpPr>
            <p:cNvPr id="60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364088" y="188640"/>
            <a:ext cx="3528392" cy="576064"/>
            <a:chOff x="4320" y="1152"/>
            <a:chExt cx="414" cy="402"/>
          </a:xfrm>
          <a:solidFill>
            <a:schemeClr val="accent5">
              <a:lumMod val="50000"/>
            </a:schemeClr>
          </a:solidFill>
        </p:grpSpPr>
        <p:sp>
          <p:nvSpPr>
            <p:cNvPr id="63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1525" name="Rectangle 10"/>
          <p:cNvSpPr>
            <a:spLocks noChangeArrowheads="1"/>
          </p:cNvSpPr>
          <p:nvPr/>
        </p:nvSpPr>
        <p:spPr bwMode="gray">
          <a:xfrm>
            <a:off x="1258888" y="333375"/>
            <a:ext cx="21971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200" b="1">
                <a:solidFill>
                  <a:prstClr val="white"/>
                </a:solidFill>
                <a:latin typeface="Calibri" pitchFamily="34" charset="0"/>
                <a:cs typeface="+mn-cs"/>
              </a:rPr>
              <a:t>ОБРАЗОВАТЕЛЬНЫЕ ПРОЕКТЫ</a:t>
            </a:r>
            <a:endParaRPr lang="en-US" sz="1200" b="1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26" name="Rectangle 10"/>
          <p:cNvSpPr>
            <a:spLocks noChangeArrowheads="1"/>
          </p:cNvSpPr>
          <p:nvPr/>
        </p:nvSpPr>
        <p:spPr bwMode="gray">
          <a:xfrm>
            <a:off x="5795963" y="260350"/>
            <a:ext cx="28432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200" b="1">
                <a:solidFill>
                  <a:prstClr val="white"/>
                </a:solidFill>
                <a:latin typeface="Calibri" pitchFamily="34" charset="0"/>
                <a:cs typeface="+mn-cs"/>
              </a:rPr>
              <a:t>СОЦИАЛЬНО-ПЕДАГОГИЧЕСКИЕ ПРОЕКТЫ</a:t>
            </a:r>
            <a:endParaRPr lang="en-US" sz="1200" b="1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AutoShape 27"/>
          <p:cNvSpPr>
            <a:spLocks noChangeArrowheads="1"/>
          </p:cNvSpPr>
          <p:nvPr/>
        </p:nvSpPr>
        <p:spPr bwMode="gray">
          <a:xfrm>
            <a:off x="4859338" y="3644900"/>
            <a:ext cx="252097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2F2F2"/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626" name="AutoShape 28"/>
          <p:cNvSpPr>
            <a:spLocks noChangeArrowheads="1"/>
          </p:cNvSpPr>
          <p:nvPr/>
        </p:nvSpPr>
        <p:spPr bwMode="gray">
          <a:xfrm>
            <a:off x="4859338" y="2636838"/>
            <a:ext cx="252097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2F2F2"/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39750" y="333375"/>
            <a:ext cx="7704138" cy="1223963"/>
            <a:chOff x="406" y="980"/>
            <a:chExt cx="2330" cy="294"/>
          </a:xfrm>
        </p:grpSpPr>
        <p:sp>
          <p:nvSpPr>
            <p:cNvPr id="331806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1807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1808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31809" name="Text Box 18"/>
          <p:cNvSpPr txBox="1">
            <a:spLocks noChangeArrowheads="1"/>
          </p:cNvSpPr>
          <p:nvPr/>
        </p:nvSpPr>
        <p:spPr bwMode="gray">
          <a:xfrm>
            <a:off x="755650" y="476250"/>
            <a:ext cx="74168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Взаимосвязь  форм  реализации технологии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социального проектирования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6629" name="AutoShape 37"/>
          <p:cNvSpPr>
            <a:spLocks noChangeArrowheads="1"/>
          </p:cNvSpPr>
          <p:nvPr/>
        </p:nvSpPr>
        <p:spPr bwMode="gray">
          <a:xfrm>
            <a:off x="4859338" y="4652962"/>
            <a:ext cx="2520974" cy="10082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2F2F2"/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630" name="Text Box 40"/>
          <p:cNvSpPr txBox="1">
            <a:spLocks noChangeArrowheads="1"/>
          </p:cNvSpPr>
          <p:nvPr/>
        </p:nvSpPr>
        <p:spPr bwMode="gray">
          <a:xfrm>
            <a:off x="5076056" y="2708920"/>
            <a:ext cx="223224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Преобразование </a:t>
            </a:r>
            <a:r>
              <a:rPr lang="ru-RU" sz="1600" b="1" dirty="0" smtClean="0">
                <a:solidFill>
                  <a:srgbClr val="080808"/>
                </a:solidFill>
                <a:latin typeface="Calibri" pitchFamily="34" charset="0"/>
              </a:rPr>
              <a:t>социального объекта</a:t>
            </a: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, явления, ситуации</a:t>
            </a:r>
            <a:endParaRPr lang="en-US" sz="1600"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gray">
          <a:xfrm>
            <a:off x="5148263" y="3716338"/>
            <a:ext cx="237606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80808"/>
                </a:solidFill>
                <a:latin typeface="Calibri" pitchFamily="34" charset="0"/>
              </a:rPr>
              <a:t>Проблематизация</a:t>
            </a: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 того, </a:t>
            </a:r>
            <a:endParaRPr lang="ru-RU" sz="1600" b="1" dirty="0" smtClean="0">
              <a:solidFill>
                <a:srgbClr val="080808"/>
              </a:solidFill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080808"/>
                </a:solidFill>
                <a:latin typeface="Calibri" pitchFamily="34" charset="0"/>
              </a:rPr>
              <a:t>что </a:t>
            </a: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было </a:t>
            </a:r>
            <a:r>
              <a:rPr lang="ru-RU" sz="1600" b="1" dirty="0" smtClean="0">
                <a:solidFill>
                  <a:srgbClr val="080808"/>
                </a:solidFill>
                <a:latin typeface="Calibri" pitchFamily="34" charset="0"/>
              </a:rPr>
              <a:t>собрано</a:t>
            </a:r>
          </a:p>
          <a:p>
            <a:r>
              <a:rPr lang="ru-RU" sz="1600" b="1" dirty="0" smtClean="0">
                <a:solidFill>
                  <a:srgbClr val="080808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на </a:t>
            </a:r>
            <a:r>
              <a:rPr lang="ru-RU" sz="1600" b="1" dirty="0" smtClean="0">
                <a:solidFill>
                  <a:srgbClr val="080808"/>
                </a:solidFill>
                <a:latin typeface="Calibri" pitchFamily="34" charset="0"/>
              </a:rPr>
              <a:t>этапе пробы</a:t>
            </a:r>
            <a:endParaRPr lang="en-US" sz="1600"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6632" name="Text Box 42"/>
          <p:cNvSpPr txBox="1">
            <a:spLocks noChangeArrowheads="1"/>
          </p:cNvSpPr>
          <p:nvPr/>
        </p:nvSpPr>
        <p:spPr bwMode="gray">
          <a:xfrm>
            <a:off x="5148263" y="4797425"/>
            <a:ext cx="3582987" cy="571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Познание социальной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080808"/>
                </a:solidFill>
                <a:latin typeface="Calibri" pitchFamily="34" charset="0"/>
              </a:rPr>
              <a:t>действительности</a:t>
            </a:r>
            <a:endParaRPr lang="en-US" sz="1600" b="1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331820" name="Oval 44"/>
          <p:cNvSpPr>
            <a:spLocks noChangeArrowheads="1"/>
          </p:cNvSpPr>
          <p:nvPr/>
        </p:nvSpPr>
        <p:spPr bwMode="gray">
          <a:xfrm>
            <a:off x="533400" y="2363788"/>
            <a:ext cx="3625850" cy="36258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1821" name="Oval 45"/>
          <p:cNvSpPr>
            <a:spLocks noChangeArrowheads="1"/>
          </p:cNvSpPr>
          <p:nvPr/>
        </p:nvSpPr>
        <p:spPr bwMode="gray">
          <a:xfrm>
            <a:off x="882650" y="3130550"/>
            <a:ext cx="2927350" cy="286702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1822" name="Oval 46"/>
          <p:cNvSpPr>
            <a:spLocks noChangeArrowheads="1"/>
          </p:cNvSpPr>
          <p:nvPr/>
        </p:nvSpPr>
        <p:spPr bwMode="gray">
          <a:xfrm>
            <a:off x="1277938" y="3859213"/>
            <a:ext cx="2160587" cy="21399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36" name="Text Box 18"/>
          <p:cNvSpPr txBox="1">
            <a:spLocks noChangeArrowheads="1"/>
          </p:cNvSpPr>
          <p:nvPr/>
        </p:nvSpPr>
        <p:spPr bwMode="gray">
          <a:xfrm>
            <a:off x="1403350" y="4221163"/>
            <a:ext cx="18827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8F8F8"/>
                </a:solidFill>
                <a:latin typeface="Calibri" pitchFamily="34" charset="0"/>
              </a:rPr>
              <a:t>Социальная проба</a:t>
            </a:r>
            <a:endParaRPr lang="en-US" sz="2000" b="1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6637" name="Text Box 18"/>
          <p:cNvSpPr txBox="1">
            <a:spLocks noChangeArrowheads="1"/>
          </p:cNvSpPr>
          <p:nvPr/>
        </p:nvSpPr>
        <p:spPr bwMode="gray">
          <a:xfrm>
            <a:off x="1403350" y="3213100"/>
            <a:ext cx="18827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8F8F8"/>
                </a:solidFill>
                <a:latin typeface="Calibri" pitchFamily="34" charset="0"/>
              </a:rPr>
              <a:t>Социальная практика</a:t>
            </a:r>
            <a:endParaRPr lang="en-US" sz="2000" b="1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gray">
          <a:xfrm>
            <a:off x="1331913" y="2492375"/>
            <a:ext cx="208438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8F8F8"/>
                </a:solidFill>
                <a:latin typeface="Calibri" pitchFamily="34" charset="0"/>
              </a:rPr>
              <a:t>Социальный проект</a:t>
            </a:r>
            <a:endParaRPr lang="en-US" sz="2000" b="1">
              <a:solidFill>
                <a:srgbClr val="F8F8F8"/>
              </a:solidFill>
              <a:latin typeface="Calibri" pitchFamily="34" charset="0"/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>
            <a:off x="1619250" y="3573463"/>
            <a:ext cx="3384550" cy="503237"/>
          </a:xfrm>
          <a:prstGeom prst="bentConnector3">
            <a:avLst>
              <a:gd name="adj1" fmla="val 83253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>
            <a:off x="1691680" y="4725144"/>
            <a:ext cx="3313113" cy="431800"/>
          </a:xfrm>
          <a:prstGeom prst="bentConnector3">
            <a:avLst>
              <a:gd name="adj1" fmla="val 8397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endCxn id="331810" idx="4"/>
          </p:cNvCxnSpPr>
          <p:nvPr/>
        </p:nvCxnSpPr>
        <p:spPr>
          <a:xfrm>
            <a:off x="1691828" y="2853507"/>
            <a:ext cx="3024188" cy="244475"/>
          </a:xfrm>
          <a:prstGeom prst="bentConnector3">
            <a:avLst>
              <a:gd name="adj1" fmla="val 92794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810" name="Oval 34"/>
          <p:cNvSpPr>
            <a:spLocks noChangeArrowheads="1"/>
          </p:cNvSpPr>
          <p:nvPr/>
        </p:nvSpPr>
        <p:spPr bwMode="gray">
          <a:xfrm rot="5400000">
            <a:off x="4716016" y="2924944"/>
            <a:ext cx="346075" cy="3460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1811" name="Oval 35"/>
          <p:cNvSpPr>
            <a:spLocks noChangeArrowheads="1"/>
          </p:cNvSpPr>
          <p:nvPr/>
        </p:nvSpPr>
        <p:spPr bwMode="gray">
          <a:xfrm rot="5400000">
            <a:off x="4787900" y="3860800"/>
            <a:ext cx="346075" cy="3460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1814" name="Oval 38"/>
          <p:cNvSpPr>
            <a:spLocks noChangeArrowheads="1"/>
          </p:cNvSpPr>
          <p:nvPr/>
        </p:nvSpPr>
        <p:spPr bwMode="gray">
          <a:xfrm rot="5400000">
            <a:off x="4788024" y="4941168"/>
            <a:ext cx="346075" cy="34607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gray">
          <a:xfrm flipH="1">
            <a:off x="7020272" y="2204864"/>
            <a:ext cx="1763688" cy="396044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3850" y="188913"/>
            <a:ext cx="8424863" cy="466725"/>
            <a:chOff x="752" y="1413"/>
            <a:chExt cx="1321" cy="294"/>
          </a:xfrm>
        </p:grpSpPr>
        <p:sp>
          <p:nvSpPr>
            <p:cNvPr id="32795" name="AutoShape 27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796" name="AutoShape 28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797" name="AutoShape 29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0244" name="AutoShape 2"/>
          <p:cNvSpPr>
            <a:spLocks noChangeArrowheads="1"/>
          </p:cNvSpPr>
          <p:nvPr/>
        </p:nvSpPr>
        <p:spPr bwMode="gray">
          <a:xfrm>
            <a:off x="2843213" y="908050"/>
            <a:ext cx="5616575" cy="172878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6350" algn="ctr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gray">
          <a:xfrm>
            <a:off x="3563938" y="1125538"/>
            <a:ext cx="4598987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вид социального взаимодействия, в ходе которого обучающиеся получают и присваивают информацию о социальных объектах и явлениях, опыт социального взаимодействия. 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gray">
          <a:xfrm>
            <a:off x="2843213" y="1628775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8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gray">
          <a:xfrm>
            <a:off x="1331913" y="260350"/>
            <a:ext cx="6553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b="1">
                <a:solidFill>
                  <a:schemeClr val="bg1"/>
                </a:solidFill>
              </a:rPr>
              <a:t>Формы организации внеучебного пространства</a:t>
            </a:r>
            <a:endParaRPr lang="en-US" altLang="ru-RU" b="1">
              <a:solidFill>
                <a:schemeClr val="bg1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9750" y="1052513"/>
            <a:ext cx="2295525" cy="1365250"/>
            <a:chOff x="471" y="272"/>
            <a:chExt cx="1161" cy="1539"/>
          </a:xfrm>
        </p:grpSpPr>
        <p:sp>
          <p:nvSpPr>
            <p:cNvPr id="10255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solidFill>
              <a:srgbClr val="00008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0256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solidFill>
              <a:srgbClr val="0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0251" name="Text Box 22"/>
          <p:cNvSpPr txBox="1">
            <a:spLocks noChangeArrowheads="1"/>
          </p:cNvSpPr>
          <p:nvPr/>
        </p:nvSpPr>
        <p:spPr bwMode="black">
          <a:xfrm>
            <a:off x="611188" y="1484313"/>
            <a:ext cx="2128837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  </a:t>
            </a:r>
            <a:r>
              <a:rPr lang="ru-RU" b="1">
                <a:solidFill>
                  <a:schemeClr val="bg1"/>
                </a:solidFill>
              </a:rPr>
              <a:t>социальная проба</a:t>
            </a:r>
            <a:r>
              <a:rPr lang="ru-RU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252" name="Picture 3" descr="G:\фото для ревиной на сайт\IMG_26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3573463"/>
            <a:ext cx="3524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6516688" y="3546266"/>
            <a:ext cx="2447925" cy="280076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b="1" dirty="0">
                <a:latin typeface="+mj-lt"/>
              </a:rPr>
              <a:t>Виды социальной пробы: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экскурсия;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интервью;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анкетирование;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пресс-конференция;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наблюдение;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социологическое исследование;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dirty="0">
                <a:latin typeface="+mj-lt"/>
              </a:rPr>
              <a:t>встреча с компетентным специалистом.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179388" y="3573463"/>
            <a:ext cx="3744912" cy="254635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latin typeface="+mj-lt"/>
              </a:rPr>
              <a:t>Действия социальной активности</a:t>
            </a:r>
            <a:r>
              <a:rPr lang="ru-RU" sz="1600" dirty="0">
                <a:latin typeface="+mj-lt"/>
              </a:rPr>
              <a:t>,  в ходе которых подросток знакомится с «внешней средой», получает и осознает опыт своего социального взаимодействия. 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+mj-lt"/>
              </a:rPr>
              <a:t>Социальная проба</a:t>
            </a:r>
            <a:r>
              <a:rPr lang="ru-RU" sz="1600" dirty="0">
                <a:latin typeface="+mj-lt"/>
              </a:rPr>
              <a:t> — это непродолжительное, законченное действо, продуктом которого являются социально значимая информация и знание.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88913"/>
            <a:ext cx="8424863" cy="466725"/>
            <a:chOff x="752" y="1413"/>
            <a:chExt cx="1321" cy="294"/>
          </a:xfrm>
        </p:grpSpPr>
        <p:sp>
          <p:nvSpPr>
            <p:cNvPr id="33796" name="AutoShape 4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1268" name="AutoShape 7"/>
          <p:cNvSpPr>
            <a:spLocks noChangeArrowheads="1"/>
          </p:cNvSpPr>
          <p:nvPr/>
        </p:nvSpPr>
        <p:spPr bwMode="gray">
          <a:xfrm>
            <a:off x="2843213" y="908050"/>
            <a:ext cx="6049962" cy="20161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12700" algn="ctr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gray">
          <a:xfrm>
            <a:off x="2928938" y="1357313"/>
            <a:ext cx="60102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процесс освоения, отработки социальных навыков и, одновременно, познание не внешней, демонстрируемой, заявляемой стороны социальной действительности, а внутренней, сущностной, часто скрытой и неочевидной.</a:t>
            </a:r>
            <a:endParaRPr lang="en-US" altLang="ru-RU">
              <a:latin typeface="Times New Roman" pitchFamily="18" charset="0"/>
            </a:endParaRPr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gray">
          <a:xfrm>
            <a:off x="1331913" y="260350"/>
            <a:ext cx="6553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b="1">
                <a:solidFill>
                  <a:schemeClr val="bg1"/>
                </a:solidFill>
              </a:rPr>
              <a:t>Формы организации внеучебного пространства</a:t>
            </a:r>
            <a:endParaRPr lang="en-US" altLang="ru-RU" b="1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9750" y="1052513"/>
            <a:ext cx="2295525" cy="1365250"/>
            <a:chOff x="471" y="272"/>
            <a:chExt cx="1161" cy="1539"/>
          </a:xfrm>
        </p:grpSpPr>
        <p:sp>
          <p:nvSpPr>
            <p:cNvPr id="11281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solidFill>
              <a:srgbClr val="80008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1282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1274" name="Text Box 16"/>
          <p:cNvSpPr txBox="1">
            <a:spLocks noChangeArrowheads="1"/>
          </p:cNvSpPr>
          <p:nvPr/>
        </p:nvSpPr>
        <p:spPr bwMode="black">
          <a:xfrm>
            <a:off x="611188" y="1412875"/>
            <a:ext cx="2128837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  </a:t>
            </a:r>
            <a:r>
              <a:rPr lang="ru-RU" b="1">
                <a:solidFill>
                  <a:schemeClr val="bg1"/>
                </a:solidFill>
              </a:rPr>
              <a:t>социальная практика</a:t>
            </a:r>
            <a:r>
              <a:rPr lang="ru-RU"/>
              <a:t> </a:t>
            </a:r>
            <a:endParaRPr lang="en-US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gray">
          <a:xfrm rot="5400000">
            <a:off x="2988469" y="369094"/>
            <a:ext cx="3167062" cy="91440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/>
              </a:gs>
              <a:gs pos="50000">
                <a:srgbClr val="FFCC99"/>
              </a:gs>
              <a:gs pos="100000">
                <a:schemeClr val="bg1"/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  <a:hlinkClick r:id="rId3"/>
              </a:rPr>
              <a:t>http://lyssch5.edusite.ru/</a:t>
            </a:r>
            <a:endParaRPr lang="ru-RU" dirty="0"/>
          </a:p>
        </p:txBody>
      </p:sp>
      <p:sp>
        <p:nvSpPr>
          <p:cNvPr id="11276" name="Text Box 23"/>
          <p:cNvSpPr txBox="1">
            <a:spLocks noChangeArrowheads="1"/>
          </p:cNvSpPr>
          <p:nvPr/>
        </p:nvSpPr>
        <p:spPr bwMode="gray">
          <a:xfrm>
            <a:off x="3132138" y="4221163"/>
            <a:ext cx="5707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sz="1600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39750" y="3933825"/>
            <a:ext cx="2268538" cy="17494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b="1"/>
              <a:t>Социальная практика</a:t>
            </a:r>
            <a:r>
              <a:rPr lang="ru-RU"/>
              <a:t> – </a:t>
            </a:r>
          </a:p>
          <a:p>
            <a:pPr algn="ctr" eaLnBrk="1" hangingPunct="1">
              <a:defRPr/>
            </a:pPr>
            <a:r>
              <a:rPr lang="ru-RU"/>
              <a:t>это ситуации, в которых человек получает социальный опыт. 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372225" y="3797300"/>
            <a:ext cx="2447925" cy="223837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182563" algn="l"/>
              </a:tabLst>
              <a:defRPr/>
            </a:pPr>
            <a:r>
              <a:rPr lang="ru-RU" sz="1600" b="1">
                <a:latin typeface="Times New Roman" pitchFamily="18" charset="0"/>
              </a:rPr>
              <a:t>Виды социальных практик</a:t>
            </a:r>
            <a:r>
              <a:rPr lang="ru-RU" sz="1600">
                <a:latin typeface="Times New Roman" pitchFamily="18" charset="0"/>
              </a:rPr>
              <a:t>: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/>
              <a:t>подготовка и проведение конференций,</a:t>
            </a:r>
          </a:p>
          <a:p>
            <a:pPr algn="ctr" eaLnBrk="1" hangingPunct="1">
              <a:tabLst>
                <a:tab pos="182563" algn="l"/>
              </a:tabLst>
              <a:defRPr/>
            </a:pPr>
            <a:r>
              <a:rPr lang="ru-RU"/>
              <a:t>  создание интернет сайтов, блогов, выпуск газеты и т. п.</a:t>
            </a:r>
            <a:endParaRPr lang="ru-RU" sz="1600">
              <a:latin typeface="Times New Roman" pitchFamily="18" charset="0"/>
            </a:endParaRPr>
          </a:p>
        </p:txBody>
      </p:sp>
      <p:pic>
        <p:nvPicPr>
          <p:cNvPr id="11279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08288" y="3603625"/>
            <a:ext cx="352742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88913"/>
            <a:ext cx="8424863" cy="466725"/>
            <a:chOff x="752" y="1413"/>
            <a:chExt cx="1321" cy="294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34823" name="AutoShape 7"/>
          <p:cNvSpPr>
            <a:spLocks noChangeArrowheads="1"/>
          </p:cNvSpPr>
          <p:nvPr/>
        </p:nvSpPr>
        <p:spPr bwMode="gray">
          <a:xfrm>
            <a:off x="2843213" y="908050"/>
            <a:ext cx="6121400" cy="2808981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gray">
          <a:xfrm>
            <a:off x="3131840" y="980728"/>
            <a:ext cx="5651500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создание в ходе осуществления проекта нового, ранее не существовавшего, как минимум в ближайшем социальном окружении, социально значимого продукта. Этот продукт деятельности является средством разрешения противоречия между социальной трудностью, проблемой, воспринимаемой как личностно значимая, и потребностью личности, а сама деятельность - мостом, связывающим социум и личность.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gray">
          <a:xfrm>
            <a:off x="2627784" y="1844824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gray">
          <a:xfrm>
            <a:off x="1331913" y="260350"/>
            <a:ext cx="6553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b="1">
                <a:solidFill>
                  <a:schemeClr val="bg1"/>
                </a:solidFill>
              </a:rPr>
              <a:t>Формы организации внеучебного пространства</a:t>
            </a:r>
            <a:endParaRPr lang="en-US" altLang="ru-RU" b="1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5536" y="1124744"/>
            <a:ext cx="2295525" cy="1365250"/>
            <a:chOff x="471" y="272"/>
            <a:chExt cx="1161" cy="1539"/>
          </a:xfrm>
        </p:grpSpPr>
        <p:sp>
          <p:nvSpPr>
            <p:cNvPr id="12303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solidFill>
              <a:srgbClr val="8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solidFill>
              <a:srgbClr val="8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2298" name="Text Box 16"/>
          <p:cNvSpPr txBox="1">
            <a:spLocks noChangeArrowheads="1"/>
          </p:cNvSpPr>
          <p:nvPr/>
        </p:nvSpPr>
        <p:spPr bwMode="black">
          <a:xfrm>
            <a:off x="467544" y="1412776"/>
            <a:ext cx="2128837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</a:rPr>
              <a:t>социальное проектирование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gray">
          <a:xfrm>
            <a:off x="3132138" y="4221163"/>
            <a:ext cx="5707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sz="160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0338" y="3933825"/>
            <a:ext cx="1946275" cy="25939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301" name="Picture 2" descr="F:\учебная часть\завуч\ЭКСПЕРИМЕНТАЛЬНЫЕ площадки\информатизация\ДОКУМЕНТЫ\отчёты\IT-форум 04.2012\коллаж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4076700"/>
            <a:ext cx="403383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 descr="F:\учебная часть\завуч\ЭКСПЕРИМЕНТАЛЬНЫЕ площадки\информатизация\ДОКУМЕНТЫ\отчёты\IT-форум 04.2012\Баннер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2565400"/>
            <a:ext cx="23320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88913"/>
            <a:ext cx="8424863" cy="466725"/>
            <a:chOff x="752" y="1413"/>
            <a:chExt cx="1321" cy="294"/>
          </a:xfrm>
        </p:grpSpPr>
        <p:sp>
          <p:nvSpPr>
            <p:cNvPr id="36868" name="AutoShape 4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6869" name="AutoShape 5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6870" name="AutoShape 6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3316" name="AutoShape 7"/>
          <p:cNvSpPr>
            <a:spLocks noChangeArrowheads="1"/>
          </p:cNvSpPr>
          <p:nvPr/>
        </p:nvSpPr>
        <p:spPr bwMode="gray">
          <a:xfrm>
            <a:off x="2843213" y="908050"/>
            <a:ext cx="6049962" cy="172878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6350" algn="ctr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gray">
          <a:xfrm>
            <a:off x="3492500" y="1052513"/>
            <a:ext cx="5183188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процесс преобразования отношений всех участников образования, организация гуманистических отношений на основе сопричастности учащихся к управлению образованием в школе. 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3318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19" name="AutoShape 10"/>
          <p:cNvSpPr>
            <a:spLocks noChangeArrowheads="1"/>
          </p:cNvSpPr>
          <p:nvPr/>
        </p:nvSpPr>
        <p:spPr bwMode="gray">
          <a:xfrm>
            <a:off x="2843213" y="1628775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gray">
          <a:xfrm>
            <a:off x="1331913" y="260350"/>
            <a:ext cx="6553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b="1">
                <a:solidFill>
                  <a:schemeClr val="bg1"/>
                </a:solidFill>
              </a:rPr>
              <a:t>Формы организации внеучебного пространства</a:t>
            </a:r>
            <a:endParaRPr lang="en-US" altLang="ru-RU" b="1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9750" y="1052513"/>
            <a:ext cx="2295525" cy="1365250"/>
            <a:chOff x="471" y="272"/>
            <a:chExt cx="1161" cy="1539"/>
          </a:xfrm>
        </p:grpSpPr>
        <p:sp>
          <p:nvSpPr>
            <p:cNvPr id="13327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solidFill>
              <a:srgbClr val="00008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28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solidFill>
              <a:srgbClr val="0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3323" name="Text Box 16"/>
          <p:cNvSpPr txBox="1">
            <a:spLocks noChangeArrowheads="1"/>
          </p:cNvSpPr>
          <p:nvPr/>
        </p:nvSpPr>
        <p:spPr bwMode="black">
          <a:xfrm>
            <a:off x="611188" y="1412875"/>
            <a:ext cx="2128837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  </a:t>
            </a:r>
            <a:r>
              <a:rPr lang="ru-RU" b="1">
                <a:solidFill>
                  <a:schemeClr val="bg1"/>
                </a:solidFill>
              </a:rPr>
              <a:t>ученическое самоуправление</a:t>
            </a:r>
            <a:r>
              <a:rPr lang="ru-RU"/>
              <a:t> </a:t>
            </a:r>
            <a:endParaRPr lang="en-US"/>
          </a:p>
        </p:txBody>
      </p:sp>
      <p:pic>
        <p:nvPicPr>
          <p:cNvPr id="13324" name="Picture 22" descr="SN8500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292600"/>
            <a:ext cx="3106738" cy="238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3132138" y="3070225"/>
            <a:ext cx="3529012" cy="2584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Ученическое самоуправление</a:t>
            </a:r>
            <a:r>
              <a:rPr lang="ru-RU" dirty="0"/>
              <a:t> рассматривается школой не как совокупность выборных органов, а как создание в образовательном пространстве школы площадки для апробации индивидуального действия </a:t>
            </a:r>
          </a:p>
        </p:txBody>
      </p:sp>
      <p:pic>
        <p:nvPicPr>
          <p:cNvPr id="13326" name="Picture 20" descr="DSCN063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125" y="2852738"/>
            <a:ext cx="2324100" cy="30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88913"/>
            <a:ext cx="8424863" cy="466725"/>
            <a:chOff x="752" y="1413"/>
            <a:chExt cx="1321" cy="294"/>
          </a:xfrm>
        </p:grpSpPr>
        <p:sp>
          <p:nvSpPr>
            <p:cNvPr id="37892" name="AutoShape 4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4340" name="AutoShape 7"/>
          <p:cNvSpPr>
            <a:spLocks noChangeArrowheads="1"/>
          </p:cNvSpPr>
          <p:nvPr/>
        </p:nvSpPr>
        <p:spPr bwMode="gray">
          <a:xfrm>
            <a:off x="2843213" y="908050"/>
            <a:ext cx="6049267" cy="2016125"/>
          </a:xfrm>
          <a:prstGeom prst="roundRect">
            <a:avLst>
              <a:gd name="adj" fmla="val 11505"/>
            </a:avLst>
          </a:prstGeom>
          <a:solidFill>
            <a:srgbClr val="CC99FF"/>
          </a:solidFill>
          <a:ln w="12700" algn="ctr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gray">
          <a:xfrm>
            <a:off x="3276600" y="1196975"/>
            <a:ext cx="5651500" cy="160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/>
              <a:t>поле творческой деятельности, где реализуются и совершенствуются уже приобретённые знания и умения.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Мастерские являются полем апробации учеником своих творческих способностей. </a:t>
            </a:r>
            <a:endParaRPr lang="en-US" altLang="ru-RU" dirty="0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gray">
          <a:xfrm>
            <a:off x="2843213" y="1557338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gray">
          <a:xfrm>
            <a:off x="1331913" y="260350"/>
            <a:ext cx="65532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b="1">
                <a:solidFill>
                  <a:schemeClr val="bg1"/>
                </a:solidFill>
              </a:rPr>
              <a:t>Формы организации внеучебного пространства</a:t>
            </a:r>
            <a:endParaRPr lang="en-US" altLang="ru-RU" b="1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9750" y="1052513"/>
            <a:ext cx="2295525" cy="1365250"/>
            <a:chOff x="471" y="272"/>
            <a:chExt cx="1161" cy="1539"/>
          </a:xfrm>
        </p:grpSpPr>
        <p:sp>
          <p:nvSpPr>
            <p:cNvPr id="14353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solidFill>
              <a:srgbClr val="80008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4354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4347" name="Text Box 16"/>
          <p:cNvSpPr txBox="1">
            <a:spLocks noChangeArrowheads="1"/>
          </p:cNvSpPr>
          <p:nvPr/>
        </p:nvSpPr>
        <p:spPr bwMode="black">
          <a:xfrm>
            <a:off x="611188" y="1412875"/>
            <a:ext cx="2128837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  </a:t>
            </a:r>
            <a:r>
              <a:rPr lang="ru-RU" b="1">
                <a:solidFill>
                  <a:schemeClr val="bg1"/>
                </a:solidFill>
              </a:rPr>
              <a:t>творческие мастерские</a:t>
            </a:r>
            <a:r>
              <a:rPr lang="ru-RU"/>
              <a:t> </a:t>
            </a:r>
            <a:endParaRPr lang="en-US"/>
          </a:p>
        </p:txBody>
      </p:sp>
      <p:sp>
        <p:nvSpPr>
          <p:cNvPr id="14348" name="AutoShape 17"/>
          <p:cNvSpPr>
            <a:spLocks noChangeArrowheads="1"/>
          </p:cNvSpPr>
          <p:nvPr/>
        </p:nvSpPr>
        <p:spPr bwMode="gray">
          <a:xfrm rot="5400000">
            <a:off x="2844006" y="224632"/>
            <a:ext cx="3455987" cy="91440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rot="10800000" vert="eaVert"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14349" name="Text Box 18"/>
          <p:cNvSpPr txBox="1">
            <a:spLocks noChangeArrowheads="1"/>
          </p:cNvSpPr>
          <p:nvPr/>
        </p:nvSpPr>
        <p:spPr bwMode="gray">
          <a:xfrm>
            <a:off x="3132138" y="4221163"/>
            <a:ext cx="5707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sz="1600"/>
          </a:p>
        </p:txBody>
      </p:sp>
      <p:pic>
        <p:nvPicPr>
          <p:cNvPr id="14350" name="Picture 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88" y="3000375"/>
            <a:ext cx="2813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:\ФОТО\СТЕНДЫ НОВЫЕ\SN85011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214686"/>
            <a:ext cx="2500330" cy="304800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1" name="Рисунок 20" descr="F:\ФОТО\СТЕНДЫ НОВЫЕ\дети галактики\SN85028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3929066"/>
            <a:ext cx="2886084" cy="189667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O_chevron001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16200000">
            <a:off x="4067944" y="260648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00563" y="0"/>
            <a:ext cx="4319587" cy="1016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связаны с разработкой эффективных способов построения образовательного процесса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88640"/>
            <a:ext cx="4009495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</a:t>
            </a:r>
          </a:p>
        </p:txBody>
      </p:sp>
      <p:pic>
        <p:nvPicPr>
          <p:cNvPr id="17" name="Picture 2" descr="I:\ШИК  ФОТО 2013\P6070025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5220072" y="3645024"/>
            <a:ext cx="3168353" cy="23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8" name="Picture 2" descr="C:\Users\надежда\Pictures\фильм\разные\SN850228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683568" y="3645024"/>
            <a:ext cx="3168352" cy="23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9" name="Picture 4" descr="C:\Users\надежда\Pictures\фильм\2012_05_15 лаб-10-12 Лысково\IMG_2430.JPG"/>
          <p:cNvPicPr>
            <a:picLocks noChangeAspect="1" noChangeArrowheads="1"/>
          </p:cNvPicPr>
          <p:nvPr/>
        </p:nvPicPr>
        <p:blipFill rotWithShape="1">
          <a:blip r:embed="rId6" cstate="screen">
            <a:extLst/>
          </a:blip>
          <a:srcRect/>
          <a:stretch/>
        </p:blipFill>
        <p:spPr bwMode="auto">
          <a:xfrm>
            <a:off x="5257633" y="1052736"/>
            <a:ext cx="279447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6" name="Прямоугольник 25"/>
          <p:cNvSpPr/>
          <p:nvPr/>
        </p:nvSpPr>
        <p:spPr>
          <a:xfrm>
            <a:off x="2483768" y="6093296"/>
            <a:ext cx="39781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«История развития Малой Родины»</a:t>
            </a:r>
          </a:p>
        </p:txBody>
      </p:sp>
      <p:pic>
        <p:nvPicPr>
          <p:cNvPr id="13313" name="Picture 1" descr="F:\ФОТО\СТЕНДЫ НОВЫЕ\DSC0705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5575" y="980728"/>
            <a:ext cx="2976331" cy="2232248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71800" y="3068960"/>
            <a:ext cx="37369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«Юные исследователи»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188913"/>
            <a:ext cx="4392613" cy="466725"/>
            <a:chOff x="752" y="1413"/>
            <a:chExt cx="1321" cy="294"/>
          </a:xfrm>
        </p:grpSpPr>
        <p:sp>
          <p:nvSpPr>
            <p:cNvPr id="3" name="AutoShape 27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AutoShape 28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483" name="Rectangle 12"/>
          <p:cNvSpPr>
            <a:spLocks noChangeArrowheads="1"/>
          </p:cNvSpPr>
          <p:nvPr/>
        </p:nvSpPr>
        <p:spPr bwMode="gray">
          <a:xfrm>
            <a:off x="395288" y="188913"/>
            <a:ext cx="4176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>
                <a:solidFill>
                  <a:prstClr val="white"/>
                </a:solidFill>
                <a:latin typeface="Calibri" pitchFamily="34" charset="0"/>
                <a:cs typeface="+mn-cs"/>
              </a:rPr>
              <a:t>Социально-педагогические  проекты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7" name="Picture 3" descr="C:\Users\надежда\Pictures\Новый рисунок (7).tif"/>
          <p:cNvPicPr>
            <a:picLocks noChangeAspect="1" noChangeArrowheads="1"/>
          </p:cNvPicPr>
          <p:nvPr/>
        </p:nvPicPr>
        <p:blipFill rotWithShape="1">
          <a:blip r:embed="rId3" cstate="screen">
            <a:extLst/>
          </a:blip>
          <a:srcRect/>
          <a:stretch/>
        </p:blipFill>
        <p:spPr bwMode="auto">
          <a:xfrm>
            <a:off x="4860033" y="1196752"/>
            <a:ext cx="3384376" cy="2752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>
            <a:off x="4788024" y="3573016"/>
            <a:ext cx="36570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«Дом без одиночества»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363" y="77788"/>
            <a:ext cx="3887787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организуют социально-образовательные пространства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в окружающем школу социуме</a:t>
            </a:r>
          </a:p>
        </p:txBody>
      </p:sp>
      <p:pic>
        <p:nvPicPr>
          <p:cNvPr id="15" name="Picture 10" descr="O_chevron001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16200000">
            <a:off x="4547394" y="285254"/>
            <a:ext cx="412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надежда\Pictures\фильм\учителя\SN850330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95536" y="4077073"/>
            <a:ext cx="3744416" cy="2592288"/>
          </a:xfrm>
          <a:prstGeom prst="roundRect">
            <a:avLst>
              <a:gd name="adj" fmla="val 16667"/>
            </a:avLst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23528" y="6309320"/>
            <a:ext cx="38884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«Семейный клуб»</a:t>
            </a:r>
          </a:p>
        </p:txBody>
      </p:sp>
      <p:pic>
        <p:nvPicPr>
          <p:cNvPr id="21" name="Рисунок 20" descr="I:\ШИК  ФОТО 2013\P6050040.JPG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4932040" y="4077073"/>
            <a:ext cx="355721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6" name="Прямоугольник 25"/>
          <p:cNvSpPr/>
          <p:nvPr/>
        </p:nvSpPr>
        <p:spPr>
          <a:xfrm>
            <a:off x="4860032" y="6309320"/>
            <a:ext cx="36570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«Я, Мы, СПОРТ и ЛЕТО»</a:t>
            </a:r>
          </a:p>
        </p:txBody>
      </p:sp>
      <p:pic>
        <p:nvPicPr>
          <p:cNvPr id="22" name="Рисунок 21" descr="C:\Users\надежда\Pictures\фильм\разные\20130318_082308.jpg"/>
          <p:cNvPicPr/>
          <p:nvPr/>
        </p:nvPicPr>
        <p:blipFill>
          <a:blip r:embed="rId7" cstate="screen">
            <a:extLst/>
          </a:blip>
          <a:srcRect/>
          <a:stretch>
            <a:fillRect/>
          </a:stretch>
        </p:blipFill>
        <p:spPr bwMode="auto">
          <a:xfrm>
            <a:off x="395536" y="908720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3" name="Прямоугольник 22"/>
          <p:cNvSpPr/>
          <p:nvPr/>
        </p:nvSpPr>
        <p:spPr>
          <a:xfrm>
            <a:off x="251520" y="3573016"/>
            <a:ext cx="388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«Шаг навстречу»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" name="__plpcte_target" descr="http://uld3.mycdn.me/getImage?photoId=536702845996&amp;photoType=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412776"/>
            <a:ext cx="4464496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Freeform 3"/>
          <p:cNvSpPr>
            <a:spLocks/>
          </p:cNvSpPr>
          <p:nvPr/>
        </p:nvSpPr>
        <p:spPr bwMode="ltGray">
          <a:xfrm>
            <a:off x="4564063" y="549275"/>
            <a:ext cx="4579937" cy="3241675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15363" name="Freeform 5"/>
          <p:cNvSpPr>
            <a:spLocks/>
          </p:cNvSpPr>
          <p:nvPr/>
        </p:nvSpPr>
        <p:spPr bwMode="gray">
          <a:xfrm flipH="1">
            <a:off x="4564063" y="3860800"/>
            <a:ext cx="4579937" cy="299720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gray">
          <a:xfrm>
            <a:off x="0" y="3860800"/>
            <a:ext cx="4445000" cy="299720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8" name="Freeform 2"/>
          <p:cNvSpPr>
            <a:spLocks/>
          </p:cNvSpPr>
          <p:nvPr/>
        </p:nvSpPr>
        <p:spPr bwMode="ltGray">
          <a:xfrm flipH="1">
            <a:off x="0" y="620688"/>
            <a:ext cx="4445000" cy="316835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5513" y="1341438"/>
            <a:ext cx="4751387" cy="4751387"/>
            <a:chOff x="4729" y="3060"/>
            <a:chExt cx="1615" cy="1615"/>
          </a:xfrm>
        </p:grpSpPr>
        <p:sp>
          <p:nvSpPr>
            <p:cNvPr id="15387" name="Oval 8"/>
            <p:cNvSpPr>
              <a:spLocks noChangeArrowheads="1"/>
            </p:cNvSpPr>
            <p:nvPr/>
          </p:nvSpPr>
          <p:spPr bwMode="gray">
            <a:xfrm>
              <a:off x="4729" y="306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5388" name="Oval 9"/>
            <p:cNvSpPr>
              <a:spLocks noChangeArrowheads="1"/>
            </p:cNvSpPr>
            <p:nvPr/>
          </p:nvSpPr>
          <p:spPr bwMode="gray">
            <a:xfrm>
              <a:off x="4778" y="3133"/>
              <a:ext cx="1519" cy="1489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5369" name="AutoShape 21"/>
          <p:cNvSpPr>
            <a:spLocks noChangeArrowheads="1"/>
          </p:cNvSpPr>
          <p:nvPr/>
        </p:nvSpPr>
        <p:spPr bwMode="auto">
          <a:xfrm>
            <a:off x="323850" y="115888"/>
            <a:ext cx="8424863" cy="500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prstClr val="black"/>
                </a:solidFill>
                <a:latin typeface="Calibri" pitchFamily="34" charset="0"/>
                <a:cs typeface="+mn-cs"/>
              </a:rPr>
              <a:t>Проблемы малых городов России</a:t>
            </a:r>
            <a:endParaRPr lang="en-US" sz="280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179512" y="4133428"/>
            <a:ext cx="345757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Преобладание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одной отрасли промышленности, зависимость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уровня жизни населения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от градообразующего предприятия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gray">
          <a:xfrm>
            <a:off x="5435600" y="1196975"/>
            <a:ext cx="3529013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Недостаточный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уровень развития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социально-культурной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сферы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gray">
          <a:xfrm>
            <a:off x="179388" y="1196975"/>
            <a:ext cx="252095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Ограниченность 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экономической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базы  и невыгодные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конкурентные 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позиции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в привлечении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инвестиций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gray">
          <a:xfrm>
            <a:off x="4860032" y="4005064"/>
            <a:ext cx="4068762" cy="255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 Технологическая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отсталость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промышленных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предприятий,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недостаток мест </a:t>
            </a:r>
          </a:p>
          <a:p>
            <a:pPr marL="457200" indent="-457200"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2000" dirty="0">
                <a:solidFill>
                  <a:prstClr val="white"/>
                </a:solidFill>
                <a:latin typeface="Calibri"/>
                <a:cs typeface="+mn-cs"/>
              </a:rPr>
              <a:t>приложения труда высококвалифицированных  кадров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Рисунок 36" descr="C:\Users\Ирина\Pictures\184523dgiq7qkajfnttinj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1628800"/>
            <a:ext cx="4536504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__plpcte_target" descr="http://uld3.mycdn.me/getImage?photoId=536703290668&amp;photoType=0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1484784"/>
            <a:ext cx="4320480" cy="4644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__plpcte_target" descr="http://uld3.mycdn.me/getImage?photoId=536703291436&amp;photoType=0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1556792"/>
            <a:ext cx="4464496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 descr="C:\Users\Ирина\Pictures\600_400_91c16563a2d81d61cf118fb701cbf5ca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39752" y="1556792"/>
            <a:ext cx="4536504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__plpcte_target" descr="http://uld3.mycdn.me/getImage?photoId=536702841132&amp;photoType=0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39752" y="1556792"/>
            <a:ext cx="4536504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__plpcte_target" descr="http://uld3.mycdn.me/getImage?photoId=536702844204&amp;photoType=0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39752" y="1556792"/>
            <a:ext cx="4464496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__plpcte_target" descr="http://uld3.mycdn.me/getImage?photoId=536703291180&amp;photoType=0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67744" y="1484784"/>
            <a:ext cx="4464496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__plpcte_target" descr="http://uld3.mycdn.me/getImage?photoId=536703290924&amp;photoType=0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67744" y="1484784"/>
            <a:ext cx="4536504" cy="471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C:\Users\Ирина\Pictures\images (3)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267744" y="1556792"/>
            <a:ext cx="4464496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39752" y="1484784"/>
            <a:ext cx="4464496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__plpcte_target" descr="http://uld3.mycdn.me/getImage?photoId=536702845996&amp;photoType=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340768"/>
            <a:ext cx="4392488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268538" y="27813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prstClr val="black"/>
              </a:buClr>
            </a:pPr>
            <a:r>
              <a:rPr lang="ru-RU" sz="2800" b="1">
                <a:solidFill>
                  <a:prstClr val="white"/>
                </a:solidFill>
                <a:latin typeface="Calibri" pitchFamily="34" charset="0"/>
                <a:cs typeface="+mn-cs"/>
              </a:rPr>
              <a:t>Сокращение </a:t>
            </a:r>
          </a:p>
          <a:p>
            <a:pPr marL="457200" indent="-457200" algn="ctr" eaLnBrk="1" hangingPunct="1">
              <a:buClr>
                <a:prstClr val="black"/>
              </a:buClr>
            </a:pPr>
            <a:r>
              <a:rPr lang="ru-RU" sz="2800" b="1">
                <a:solidFill>
                  <a:prstClr val="white"/>
                </a:solidFill>
                <a:latin typeface="Calibri" pitchFamily="34" charset="0"/>
                <a:cs typeface="+mn-cs"/>
              </a:rPr>
              <a:t> населения за счёт</a:t>
            </a:r>
          </a:p>
          <a:p>
            <a:pPr marL="457200" indent="-457200" algn="ctr" eaLnBrk="1" hangingPunct="1">
              <a:buClr>
                <a:prstClr val="black"/>
              </a:buClr>
            </a:pPr>
            <a:r>
              <a:rPr lang="ru-RU" sz="2800" b="1">
                <a:solidFill>
                  <a:prstClr val="white"/>
                </a:solidFill>
                <a:latin typeface="Calibri" pitchFamily="34" charset="0"/>
                <a:cs typeface="+mn-cs"/>
              </a:rPr>
              <a:t>миграции в более</a:t>
            </a:r>
          </a:p>
          <a:p>
            <a:pPr marL="457200" indent="-457200" algn="ctr" eaLnBrk="1" hangingPunct="1">
              <a:buClr>
                <a:prstClr val="black"/>
              </a:buClr>
            </a:pPr>
            <a:r>
              <a:rPr lang="ru-RU" sz="2800" b="1">
                <a:solidFill>
                  <a:prstClr val="white"/>
                </a:solidFill>
                <a:latin typeface="Calibri" pitchFamily="34" charset="0"/>
                <a:cs typeface="+mn-cs"/>
              </a:rPr>
              <a:t>крупные города </a:t>
            </a:r>
            <a:endParaRPr lang="en-US" sz="2800" b="1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0" name="__plpcte_target" descr="http://uld3.mycdn.me/getImage?photoId=536702848812&amp;photoType=0"/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339752" y="1412776"/>
            <a:ext cx="4536504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5" descr="Безымянный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4437063"/>
            <a:ext cx="2303462" cy="1727200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172" name="AutoShape 2"/>
          <p:cNvSpPr>
            <a:spLocks noChangeArrowheads="1"/>
          </p:cNvSpPr>
          <p:nvPr/>
        </p:nvSpPr>
        <p:spPr bwMode="gray">
          <a:xfrm>
            <a:off x="2987675" y="188913"/>
            <a:ext cx="5976938" cy="1295400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3850" y="188913"/>
            <a:ext cx="3024188" cy="466725"/>
            <a:chOff x="752" y="1413"/>
            <a:chExt cx="1321" cy="294"/>
          </a:xfrm>
        </p:grpSpPr>
        <p:sp>
          <p:nvSpPr>
            <p:cNvPr id="32795" name="AutoShape 27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96" name="AutoShape 28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97" name="AutoShape 29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531" name="Text Box 6"/>
          <p:cNvSpPr txBox="1">
            <a:spLocks noChangeArrowheads="1"/>
          </p:cNvSpPr>
          <p:nvPr/>
        </p:nvSpPr>
        <p:spPr bwMode="gray">
          <a:xfrm>
            <a:off x="3492500" y="188913"/>
            <a:ext cx="53276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>вид социального взаимодействия, в ходе которого обучающиеся получают и присваивают информацию о социальных объектах и явлениях, опыт социального взаимодействия. </a:t>
            </a:r>
            <a:endParaRPr lang="en-US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gray">
          <a:xfrm>
            <a:off x="971550" y="188913"/>
            <a:ext cx="2303463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>
                <a:solidFill>
                  <a:prstClr val="white"/>
                </a:solidFill>
                <a:latin typeface="Calibri" pitchFamily="34" charset="0"/>
                <a:cs typeface="+mn-cs"/>
              </a:rPr>
              <a:t>Социальная проба</a:t>
            </a:r>
            <a:endParaRPr lang="en-US" b="1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2" name="Picture 33" descr="SN850019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23529" y="908720"/>
            <a:ext cx="2016224" cy="2520279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79388" y="3068638"/>
            <a:ext cx="2663825" cy="1152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ru-RU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Интервью 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srgbClr val="1F497D"/>
                </a:solidFill>
                <a:ea typeface="Calibri" pitchFamily="34" charset="0"/>
                <a:cs typeface="Calibri" pitchFamily="34" charset="0"/>
              </a:rPr>
              <a:t>с </a:t>
            </a:r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1600" b="1" dirty="0">
                <a:solidFill>
                  <a:srgbClr val="1F497D"/>
                </a:solidFill>
                <a:ea typeface="Calibri" pitchFamily="34" charset="0"/>
                <a:cs typeface="Calibri" pitchFamily="34" charset="0"/>
              </a:rPr>
              <a:t>депутатом </a:t>
            </a:r>
            <a:endParaRPr lang="ru-RU" sz="1600" b="1" dirty="0">
              <a:solidFill>
                <a:srgbClr val="1F497D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srgbClr val="1F497D"/>
                </a:solidFill>
                <a:ea typeface="Calibri" pitchFamily="34" charset="0"/>
                <a:cs typeface="Calibri" pitchFamily="34" charset="0"/>
              </a:rPr>
              <a:t>Городской думы </a:t>
            </a:r>
          </a:p>
          <a:p>
            <a:pPr algn="ctr" eaLnBrk="1" hangingPunct="1"/>
            <a:r>
              <a:rPr lang="ru-RU" sz="1600" b="1" dirty="0" err="1">
                <a:solidFill>
                  <a:srgbClr val="1F497D"/>
                </a:solidFill>
                <a:ea typeface="Calibri" pitchFamily="34" charset="0"/>
                <a:cs typeface="Calibri" pitchFamily="34" charset="0"/>
              </a:rPr>
              <a:t>Упадышевым</a:t>
            </a:r>
            <a:r>
              <a:rPr lang="ru-RU" sz="1600" b="1" dirty="0">
                <a:solidFill>
                  <a:srgbClr val="1F497D"/>
                </a:solidFill>
                <a:ea typeface="Calibri" pitchFamily="34" charset="0"/>
                <a:cs typeface="Calibri" pitchFamily="34" charset="0"/>
              </a:rPr>
              <a:t> К.А.</a:t>
            </a:r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2535" name="Прямоугольник 13"/>
          <p:cNvSpPr>
            <a:spLocks noChangeArrowheads="1"/>
          </p:cNvSpPr>
          <p:nvPr/>
        </p:nvSpPr>
        <p:spPr bwMode="auto">
          <a:xfrm>
            <a:off x="4067175" y="4581525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</a:p>
        </p:txBody>
      </p:sp>
      <p:pic>
        <p:nvPicPr>
          <p:cNvPr id="15" name="Picture 3" descr="C:\Users\Ирина\Desktop\для презентации\Новая папка\практика\SN8500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1628800"/>
            <a:ext cx="2572544" cy="1713384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31" descr="DSC02562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6012160" y="4437112"/>
            <a:ext cx="244827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3779838" y="6165850"/>
            <a:ext cx="4940300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Экскурсии </a:t>
            </a:r>
            <a:r>
              <a:rPr lang="ru-RU" sz="16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на рабочие места</a:t>
            </a:r>
          </a:p>
        </p:txBody>
      </p:sp>
      <p:pic>
        <p:nvPicPr>
          <p:cNvPr id="3074" name="Picture 2" descr="F:\Конструктор сайтов\ДЛЯ САЙТА\ковалева\игра по истории\SN85028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4365104"/>
            <a:ext cx="2232248" cy="1674186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43842" y="5949950"/>
            <a:ext cx="3348038" cy="574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Конференции, семинары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круглые столы</a:t>
            </a:r>
          </a:p>
        </p:txBody>
      </p:sp>
      <p:pic>
        <p:nvPicPr>
          <p:cNvPr id="3075" name="Picture 3" descr="F:\ФОТО\школа\01.09.2010\DSC0157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848" y="1628800"/>
            <a:ext cx="2801586" cy="1728192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492500" y="3284538"/>
            <a:ext cx="4940300" cy="9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Лекции </a:t>
            </a:r>
            <a:endParaRPr lang="ru-RU" sz="1600" b="1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специалистов-профессионалов по востребованным специальностям с презентациями по профессиям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ФОТО\школа\IMG_9469.JPG"/>
          <p:cNvPicPr>
            <a:picLocks noChangeAspect="1" noChangeArrowheads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3392488" y="114300"/>
            <a:ext cx="5643562" cy="936625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3850" y="188913"/>
            <a:ext cx="3024188" cy="466725"/>
            <a:chOff x="752" y="1413"/>
            <a:chExt cx="1321" cy="294"/>
          </a:xfrm>
        </p:grpSpPr>
        <p:sp>
          <p:nvSpPr>
            <p:cNvPr id="32795" name="AutoShape 27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96" name="AutoShape 28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97" name="AutoShape 29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gray">
          <a:xfrm>
            <a:off x="3492500" y="188913"/>
            <a:ext cx="5327650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>различные формы освоения, отработки социальных навыков, образовательные ситуации, в которых учащиеся получают социальный опыт.</a:t>
            </a:r>
            <a:endParaRPr lang="en-US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gray">
          <a:xfrm>
            <a:off x="611014" y="188640"/>
            <a:ext cx="2736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>
                <a:solidFill>
                  <a:prstClr val="white"/>
                </a:solidFill>
                <a:latin typeface="Calibri" pitchFamily="34" charset="0"/>
                <a:cs typeface="+mn-cs"/>
              </a:rPr>
              <a:t>Социальная практика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04248" y="1339775"/>
            <a:ext cx="2174875" cy="2881313"/>
            <a:chOff x="4286" y="1842"/>
            <a:chExt cx="1370" cy="181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2" name="Picture 20" descr="DSCN063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40" y="1871"/>
              <a:ext cx="1290" cy="1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AutoShape 2"/>
            <p:cNvSpPr>
              <a:spLocks noChangeArrowheads="1"/>
            </p:cNvSpPr>
            <p:nvPr/>
          </p:nvSpPr>
          <p:spPr bwMode="gray">
            <a:xfrm>
              <a:off x="4286" y="3270"/>
              <a:ext cx="1339" cy="387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ru-RU" sz="1600" b="1" dirty="0">
                  <a:solidFill>
                    <a:srgbClr val="000000"/>
                  </a:solidFill>
                </a:rPr>
                <a:t>Деловая игра </a:t>
              </a:r>
            </a:p>
            <a:p>
              <a:pPr algn="ctr" eaLnBrk="1" hangingPunct="1"/>
              <a:r>
                <a:rPr lang="ru-RU" sz="1600" b="1" dirty="0">
                  <a:solidFill>
                    <a:srgbClr val="000000"/>
                  </a:solidFill>
                </a:rPr>
                <a:t>«Я учитель»</a:t>
              </a:r>
            </a:p>
          </p:txBody>
        </p:sp>
      </p:grpSp>
      <p:pic>
        <p:nvPicPr>
          <p:cNvPr id="9218" name="Picture 2" descr="G:\проба\Фото медики\Копия nbAffWmrjV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052736"/>
            <a:ext cx="1440160" cy="1920213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17" name="Picture 1" descr="G:\проба\Фото медики\YEhdK2sm2AQ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276872"/>
            <a:ext cx="2839689" cy="1899774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2" descr="C:\Users\Ирина\Desktop\для презентации\Новая папка\практика\SN850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44835" y="1653456"/>
            <a:ext cx="2271381" cy="1703536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AutoShape 2"/>
          <p:cNvSpPr>
            <a:spLocks noChangeArrowheads="1"/>
          </p:cNvSpPr>
          <p:nvPr/>
        </p:nvSpPr>
        <p:spPr bwMode="gray">
          <a:xfrm>
            <a:off x="4139952" y="3284984"/>
            <a:ext cx="2449388" cy="648072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«Один день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с инспектором ГИБДД»</a:t>
            </a:r>
          </a:p>
        </p:txBody>
      </p:sp>
      <p:pic>
        <p:nvPicPr>
          <p:cNvPr id="23578" name="Picture 26" descr="Чистый двор - чистый город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04248" y="4417566"/>
            <a:ext cx="2040893" cy="1531714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577" name="Picture 25" descr="PIC_453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4008" y="4436516"/>
            <a:ext cx="2017018" cy="1512764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AutoShape 2"/>
          <p:cNvSpPr>
            <a:spLocks noChangeArrowheads="1"/>
          </p:cNvSpPr>
          <p:nvPr/>
        </p:nvSpPr>
        <p:spPr bwMode="gray">
          <a:xfrm>
            <a:off x="5004048" y="5877272"/>
            <a:ext cx="3190875" cy="549275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«Чистый двор – зеленый город»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благоустройство города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67744" y="4406252"/>
            <a:ext cx="2059428" cy="1471020"/>
          </a:xfrm>
          <a:prstGeom prst="round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Picture 3" descr="G:\фото для ревиной на сайт\IMG_262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358558"/>
            <a:ext cx="2088232" cy="1590722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AutoShape 2"/>
          <p:cNvSpPr>
            <a:spLocks noChangeArrowheads="1"/>
          </p:cNvSpPr>
          <p:nvPr/>
        </p:nvSpPr>
        <p:spPr bwMode="gray">
          <a:xfrm>
            <a:off x="395536" y="5661249"/>
            <a:ext cx="3888432" cy="792088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«Я журналист»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Работа в типографии районной газеты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«Приволжская правда»</a:t>
            </a:r>
          </a:p>
        </p:txBody>
      </p:sp>
      <p:sp>
        <p:nvSpPr>
          <p:cNvPr id="7172" name="AutoShape 2"/>
          <p:cNvSpPr>
            <a:spLocks noChangeArrowheads="1"/>
          </p:cNvSpPr>
          <p:nvPr/>
        </p:nvSpPr>
        <p:spPr bwMode="gray">
          <a:xfrm>
            <a:off x="1403648" y="1628800"/>
            <a:ext cx="2663825" cy="936625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«Проба в белых халатах»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(практические занятия 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учащихся 11 классов в ЦРБ)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ФОТО\школа\IMG_9469.JPG"/>
          <p:cNvPicPr>
            <a:picLocks noChangeAspect="1" noChangeArrowheads="1"/>
          </p:cNvPicPr>
          <p:nvPr/>
        </p:nvPicPr>
        <p:blipFill>
          <a:blip r:embed="rId3" cstate="screen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учебная часть\завуч\ЭКСПЕРИМЕНТАЛЬНЫЕ площадки\информатизация\ДОКУМЕНТЫ\отчёты\IT-форум 04.2012\Баннер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123" y="929678"/>
            <a:ext cx="1875092" cy="3016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101154" y="3188021"/>
            <a:ext cx="2664296" cy="7450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«Наша сила - здоровье»,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автор Морозова </a:t>
            </a:r>
            <a:r>
              <a:rPr lang="ru-RU" sz="1600" b="1" dirty="0" smtClean="0">
                <a:solidFill>
                  <a:prstClr val="black"/>
                </a:solidFill>
              </a:rPr>
              <a:t>Алена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172" name="AutoShape 2"/>
          <p:cNvSpPr>
            <a:spLocks noChangeArrowheads="1"/>
          </p:cNvSpPr>
          <p:nvPr/>
        </p:nvSpPr>
        <p:spPr bwMode="gray">
          <a:xfrm>
            <a:off x="2987675" y="188913"/>
            <a:ext cx="5976938" cy="1200150"/>
          </a:xfrm>
          <a:prstGeom prst="roundRect">
            <a:avLst>
              <a:gd name="adj" fmla="val 1150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23850" y="188913"/>
            <a:ext cx="3024188" cy="466725"/>
            <a:chOff x="752" y="1413"/>
            <a:chExt cx="1321" cy="294"/>
          </a:xfrm>
        </p:grpSpPr>
        <p:sp>
          <p:nvSpPr>
            <p:cNvPr id="32795" name="AutoShape 27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96" name="AutoShape 28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97" name="AutoShape 29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4583" name="Text Box 6"/>
          <p:cNvSpPr txBox="1">
            <a:spLocks noChangeArrowheads="1"/>
          </p:cNvSpPr>
          <p:nvPr/>
        </p:nvSpPr>
        <p:spPr bwMode="gray">
          <a:xfrm>
            <a:off x="3492500" y="188913"/>
            <a:ext cx="53276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  <a:latin typeface="Calibri" pitchFamily="34" charset="0"/>
                <a:cs typeface="+mn-cs"/>
              </a:rPr>
              <a:t>вид социального взаимодействия, в ходе которого обучающиеся получают и присваивают информацию о социальных объектах и явлениях, опыт социального взаимодействия. </a:t>
            </a:r>
            <a:endParaRPr lang="en-US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gray">
          <a:xfrm>
            <a:off x="971550" y="188913"/>
            <a:ext cx="2303463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>
                <a:solidFill>
                  <a:prstClr val="white"/>
                </a:solidFill>
                <a:latin typeface="Calibri" pitchFamily="34" charset="0"/>
                <a:cs typeface="+mn-cs"/>
              </a:rPr>
              <a:t>Социальный проект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8" name="Picture 2" descr="DSC07037"/>
          <p:cNvPicPr>
            <a:picLocks noChangeAspect="1" noChangeArrowheads="1"/>
          </p:cNvPicPr>
          <p:nvPr/>
        </p:nvPicPr>
        <p:blipFill rotWithShape="1">
          <a:blip r:embed="rId5" cstate="screen">
            <a:extLst/>
          </a:blip>
          <a:srcRect/>
          <a:stretch/>
        </p:blipFill>
        <p:spPr bwMode="auto">
          <a:xfrm>
            <a:off x="6372200" y="1865372"/>
            <a:ext cx="2471357" cy="145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8" name="AutoShape 27"/>
          <p:cNvSpPr>
            <a:spLocks noChangeArrowheads="1"/>
          </p:cNvSpPr>
          <p:nvPr/>
        </p:nvSpPr>
        <p:spPr bwMode="gray">
          <a:xfrm>
            <a:off x="6347091" y="3186640"/>
            <a:ext cx="2549399" cy="74641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«Подари улыбку», 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Кудряшова </a:t>
            </a:r>
            <a:r>
              <a:rPr lang="ru-RU" sz="1600" b="1" dirty="0" smtClean="0">
                <a:solidFill>
                  <a:prstClr val="black"/>
                </a:solidFill>
              </a:rPr>
              <a:t>Татьяна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93059" y="1534736"/>
            <a:ext cx="2919101" cy="1915931"/>
            <a:chOff x="4611844" y="4281754"/>
            <a:chExt cx="3527796" cy="236955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4099" name="Picture 3" descr="E:\к проверке\ВСЕ С РАБОЧЕГО\КОНКУРСЫ\2012-2013\мой путь\92W2ROMZCSI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/>
            </a:blip>
            <a:srcRect/>
            <a:stretch/>
          </p:blipFill>
          <p:spPr bwMode="auto">
            <a:xfrm>
              <a:off x="6015379" y="4281754"/>
              <a:ext cx="2124261" cy="23695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/>
            </a:blip>
            <a:srcRect/>
            <a:stretch>
              <a:fillRect/>
            </a:stretch>
          </p:blipFill>
          <p:spPr bwMode="auto">
            <a:xfrm>
              <a:off x="4611844" y="4423137"/>
              <a:ext cx="1439094" cy="21760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sp>
        <p:nvSpPr>
          <p:cNvPr id="22" name="AutoShape 27"/>
          <p:cNvSpPr>
            <a:spLocks noChangeArrowheads="1"/>
          </p:cNvSpPr>
          <p:nvPr/>
        </p:nvSpPr>
        <p:spPr bwMode="gray">
          <a:xfrm>
            <a:off x="3034726" y="3284984"/>
            <a:ext cx="2977434" cy="78935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«Лучик НАДЕЖДЫ», 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автор </a:t>
            </a:r>
            <a:r>
              <a:rPr lang="ru-RU" sz="1600" b="1" dirty="0" err="1">
                <a:solidFill>
                  <a:prstClr val="black"/>
                </a:solidFill>
              </a:rPr>
              <a:t>Голобокова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Кристина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9" name="Picture 2" descr="F:\учебная часть\завуч\ЭКСПЕРИМЕНТАЛЬНЫЕ площадки\информатизация\ДОКУМЕНТЫ\отчёты\IT-форум 04.2012\коллаж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376216" y="4293096"/>
            <a:ext cx="2899640" cy="165618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" name="AutoShape 27"/>
          <p:cNvSpPr>
            <a:spLocks noChangeArrowheads="1"/>
          </p:cNvSpPr>
          <p:nvPr/>
        </p:nvSpPr>
        <p:spPr bwMode="gray">
          <a:xfrm>
            <a:off x="216024" y="6021288"/>
            <a:ext cx="3203848" cy="62756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«Талантливы вместе» 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цикл телепередач на </a:t>
            </a:r>
            <a:r>
              <a:rPr lang="ru-RU" sz="1600" b="1" dirty="0" smtClean="0">
                <a:solidFill>
                  <a:prstClr val="black"/>
                </a:solidFill>
              </a:rPr>
              <a:t>ЛТВ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24609" name="Picture 33" descr="школьный автогородок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72200" y="4509120"/>
            <a:ext cx="2303462" cy="172720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607" name="Picture 31" descr="школьный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83968" y="4653136"/>
            <a:ext cx="2376487" cy="1781175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AutoShape 27"/>
          <p:cNvSpPr>
            <a:spLocks noChangeArrowheads="1"/>
          </p:cNvSpPr>
          <p:nvPr/>
        </p:nvSpPr>
        <p:spPr bwMode="gray">
          <a:xfrm>
            <a:off x="5436096" y="6057292"/>
            <a:ext cx="3503369" cy="61206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«Школьный </a:t>
            </a:r>
            <a:r>
              <a:rPr lang="ru-RU" sz="1600" b="1" dirty="0" err="1">
                <a:solidFill>
                  <a:prstClr val="black"/>
                </a:solidFill>
              </a:rPr>
              <a:t>автогородок</a:t>
            </a:r>
            <a:r>
              <a:rPr lang="ru-RU" sz="1600" b="1" dirty="0">
                <a:solidFill>
                  <a:prstClr val="black"/>
                </a:solidFill>
              </a:rPr>
              <a:t>», 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</a:rPr>
              <a:t>трудовая </a:t>
            </a:r>
            <a:r>
              <a:rPr lang="ru-RU" sz="1600" b="1" dirty="0" smtClean="0">
                <a:solidFill>
                  <a:prstClr val="black"/>
                </a:solidFill>
              </a:rPr>
              <a:t>бригада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995936" y="0"/>
            <a:ext cx="4392613" cy="466725"/>
            <a:chOff x="752" y="1413"/>
            <a:chExt cx="1321" cy="294"/>
          </a:xfrm>
        </p:grpSpPr>
        <p:sp>
          <p:nvSpPr>
            <p:cNvPr id="4" name="AutoShape 27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AutoShape 28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gray">
          <a:xfrm>
            <a:off x="5292080" y="54088"/>
            <a:ext cx="2303463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 err="1" smtClean="0">
                <a:solidFill>
                  <a:prstClr val="white"/>
                </a:solidFill>
                <a:latin typeface="Calibri" pitchFamily="34" charset="0"/>
                <a:cs typeface="+mn-cs"/>
              </a:rPr>
              <a:t>Интернет-проекты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91113" y="577313"/>
            <a:ext cx="5843233" cy="3285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38676" y="2245246"/>
            <a:ext cx="5102945" cy="327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33"/>
          <a:stretch/>
        </p:blipFill>
        <p:spPr bwMode="auto">
          <a:xfrm>
            <a:off x="-66502" y="3121176"/>
            <a:ext cx="5214566" cy="375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323528" y="0"/>
            <a:ext cx="2052736" cy="2132856"/>
            <a:chOff x="0" y="609600"/>
            <a:chExt cx="4495800" cy="5048250"/>
          </a:xfrm>
        </p:grpSpPr>
        <p:pic>
          <p:nvPicPr>
            <p:cNvPr id="3" name="Picture 19" descr="1111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52400" y="1295400"/>
              <a:ext cx="2070100" cy="4362450"/>
            </a:xfrm>
            <a:prstGeom prst="rect">
              <a:avLst/>
            </a:prstGeom>
            <a:noFill/>
            <a:effectLst>
              <a:outerShdw dist="56796" dir="1593903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4" name="Oval 18"/>
            <p:cNvSpPr>
              <a:spLocks noChangeArrowheads="1"/>
            </p:cNvSpPr>
            <p:nvPr/>
          </p:nvSpPr>
          <p:spPr bwMode="invGray">
            <a:xfrm>
              <a:off x="0" y="609600"/>
              <a:ext cx="4495800" cy="4953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" name="Oval 21"/>
            <p:cNvSpPr>
              <a:spLocks noChangeArrowheads="1"/>
            </p:cNvSpPr>
            <p:nvPr/>
          </p:nvSpPr>
          <p:spPr bwMode="gray">
            <a:xfrm>
              <a:off x="228600" y="1219200"/>
              <a:ext cx="3581400" cy="3581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1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768752" cy="5085184"/>
          </a:xfrm>
          <a:prstGeom prst="rect">
            <a:avLst/>
          </a:prstGeom>
        </p:spPr>
      </p:pic>
      <p:sp>
        <p:nvSpPr>
          <p:cNvPr id="20" name="AutoShape 64"/>
          <p:cNvSpPr>
            <a:spLocks/>
          </p:cNvSpPr>
          <p:nvPr/>
        </p:nvSpPr>
        <p:spPr bwMode="black">
          <a:xfrm>
            <a:off x="4788024" y="2348880"/>
            <a:ext cx="4104456" cy="1080120"/>
          </a:xfrm>
          <a:prstGeom prst="accentCallout2">
            <a:avLst>
              <a:gd name="adj1" fmla="val 20991"/>
              <a:gd name="adj2" fmla="val -4014"/>
              <a:gd name="adj3" fmla="val -9794"/>
              <a:gd name="adj4" fmla="val -22097"/>
              <a:gd name="adj5" fmla="val 59945"/>
              <a:gd name="adj6" fmla="val -37726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для </a:t>
            </a:r>
            <a:r>
              <a:rPr lang="ru-RU" sz="1400" b="1" dirty="0"/>
              <a:t>педагогов </a:t>
            </a:r>
            <a:r>
              <a:rPr lang="ru-RU" sz="1400" dirty="0"/>
              <a:t>– способность моделировать и конструировать содержание образования с учетом реальных социальных ситуаций, способность к диалогу в образовательном процессе и социальному взаимодействию;</a:t>
            </a:r>
            <a:endParaRPr lang="en-US" sz="14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1" name="AutoShape 64"/>
          <p:cNvSpPr>
            <a:spLocks/>
          </p:cNvSpPr>
          <p:nvPr/>
        </p:nvSpPr>
        <p:spPr bwMode="black">
          <a:xfrm>
            <a:off x="3491880" y="1268760"/>
            <a:ext cx="4392488" cy="1080120"/>
          </a:xfrm>
          <a:prstGeom prst="accentCallout2">
            <a:avLst>
              <a:gd name="adj1" fmla="val 20991"/>
              <a:gd name="adj2" fmla="val -4014"/>
              <a:gd name="adj3" fmla="val -15950"/>
              <a:gd name="adj4" fmla="val -21458"/>
              <a:gd name="adj5" fmla="val 107661"/>
              <a:gd name="adj6" fmla="val -35530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для обучающихся</a:t>
            </a:r>
            <a:r>
              <a:rPr lang="ru-RU" sz="1400" dirty="0" smtClean="0"/>
              <a:t> – способность самоопределения к познавательной, трудовой, социальной, профессиональной деятельности</a:t>
            </a:r>
            <a:endParaRPr lang="en-US" sz="1400" dirty="0"/>
          </a:p>
        </p:txBody>
      </p:sp>
      <p:sp>
        <p:nvSpPr>
          <p:cNvPr id="22" name="AutoShape 64"/>
          <p:cNvSpPr>
            <a:spLocks/>
          </p:cNvSpPr>
          <p:nvPr/>
        </p:nvSpPr>
        <p:spPr bwMode="black">
          <a:xfrm>
            <a:off x="5076056" y="4005064"/>
            <a:ext cx="3816424" cy="1440160"/>
          </a:xfrm>
          <a:prstGeom prst="accentCallout2">
            <a:avLst>
              <a:gd name="adj1" fmla="val 20991"/>
              <a:gd name="adj2" fmla="val -4014"/>
              <a:gd name="adj3" fmla="val -26340"/>
              <a:gd name="adj4" fmla="val -11503"/>
              <a:gd name="adj5" fmla="val -16246"/>
              <a:gd name="adj6" fmla="val -17271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sz="1400" b="1" dirty="0" smtClean="0"/>
              <a:t>для социального окружения </a:t>
            </a:r>
            <a:r>
              <a:rPr lang="ru-RU" sz="1400" dirty="0" smtClean="0"/>
              <a:t>– способность к использованию собственных компетенций, жизненного и профессионального опыта для решения задач социализации подрастающего поколения, улучшения качества жизни местного сообщества. </a:t>
            </a:r>
            <a:endParaRPr lang="ru-RU" sz="14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39552" y="260648"/>
            <a:ext cx="8229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Технология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социально-образовательного проектирования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4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0322" y="5301208"/>
            <a:ext cx="113367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071563" y="5072063"/>
            <a:ext cx="7286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«Социально-ориентированная школа» 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МБОУ СОШ №5 г. Лысково Нижегородской области</a:t>
            </a:r>
          </a:p>
          <a:p>
            <a:pPr algn="ctr" eaLnBrk="1" hangingPunct="1"/>
            <a:endParaRPr lang="ru-RU" altLang="ru-R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124075" y="476250"/>
            <a:ext cx="52562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школа №5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Лысково Нижегородской области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50" y="4286250"/>
            <a:ext cx="8715375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87450" y="4797425"/>
            <a:ext cx="7272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 </a:t>
            </a:r>
            <a:endParaRPr lang="ru-RU" alt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3238" y="3670300"/>
            <a:ext cx="8497887" cy="112712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eaLnBrk="1" hangingPunct="1"/>
            <a:endParaRPr lang="ru-RU" altLang="ru-RU" sz="4000" dirty="0" smtClean="0">
              <a:solidFill>
                <a:srgbClr val="898989"/>
              </a:solidFill>
            </a:endParaRPr>
          </a:p>
        </p:txBody>
      </p:sp>
      <p:pic>
        <p:nvPicPr>
          <p:cNvPr id="3080" name="Picture 9" descr="Лысков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9796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787400" y="4952632"/>
            <a:ext cx="7929562" cy="707886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Calibri" pitchFamily="34" charset="0"/>
              </a:rPr>
              <a:t>Наши контакты: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latin typeface="Calibri" pitchFamily="34" charset="0"/>
              </a:rPr>
              <a:t>606211, Нижегородская область, г. Лысково, </a:t>
            </a:r>
          </a:p>
          <a:p>
            <a:pPr algn="ctr" eaLnBrk="1" hangingPunct="1"/>
            <a:r>
              <a:rPr lang="ru-RU" altLang="ru-RU" sz="2000" b="1" dirty="0">
                <a:latin typeface="Calibri" pitchFamily="34" charset="0"/>
              </a:rPr>
              <a:t>ул. Семёнычева, дом 3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тел</a:t>
            </a:r>
            <a:r>
              <a:rPr lang="ru-RU" altLang="ru-RU" sz="2000" b="1" dirty="0"/>
              <a:t>. </a:t>
            </a:r>
            <a:r>
              <a:rPr lang="ru-RU" altLang="ru-RU" sz="2000" b="1" dirty="0">
                <a:latin typeface="Calibri" pitchFamily="34" charset="0"/>
              </a:rPr>
              <a:t>8-(83149)-5-85-61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2" name="Прямоугольник 8"/>
          <p:cNvSpPr>
            <a:spLocks noChangeArrowheads="1"/>
          </p:cNvSpPr>
          <p:nvPr/>
        </p:nvSpPr>
        <p:spPr bwMode="auto">
          <a:xfrm>
            <a:off x="1979613" y="5823270"/>
            <a:ext cx="5417813" cy="830997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Calibri" pitchFamily="34" charset="0"/>
              </a:rPr>
              <a:t>е-</a:t>
            </a:r>
            <a:r>
              <a:rPr lang="en-US" altLang="ru-RU" sz="2400" b="1" dirty="0">
                <a:latin typeface="Calibri" pitchFamily="34" charset="0"/>
              </a:rPr>
              <a:t>mail</a:t>
            </a:r>
            <a:r>
              <a:rPr lang="ru-RU" altLang="ru-RU" sz="2400" b="1" dirty="0">
                <a:latin typeface="Calibri" pitchFamily="34" charset="0"/>
              </a:rPr>
              <a:t>:</a:t>
            </a:r>
            <a:r>
              <a:rPr lang="en-US" altLang="ru-RU" sz="2400" b="1" dirty="0">
                <a:latin typeface="Calibri" pitchFamily="34" charset="0"/>
              </a:rPr>
              <a:t> </a:t>
            </a:r>
            <a:r>
              <a:rPr lang="en-US" altLang="ru-RU" sz="2400" b="1" dirty="0">
                <a:latin typeface="Calibri" pitchFamily="34" charset="0"/>
                <a:hlinkClick r:id="rId5"/>
              </a:rPr>
              <a:t>perspectiva-5@yandex.ru</a:t>
            </a:r>
            <a:endParaRPr lang="ru-RU" altLang="ru-RU" sz="2400" b="1" dirty="0"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dirty="0">
                <a:latin typeface="Calibri" pitchFamily="34" charset="0"/>
              </a:rPr>
              <a:t>сайт школы:</a:t>
            </a:r>
            <a:r>
              <a:rPr lang="en-US" altLang="ru-RU" sz="2400" b="1" dirty="0">
                <a:latin typeface="Calibri" pitchFamily="34" charset="0"/>
              </a:rPr>
              <a:t> </a:t>
            </a:r>
            <a:r>
              <a:rPr lang="en-US" altLang="ru-RU" sz="2400" b="1" dirty="0">
                <a:latin typeface="Calibri" pitchFamily="34" charset="0"/>
                <a:hlinkClick r:id="rId6"/>
              </a:rPr>
              <a:t>http://lyssch5.edusite.ru/</a:t>
            </a:r>
            <a:endParaRPr lang="ru-RU" altLang="ru-RU" sz="2400" b="1" dirty="0">
              <a:latin typeface="Calibri" pitchFamily="34" charset="0"/>
            </a:endParaRPr>
          </a:p>
        </p:txBody>
      </p:sp>
      <p:pic>
        <p:nvPicPr>
          <p:cNvPr id="3083" name="Picture 7" descr="эмблем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73963" y="0"/>
            <a:ext cx="1570037" cy="17272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" name="AutoShape 18"/>
          <p:cNvSpPr>
            <a:spLocks noChangeArrowheads="1"/>
          </p:cNvSpPr>
          <p:nvPr/>
        </p:nvSpPr>
        <p:spPr bwMode="gray">
          <a:xfrm>
            <a:off x="684213" y="1052513"/>
            <a:ext cx="2735262" cy="1152525"/>
          </a:xfrm>
          <a:prstGeom prst="roundRect">
            <a:avLst>
              <a:gd name="adj" fmla="val 279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3733" name="Freeform 5"/>
          <p:cNvSpPr>
            <a:spLocks/>
          </p:cNvSpPr>
          <p:nvPr/>
        </p:nvSpPr>
        <p:spPr bwMode="gray">
          <a:xfrm>
            <a:off x="7254875" y="3117850"/>
            <a:ext cx="576263" cy="841375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2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87" name="Freeform 6"/>
          <p:cNvSpPr>
            <a:spLocks/>
          </p:cNvSpPr>
          <p:nvPr/>
        </p:nvSpPr>
        <p:spPr bwMode="gray">
          <a:xfrm>
            <a:off x="4243388" y="3117850"/>
            <a:ext cx="3594100" cy="539750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84"/>
              <a:gd name="T17" fmla="*/ 1920 w 192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3735" name="Freeform 7"/>
          <p:cNvSpPr>
            <a:spLocks/>
          </p:cNvSpPr>
          <p:nvPr/>
        </p:nvSpPr>
        <p:spPr bwMode="gray">
          <a:xfrm>
            <a:off x="6673850" y="3949700"/>
            <a:ext cx="573088" cy="844550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736" name="Freeform 8"/>
          <p:cNvSpPr>
            <a:spLocks/>
          </p:cNvSpPr>
          <p:nvPr/>
        </p:nvSpPr>
        <p:spPr bwMode="gray">
          <a:xfrm>
            <a:off x="6096000" y="4772025"/>
            <a:ext cx="577850" cy="846138"/>
          </a:xfrm>
          <a:custGeom>
            <a:avLst/>
            <a:gdLst/>
            <a:ahLst/>
            <a:cxnLst>
              <a:cxn ang="0">
                <a:pos x="308" y="122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2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90" name="Freeform 9"/>
          <p:cNvSpPr>
            <a:spLocks/>
          </p:cNvSpPr>
          <p:nvPr/>
        </p:nvSpPr>
        <p:spPr bwMode="gray">
          <a:xfrm>
            <a:off x="2592388" y="4776788"/>
            <a:ext cx="4081462" cy="539750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63888" y="3068638"/>
            <a:ext cx="2514600" cy="2220912"/>
            <a:chOff x="2006" y="1933"/>
            <a:chExt cx="1599" cy="1447"/>
          </a:xfrm>
        </p:grpSpPr>
        <p:sp>
          <p:nvSpPr>
            <p:cNvPr id="16424" name="Text Box 23"/>
            <p:cNvSpPr txBox="1">
              <a:spLocks noChangeArrowheads="1"/>
            </p:cNvSpPr>
            <p:nvPr/>
          </p:nvSpPr>
          <p:spPr bwMode="gray">
            <a:xfrm>
              <a:off x="2627" y="3012"/>
              <a:ext cx="97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solidFill>
                    <a:prstClr val="white"/>
                  </a:solidFill>
                  <a:latin typeface="Verdana" pitchFamily="34" charset="0"/>
                  <a:cs typeface="+mn-cs"/>
                </a:rPr>
                <a:t>Качество </a:t>
              </a:r>
            </a:p>
            <a:p>
              <a:pPr algn="ctr"/>
              <a:r>
                <a:rPr lang="ru-RU" sz="1600">
                  <a:solidFill>
                    <a:prstClr val="white"/>
                  </a:solidFill>
                  <a:latin typeface="Verdana" pitchFamily="34" charset="0"/>
                  <a:cs typeface="+mn-cs"/>
                </a:rPr>
                <a:t>образования</a:t>
              </a:r>
              <a:endParaRPr lang="en-US" sz="1600">
                <a:solidFill>
                  <a:prstClr val="white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gray">
            <a:xfrm>
              <a:off x="2006" y="1933"/>
              <a:ext cx="1033" cy="1173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73754" name="Rectangle 26"/>
          <p:cNvSpPr>
            <a:spLocks noChangeArrowheads="1"/>
          </p:cNvSpPr>
          <p:nvPr/>
        </p:nvSpPr>
        <p:spPr bwMode="gray">
          <a:xfrm>
            <a:off x="4244975" y="3657600"/>
            <a:ext cx="3016250" cy="298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3755" name="Freeform 27"/>
          <p:cNvSpPr>
            <a:spLocks/>
          </p:cNvSpPr>
          <p:nvPr/>
        </p:nvSpPr>
        <p:spPr bwMode="gray">
          <a:xfrm>
            <a:off x="3419475" y="3949700"/>
            <a:ext cx="3833813" cy="544513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gray">
          <a:xfrm>
            <a:off x="3422650" y="4492625"/>
            <a:ext cx="3263900" cy="2984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gray">
          <a:xfrm>
            <a:off x="2590800" y="5318125"/>
            <a:ext cx="3513138" cy="2968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396" name="Text Box 23"/>
          <p:cNvSpPr txBox="1">
            <a:spLocks noChangeArrowheads="1"/>
          </p:cNvSpPr>
          <p:nvPr/>
        </p:nvSpPr>
        <p:spPr bwMode="gray">
          <a:xfrm>
            <a:off x="4500563" y="3933825"/>
            <a:ext cx="212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prstClr val="white"/>
                </a:solidFill>
                <a:latin typeface="Verdana" pitchFamily="34" charset="0"/>
                <a:cs typeface="+mn-cs"/>
              </a:rPr>
              <a:t>Качество жизни </a:t>
            </a:r>
          </a:p>
          <a:p>
            <a:pPr algn="ctr"/>
            <a:r>
              <a:rPr lang="ru-RU" sz="1600">
                <a:solidFill>
                  <a:prstClr val="white"/>
                </a:solidFill>
                <a:latin typeface="Verdana" pitchFamily="34" charset="0"/>
                <a:cs typeface="+mn-cs"/>
              </a:rPr>
              <a:t>каждого человека</a:t>
            </a:r>
            <a:endParaRPr lang="en-US" sz="1600">
              <a:solidFill>
                <a:prstClr val="white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397" name="Text Box 23"/>
          <p:cNvSpPr txBox="1">
            <a:spLocks noChangeArrowheads="1"/>
          </p:cNvSpPr>
          <p:nvPr/>
        </p:nvSpPr>
        <p:spPr bwMode="gray">
          <a:xfrm>
            <a:off x="5364163" y="3068638"/>
            <a:ext cx="1965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prstClr val="white"/>
                </a:solidFill>
                <a:latin typeface="Verdana" pitchFamily="34" charset="0"/>
                <a:cs typeface="+mn-cs"/>
              </a:rPr>
              <a:t>Качество жизни </a:t>
            </a:r>
          </a:p>
          <a:p>
            <a:pPr algn="ctr"/>
            <a:r>
              <a:rPr lang="ru-RU" sz="1600">
                <a:solidFill>
                  <a:prstClr val="white"/>
                </a:solidFill>
                <a:latin typeface="Verdana" pitchFamily="34" charset="0"/>
                <a:cs typeface="+mn-cs"/>
              </a:rPr>
              <a:t>сообщества</a:t>
            </a:r>
            <a:endParaRPr lang="en-US" sz="1600">
              <a:solidFill>
                <a:prstClr val="white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932363" y="2781300"/>
            <a:ext cx="360362" cy="576263"/>
            <a:chOff x="4466" y="2053"/>
            <a:chExt cx="590" cy="1177"/>
          </a:xfrm>
        </p:grpSpPr>
        <p:sp>
          <p:nvSpPr>
            <p:cNvPr id="37" name="Freeform 25"/>
            <p:cNvSpPr>
              <a:spLocks/>
            </p:cNvSpPr>
            <p:nvPr/>
          </p:nvSpPr>
          <p:spPr bwMode="gray">
            <a:xfrm>
              <a:off x="4466" y="2261"/>
              <a:ext cx="590" cy="969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 cmpd="sng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gray">
            <a:xfrm>
              <a:off x="4640" y="2053"/>
              <a:ext cx="213" cy="224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16463" y="3068638"/>
            <a:ext cx="360362" cy="576262"/>
            <a:chOff x="4466" y="2053"/>
            <a:chExt cx="590" cy="1177"/>
          </a:xfrm>
        </p:grpSpPr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4466" y="2261"/>
              <a:ext cx="590" cy="969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 cmpd="sng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gray">
            <a:xfrm>
              <a:off x="4640" y="2053"/>
              <a:ext cx="213" cy="224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067944" y="4005064"/>
            <a:ext cx="432048" cy="576064"/>
            <a:chOff x="2111" y="2247"/>
            <a:chExt cx="592" cy="10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6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003800" y="3068638"/>
            <a:ext cx="360363" cy="576262"/>
            <a:chOff x="4466" y="2053"/>
            <a:chExt cx="590" cy="1177"/>
          </a:xfrm>
        </p:grpSpPr>
        <p:sp>
          <p:nvSpPr>
            <p:cNvPr id="49" name="Freeform 25"/>
            <p:cNvSpPr>
              <a:spLocks/>
            </p:cNvSpPr>
            <p:nvPr/>
          </p:nvSpPr>
          <p:spPr bwMode="gray">
            <a:xfrm>
              <a:off x="4466" y="2261"/>
              <a:ext cx="590" cy="969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 cmpd="sng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gray">
            <a:xfrm>
              <a:off x="4640" y="2053"/>
              <a:ext cx="213" cy="224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5651500" y="1125538"/>
            <a:ext cx="2808288" cy="1150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Формирование творческой социально-ответственной личности</a:t>
            </a:r>
          </a:p>
        </p:txBody>
      </p:sp>
      <p:sp>
        <p:nvSpPr>
          <p:cNvPr id="57" name="AutoShape 26"/>
          <p:cNvSpPr>
            <a:spLocks noChangeArrowheads="1"/>
          </p:cNvSpPr>
          <p:nvPr/>
        </p:nvSpPr>
        <p:spPr bwMode="gray">
          <a:xfrm>
            <a:off x="4716463" y="1268413"/>
            <a:ext cx="804862" cy="576262"/>
          </a:xfrm>
          <a:prstGeom prst="rightArrow">
            <a:avLst>
              <a:gd name="adj1" fmla="val 0"/>
              <a:gd name="adj2" fmla="val 7714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AutoShape 25"/>
          <p:cNvSpPr>
            <a:spLocks noChangeArrowheads="1"/>
          </p:cNvSpPr>
          <p:nvPr/>
        </p:nvSpPr>
        <p:spPr bwMode="gray">
          <a:xfrm>
            <a:off x="4067944" y="1412776"/>
            <a:ext cx="162423" cy="277813"/>
          </a:xfrm>
          <a:prstGeom prst="roundRect">
            <a:avLst>
              <a:gd name="adj" fmla="val 2906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AutoShape 25"/>
          <p:cNvSpPr>
            <a:spLocks noChangeArrowheads="1"/>
          </p:cNvSpPr>
          <p:nvPr/>
        </p:nvSpPr>
        <p:spPr bwMode="gray">
          <a:xfrm>
            <a:off x="4860032" y="1412776"/>
            <a:ext cx="162423" cy="277813"/>
          </a:xfrm>
          <a:prstGeom prst="roundRect">
            <a:avLst>
              <a:gd name="adj" fmla="val 2906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AutoShape 35"/>
          <p:cNvSpPr>
            <a:spLocks noChangeArrowheads="1"/>
          </p:cNvSpPr>
          <p:nvPr/>
        </p:nvSpPr>
        <p:spPr bwMode="gray">
          <a:xfrm>
            <a:off x="611188" y="188913"/>
            <a:ext cx="6697662" cy="547687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МОДЕЛИРОВАНИЕ СОЦИАЛЬНО-ОБРАЗОВАТЕЛЬНЫХ ПРОЦЕССОВ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62" name="AutoShape 26"/>
          <p:cNvSpPr>
            <a:spLocks noChangeArrowheads="1"/>
          </p:cNvSpPr>
          <p:nvPr/>
        </p:nvSpPr>
        <p:spPr bwMode="gray">
          <a:xfrm flipH="1">
            <a:off x="3563938" y="1268413"/>
            <a:ext cx="503237" cy="504825"/>
          </a:xfrm>
          <a:prstGeom prst="rightArrow">
            <a:avLst>
              <a:gd name="adj1" fmla="val 0"/>
              <a:gd name="adj2" fmla="val 7714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413" name="Прямоугольник 63"/>
          <p:cNvSpPr>
            <a:spLocks noChangeArrowheads="1"/>
          </p:cNvSpPr>
          <p:nvPr/>
        </p:nvSpPr>
        <p:spPr bwMode="auto">
          <a:xfrm>
            <a:off x="827088" y="1268413"/>
            <a:ext cx="2449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Развитие социального окружения</a:t>
            </a:r>
            <a:endParaRPr lang="ru-RU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6" name="AutoShape 25"/>
          <p:cNvSpPr>
            <a:spLocks noChangeArrowheads="1"/>
          </p:cNvSpPr>
          <p:nvPr/>
        </p:nvSpPr>
        <p:spPr bwMode="gray">
          <a:xfrm>
            <a:off x="4284663" y="1412875"/>
            <a:ext cx="503237" cy="287338"/>
          </a:xfrm>
          <a:prstGeom prst="roundRect">
            <a:avLst>
              <a:gd name="adj" fmla="val 2906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1" name="Рисунок 50" descr="C:\Users\Ирина\Desktop\для презентации\Безымянный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4797152"/>
            <a:ext cx="206422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G:\2011_10_01День самоуправления\IMG_126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2420888"/>
            <a:ext cx="216024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F:\2011_05_06 зал боевой славы,повара\IMG_042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861048"/>
            <a:ext cx="230425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0_98d38_86edf67_XL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7784" y="4437112"/>
            <a:ext cx="792089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250825" y="260350"/>
            <a:ext cx="3168650" cy="13239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179388" y="1773238"/>
            <a:ext cx="4032250" cy="13239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323528" y="1844824"/>
            <a:ext cx="1219200" cy="11842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gray">
          <a:xfrm>
            <a:off x="1547664" y="1916832"/>
            <a:ext cx="1532384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Н.И. Пирогов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250825" y="3284538"/>
            <a:ext cx="4033838" cy="13239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251520" y="3284984"/>
            <a:ext cx="1219200" cy="11842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gray">
          <a:xfrm>
            <a:off x="1547664" y="3356992"/>
            <a:ext cx="1584176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К.Д. Ушинский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gray">
          <a:xfrm>
            <a:off x="179388" y="4868863"/>
            <a:ext cx="4176712" cy="13684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gray">
          <a:xfrm>
            <a:off x="251520" y="4941168"/>
            <a:ext cx="1219200" cy="11842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gray">
          <a:xfrm>
            <a:off x="1512397" y="4941168"/>
            <a:ext cx="1311899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Л.Н.Толстой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gray">
          <a:xfrm>
            <a:off x="1547813" y="5229225"/>
            <a:ext cx="27368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Требование социокультуросообразности школы</a:t>
            </a:r>
            <a:endParaRPr lang="en-US" sz="16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395288" y="333375"/>
            <a:ext cx="1152525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763688" y="404664"/>
            <a:ext cx="1584176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И.И. </a:t>
            </a:r>
            <a:r>
              <a:rPr lang="ru-RU" sz="1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Бецкий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2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916113"/>
            <a:ext cx="863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3357563"/>
            <a:ext cx="863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5013325"/>
            <a:ext cx="863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Text Box 7"/>
          <p:cNvSpPr txBox="1">
            <a:spLocks noChangeArrowheads="1"/>
          </p:cNvSpPr>
          <p:nvPr/>
        </p:nvSpPr>
        <p:spPr bwMode="gray">
          <a:xfrm>
            <a:off x="1692275" y="692150"/>
            <a:ext cx="1584325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Социально-педагогические проекты</a:t>
            </a:r>
            <a:endParaRPr lang="en-US" sz="16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432" name="Text Box 7"/>
          <p:cNvSpPr txBox="1">
            <a:spLocks noChangeArrowheads="1"/>
          </p:cNvSpPr>
          <p:nvPr/>
        </p:nvSpPr>
        <p:spPr bwMode="gray">
          <a:xfrm>
            <a:off x="1476375" y="2205038"/>
            <a:ext cx="280828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Идея взаимоответственности общества и педагогического дела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433" name="Text Box 11"/>
          <p:cNvSpPr txBox="1">
            <a:spLocks noChangeArrowheads="1"/>
          </p:cNvSpPr>
          <p:nvPr/>
        </p:nvSpPr>
        <p:spPr bwMode="gray">
          <a:xfrm>
            <a:off x="1476375" y="3644900"/>
            <a:ext cx="23749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Взаимосвязь педагогики с социокультурным фоном</a:t>
            </a:r>
            <a:endParaRPr lang="en-US" sz="16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gray">
          <a:xfrm>
            <a:off x="4356100" y="836613"/>
            <a:ext cx="4608513" cy="25209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4716016" y="908720"/>
            <a:ext cx="1152128" cy="11842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6012160" y="908720"/>
            <a:ext cx="1152128" cy="115212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7308304" y="908720"/>
            <a:ext cx="1152128" cy="115212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44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9338" y="981075"/>
            <a:ext cx="865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Рисунок 40" descr="C:\Users\Ирина\Desktop\Форум 2\2036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7763" y="981075"/>
            <a:ext cx="7762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51725" y="981075"/>
            <a:ext cx="86518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gray">
          <a:xfrm>
            <a:off x="4355976" y="2132856"/>
            <a:ext cx="1512168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П.Ф. </a:t>
            </a:r>
            <a:r>
              <a:rPr lang="ru-RU" sz="1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Каптерев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gray">
          <a:xfrm>
            <a:off x="5796136" y="2132856"/>
            <a:ext cx="1512168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В.П. Вахтеров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gray">
          <a:xfrm>
            <a:off x="7308304" y="2132856"/>
            <a:ext cx="1979712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В.И. </a:t>
            </a:r>
            <a:r>
              <a:rPr lang="ru-RU" sz="1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Чарнолуский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50" name="Text Box 7"/>
          <p:cNvSpPr txBox="1">
            <a:spLocks noChangeArrowheads="1"/>
          </p:cNvSpPr>
          <p:nvPr/>
        </p:nvSpPr>
        <p:spPr bwMode="gray">
          <a:xfrm>
            <a:off x="4572000" y="2420938"/>
            <a:ext cx="439261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Идея общественного воспитания как </a:t>
            </a:r>
          </a:p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способа решения проблемы сознательного взаимодействия всех общественных сил</a:t>
            </a:r>
            <a:endParaRPr lang="en-US" sz="16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gray">
          <a:xfrm>
            <a:off x="4500563" y="3573463"/>
            <a:ext cx="4464050" cy="13684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gray">
          <a:xfrm>
            <a:off x="4572000" y="3645024"/>
            <a:ext cx="1219200" cy="11842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55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16463" y="3716338"/>
            <a:ext cx="9080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gray">
          <a:xfrm>
            <a:off x="5868144" y="3645024"/>
            <a:ext cx="1512168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С.Т. </a:t>
            </a:r>
            <a:r>
              <a:rPr lang="ru-RU" sz="1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Шацкий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57" name="Text Box 15"/>
          <p:cNvSpPr txBox="1">
            <a:spLocks noChangeArrowheads="1"/>
          </p:cNvSpPr>
          <p:nvPr/>
        </p:nvSpPr>
        <p:spPr bwMode="gray">
          <a:xfrm>
            <a:off x="5795963" y="3933825"/>
            <a:ext cx="316865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Формирование личности через организацию соответствующих форм социальной жизни и личного творчества</a:t>
            </a:r>
            <a:endParaRPr lang="en-US" sz="16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gray">
          <a:xfrm>
            <a:off x="4500563" y="5157788"/>
            <a:ext cx="4464050" cy="13668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59" name="Text Box 15"/>
          <p:cNvSpPr txBox="1">
            <a:spLocks noChangeArrowheads="1"/>
          </p:cNvSpPr>
          <p:nvPr/>
        </p:nvSpPr>
        <p:spPr bwMode="gray">
          <a:xfrm>
            <a:off x="5724525" y="5445125"/>
            <a:ext cx="316865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Идея единства воспитания и социальной жизни, коллектива и личности в формировании деятельного члена общества</a:t>
            </a:r>
            <a:endParaRPr lang="en-US" sz="16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gray">
          <a:xfrm>
            <a:off x="6012160" y="5157192"/>
            <a:ext cx="1872208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 Макаренко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gray">
          <a:xfrm>
            <a:off x="4572000" y="5229200"/>
            <a:ext cx="1219200" cy="11842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64" name="Picture 3" descr="C:\Users\Ирина\Desktop\Форум 2\x_b24ac0e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716463" y="5300663"/>
            <a:ext cx="9350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одзаголовок 7"/>
          <p:cNvSpPr txBox="1">
            <a:spLocks/>
          </p:cNvSpPr>
          <p:nvPr/>
        </p:nvSpPr>
        <p:spPr bwMode="auto">
          <a:xfrm>
            <a:off x="3707904" y="260648"/>
            <a:ext cx="5436096" cy="404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Социально-ориентированное образование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rgbClr val="898989"/>
              </a:solidFill>
            </a:endParaRPr>
          </a:p>
        </p:txBody>
      </p:sp>
      <p:pic>
        <p:nvPicPr>
          <p:cNvPr id="17468" name="Picture 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39750" y="476250"/>
            <a:ext cx="914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Подзаголовок 7"/>
          <p:cNvSpPr txBox="1">
            <a:spLocks/>
          </p:cNvSpPr>
          <p:nvPr/>
        </p:nvSpPr>
        <p:spPr bwMode="auto">
          <a:xfrm>
            <a:off x="3491880" y="5013176"/>
            <a:ext cx="4464496" cy="11521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социально-личностного проектирования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rgbClr val="898989"/>
              </a:solidFill>
            </a:endParaRPr>
          </a:p>
        </p:txBody>
      </p:sp>
      <p:pic>
        <p:nvPicPr>
          <p:cNvPr id="18436" name="Picture 3" descr="RY_circle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4581525"/>
            <a:ext cx="20240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5"/>
          <p:cNvSpPr>
            <a:spLocks/>
          </p:cNvSpPr>
          <p:nvPr/>
        </p:nvSpPr>
        <p:spPr bwMode="gray">
          <a:xfrm>
            <a:off x="5076056" y="3429000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gray">
          <a:xfrm>
            <a:off x="7596336" y="1412776"/>
            <a:ext cx="366712" cy="43204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gray">
          <a:xfrm>
            <a:off x="971600" y="1412776"/>
            <a:ext cx="366712" cy="43204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gray">
          <a:xfrm>
            <a:off x="3347864" y="1412776"/>
            <a:ext cx="366712" cy="43204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gray">
          <a:xfrm>
            <a:off x="5292080" y="1412776"/>
            <a:ext cx="366712" cy="432048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84" name="Freeform 4"/>
          <p:cNvSpPr>
            <a:spLocks/>
          </p:cNvSpPr>
          <p:nvPr/>
        </p:nvSpPr>
        <p:spPr bwMode="gray">
          <a:xfrm>
            <a:off x="467544" y="3645024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gray">
          <a:xfrm>
            <a:off x="3779912" y="3429000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86" name="Freeform 6"/>
          <p:cNvSpPr>
            <a:spLocks/>
          </p:cNvSpPr>
          <p:nvPr/>
        </p:nvSpPr>
        <p:spPr bwMode="gray">
          <a:xfrm flipH="1">
            <a:off x="6660232" y="3645024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gray">
          <a:xfrm>
            <a:off x="179512" y="1916832"/>
            <a:ext cx="2088232" cy="1944216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gray">
          <a:xfrm>
            <a:off x="2411760" y="1916832"/>
            <a:ext cx="2088232" cy="1944216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gray">
          <a:xfrm>
            <a:off x="6804248" y="1916832"/>
            <a:ext cx="2123728" cy="187220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797152"/>
            <a:ext cx="1584176" cy="15841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AutoShape 15"/>
          <p:cNvSpPr>
            <a:spLocks noChangeArrowheads="1"/>
          </p:cNvSpPr>
          <p:nvPr/>
        </p:nvSpPr>
        <p:spPr bwMode="gray">
          <a:xfrm>
            <a:off x="4644008" y="1916832"/>
            <a:ext cx="2016224" cy="187220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188913"/>
            <a:ext cx="8137525" cy="1368425"/>
            <a:chOff x="4320" y="1152"/>
            <a:chExt cx="414" cy="402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gray">
            <a:xfrm>
              <a:off x="4324" y="1174"/>
              <a:ext cx="40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8475" name="Text Box 22"/>
          <p:cNvSpPr txBox="1">
            <a:spLocks noChangeArrowheads="1"/>
          </p:cNvSpPr>
          <p:nvPr/>
        </p:nvSpPr>
        <p:spPr bwMode="gray">
          <a:xfrm>
            <a:off x="395288" y="260350"/>
            <a:ext cx="7921625" cy="113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prstClr val="white"/>
                </a:solidFill>
                <a:latin typeface="Calibri" pitchFamily="34" charset="0"/>
              </a:rPr>
              <a:t>Социально-личностное проектирование – </a:t>
            </a:r>
          </a:p>
          <a:p>
            <a:pPr algn="ctr"/>
            <a:r>
              <a:rPr lang="ru-RU" sz="2000" b="1">
                <a:solidFill>
                  <a:prstClr val="white"/>
                </a:solidFill>
                <a:latin typeface="Calibri" pitchFamily="34" charset="0"/>
              </a:rPr>
              <a:t>механизм целенаправленного и системного социопедагогического воздействия на развитие личности ребёнка</a:t>
            </a:r>
            <a:endParaRPr lang="en-US" sz="20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Freeform 9"/>
          <p:cNvSpPr>
            <a:spLocks/>
          </p:cNvSpPr>
          <p:nvPr/>
        </p:nvSpPr>
        <p:spPr bwMode="gray">
          <a:xfrm>
            <a:off x="4787900" y="2060575"/>
            <a:ext cx="1146175" cy="10810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9"/>
          <p:cNvSpPr>
            <a:spLocks/>
          </p:cNvSpPr>
          <p:nvPr/>
        </p:nvSpPr>
        <p:spPr bwMode="gray">
          <a:xfrm>
            <a:off x="7019925" y="2060575"/>
            <a:ext cx="1146175" cy="10810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78" name="Rectangle 18"/>
          <p:cNvSpPr>
            <a:spLocks noChangeArrowheads="1"/>
          </p:cNvSpPr>
          <p:nvPr/>
        </p:nvSpPr>
        <p:spPr bwMode="gray">
          <a:xfrm>
            <a:off x="4572000" y="1989138"/>
            <a:ext cx="2160588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prstClr val="white"/>
                </a:solidFill>
                <a:latin typeface="Calibri" pitchFamily="34" charset="0"/>
              </a:rPr>
              <a:t>Анализ проблем социально-образовательного характера конкретной территории</a:t>
            </a:r>
            <a:endParaRPr lang="en-US" sz="16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8479" name="Rectangle 20"/>
          <p:cNvSpPr>
            <a:spLocks noChangeArrowheads="1"/>
          </p:cNvSpPr>
          <p:nvPr/>
        </p:nvSpPr>
        <p:spPr bwMode="black">
          <a:xfrm>
            <a:off x="6659563" y="1989138"/>
            <a:ext cx="2268537" cy="185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Calibri" pitchFamily="34" charset="0"/>
              </a:rPr>
              <a:t>Развитие разнообразных форм взаимодействия школы и социокультурной среды</a:t>
            </a:r>
            <a:endParaRPr lang="en-US" sz="1600" b="1">
              <a:solidFill>
                <a:prstClr val="white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gray">
          <a:xfrm>
            <a:off x="2555875" y="2060575"/>
            <a:ext cx="1146175" cy="10810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gray">
          <a:xfrm>
            <a:off x="250825" y="1989138"/>
            <a:ext cx="1147763" cy="107950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82" name="Rectangle 10"/>
          <p:cNvSpPr>
            <a:spLocks noChangeArrowheads="1"/>
          </p:cNvSpPr>
          <p:nvPr/>
        </p:nvSpPr>
        <p:spPr bwMode="gray">
          <a:xfrm>
            <a:off x="179388" y="2060575"/>
            <a:ext cx="2195512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prstClr val="white"/>
                </a:solidFill>
                <a:latin typeface="Calibri" pitchFamily="34" charset="0"/>
              </a:rPr>
              <a:t>Антропологическое </a:t>
            </a:r>
          </a:p>
          <a:p>
            <a:pPr algn="ctr" eaLnBrk="1" hangingPunct="1"/>
            <a:r>
              <a:rPr lang="ru-RU" sz="1600" b="1">
                <a:solidFill>
                  <a:prstClr val="white"/>
                </a:solidFill>
                <a:latin typeface="Calibri" pitchFamily="34" charset="0"/>
              </a:rPr>
              <a:t>знание человека</a:t>
            </a:r>
          </a:p>
          <a:p>
            <a:pPr algn="ctr" eaLnBrk="1" hangingPunct="1"/>
            <a:r>
              <a:rPr lang="ru-RU" sz="1600" b="1">
                <a:solidFill>
                  <a:prstClr val="white"/>
                </a:solidFill>
                <a:latin typeface="Calibri" pitchFamily="34" charset="0"/>
              </a:rPr>
              <a:t> во всех его </a:t>
            </a:r>
          </a:p>
          <a:p>
            <a:pPr algn="ctr" eaLnBrk="1" hangingPunct="1"/>
            <a:r>
              <a:rPr lang="ru-RU" sz="1600" b="1">
                <a:solidFill>
                  <a:prstClr val="white"/>
                </a:solidFill>
                <a:latin typeface="Calibri" pitchFamily="34" charset="0"/>
              </a:rPr>
              <a:t>проявлениях</a:t>
            </a:r>
            <a:endParaRPr lang="en-US" sz="16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8483" name="Rectangle 17"/>
          <p:cNvSpPr>
            <a:spLocks noChangeArrowheads="1"/>
          </p:cNvSpPr>
          <p:nvPr/>
        </p:nvSpPr>
        <p:spPr bwMode="gray">
          <a:xfrm>
            <a:off x="2268538" y="1989138"/>
            <a:ext cx="2374900" cy="1322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prstClr val="white"/>
                </a:solidFill>
                <a:latin typeface="Calibri" pitchFamily="34" charset="0"/>
              </a:rPr>
              <a:t>Знание законов развития личности, закономерностей и механизмов её становления.</a:t>
            </a:r>
            <a:endParaRPr lang="en-US" sz="1600" b="1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539552" y="2996952"/>
            <a:ext cx="46085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Courier New" pitchFamily="49" charset="0"/>
              </a:rPr>
              <a:t>«…формирование социокультурной инфраструктуры, содействующей успешной социализации детей и интегрирующей воспитательные возможности образовательных, культурных, спортивных, научных, экскурсионно-туристических и других организаций»</a:t>
            </a:r>
            <a:endParaRPr lang="ru-RU" b="1" u="sng" dirty="0">
              <a:solidFill>
                <a:schemeClr val="tx2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855EB-49B1-48E2-99DE-C3119F47E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Picture 3" descr="C:\Users\Ревин\Desktop\Безымянный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5057800"/>
            <a:ext cx="6491631" cy="1800200"/>
          </a:xfrm>
          <a:prstGeom prst="rect">
            <a:avLst/>
          </a:prstGeom>
          <a:noFill/>
        </p:spPr>
      </p:pic>
      <p:pic>
        <p:nvPicPr>
          <p:cNvPr id="4099" name="Picture 6" descr="C:\Users\Ирина\Desktop\1480587359_photo_2016-12-01_13-05-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-9108" y="1"/>
            <a:ext cx="4437091" cy="1988839"/>
          </a:xfrm>
        </p:spPr>
      </p:pic>
      <p:pic>
        <p:nvPicPr>
          <p:cNvPr id="7175" name="Picture 7" descr="C:\Users\Ирина\Desktop\Безымянный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260648"/>
            <a:ext cx="5148064" cy="150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724128" y="3068960"/>
            <a:ext cx="3240360" cy="1584176"/>
            <a:chOff x="5903640" y="2708920"/>
            <a:chExt cx="3240360" cy="1584176"/>
          </a:xfrm>
        </p:grpSpPr>
        <p:pic>
          <p:nvPicPr>
            <p:cNvPr id="2050" name="Picture 2" descr="C:\Users\Ирина\Desktop\img0.jpg"/>
            <p:cNvPicPr>
              <a:picLocks noChangeAspect="1" noChangeArrowheads="1"/>
            </p:cNvPicPr>
            <p:nvPr/>
          </p:nvPicPr>
          <p:blipFill>
            <a:blip r:embed="rId7" cstate="screen"/>
            <a:srcRect b="31034"/>
            <a:stretch>
              <a:fillRect/>
            </a:stretch>
          </p:blipFill>
          <p:spPr bwMode="auto">
            <a:xfrm>
              <a:off x="5903640" y="2708920"/>
              <a:ext cx="3240360" cy="1440160"/>
            </a:xfrm>
            <a:prstGeom prst="rect">
              <a:avLst/>
            </a:prstGeom>
            <a:noFill/>
          </p:spPr>
        </p:pic>
        <p:pic>
          <p:nvPicPr>
            <p:cNvPr id="12" name="Picture 2" descr="C:\Users\Ирина\Desktop\img0.jpg"/>
            <p:cNvPicPr>
              <a:picLocks noChangeAspect="1" noChangeArrowheads="1"/>
            </p:cNvPicPr>
            <p:nvPr/>
          </p:nvPicPr>
          <p:blipFill>
            <a:blip r:embed="rId7" cstate="screen"/>
            <a:srcRect t="93103"/>
            <a:stretch>
              <a:fillRect/>
            </a:stretch>
          </p:blipFill>
          <p:spPr bwMode="auto">
            <a:xfrm>
              <a:off x="5903640" y="4149080"/>
              <a:ext cx="3240360" cy="144016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179512" y="2132856"/>
            <a:ext cx="6588224" cy="976348"/>
            <a:chOff x="1763688" y="1988840"/>
            <a:chExt cx="6588224" cy="976348"/>
          </a:xfrm>
        </p:grpSpPr>
        <p:pic>
          <p:nvPicPr>
            <p:cNvPr id="10" name="Picture 2" descr="C:\Users\Ирина\Desktop\00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88" t="1196" r="11164" b="81500"/>
            <a:stretch>
              <a:fillRect/>
            </a:stretch>
          </p:blipFill>
          <p:spPr bwMode="auto">
            <a:xfrm>
              <a:off x="2411760" y="1988840"/>
              <a:ext cx="5940152" cy="904340"/>
            </a:xfrm>
            <a:prstGeom prst="rect">
              <a:avLst/>
            </a:prstGeom>
            <a:noFill/>
          </p:spPr>
        </p:pic>
        <p:pic>
          <p:nvPicPr>
            <p:cNvPr id="16" name="Picture 2" descr="C:\Users\Ирина\Desktop\00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84" t="1196" r="1339" b="81500"/>
            <a:stretch>
              <a:fillRect/>
            </a:stretch>
          </p:blipFill>
          <p:spPr bwMode="auto">
            <a:xfrm>
              <a:off x="1763688" y="2060848"/>
              <a:ext cx="611560" cy="9043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Arrowheads="1"/>
          </p:cNvSpPr>
          <p:nvPr/>
        </p:nvSpPr>
        <p:spPr bwMode="ltGray">
          <a:xfrm rot="5400000">
            <a:off x="-1512887" y="3032125"/>
            <a:ext cx="2736850" cy="4105275"/>
          </a:xfrm>
          <a:custGeom>
            <a:avLst/>
            <a:gdLst>
              <a:gd name="G0" fmla="+- 8848 0 0"/>
              <a:gd name="G1" fmla="+- -11016821 0 0"/>
              <a:gd name="G2" fmla="+- 0 0 -11016821"/>
              <a:gd name="T0" fmla="*/ 0 256 1"/>
              <a:gd name="T1" fmla="*/ 180 256 1"/>
              <a:gd name="G3" fmla="+- -11016821 T0 T1"/>
              <a:gd name="T2" fmla="*/ 0 256 1"/>
              <a:gd name="T3" fmla="*/ 90 256 1"/>
              <a:gd name="G4" fmla="+- -11016821 T2 T3"/>
              <a:gd name="G5" fmla="*/ G4 2 1"/>
              <a:gd name="T4" fmla="*/ 90 256 1"/>
              <a:gd name="T5" fmla="*/ 0 256 1"/>
              <a:gd name="G6" fmla="+- -11016821 T4 T5"/>
              <a:gd name="G7" fmla="*/ G6 2 1"/>
              <a:gd name="G8" fmla="abs -1101682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848"/>
              <a:gd name="G18" fmla="*/ 8848 1 2"/>
              <a:gd name="G19" fmla="+- G18 5400 0"/>
              <a:gd name="G20" fmla="cos G19 -11016821"/>
              <a:gd name="G21" fmla="sin G19 -11016821"/>
              <a:gd name="G22" fmla="+- G20 10800 0"/>
              <a:gd name="G23" fmla="+- G21 10800 0"/>
              <a:gd name="G24" fmla="+- 10800 0 G20"/>
              <a:gd name="G25" fmla="+- 8848 10800 0"/>
              <a:gd name="G26" fmla="?: G9 G17 G25"/>
              <a:gd name="G27" fmla="?: G9 0 21600"/>
              <a:gd name="G28" fmla="cos 10800 -11016821"/>
              <a:gd name="G29" fmla="sin 10800 -11016821"/>
              <a:gd name="G30" fmla="sin 8848 -11016821"/>
              <a:gd name="G31" fmla="+- G28 10800 0"/>
              <a:gd name="G32" fmla="+- G29 10800 0"/>
              <a:gd name="G33" fmla="+- G30 10800 0"/>
              <a:gd name="G34" fmla="?: G4 0 G31"/>
              <a:gd name="G35" fmla="?: -11016821 G34 0"/>
              <a:gd name="G36" fmla="?: G6 G35 G31"/>
              <a:gd name="G37" fmla="+- 21600 0 G36"/>
              <a:gd name="G38" fmla="?: G4 0 G33"/>
              <a:gd name="G39" fmla="?: -1101682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87 w 21600"/>
              <a:gd name="T15" fmla="*/ 8774 h 21600"/>
              <a:gd name="T16" fmla="*/ 10800 w 21600"/>
              <a:gd name="T17" fmla="*/ 1952 h 21600"/>
              <a:gd name="T18" fmla="*/ 20413 w 21600"/>
              <a:gd name="T19" fmla="*/ 877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142" y="8976"/>
                </a:moveTo>
                <a:cubicBezTo>
                  <a:pt x="3004" y="4882"/>
                  <a:pt x="6616" y="1951"/>
                  <a:pt x="10800" y="1952"/>
                </a:cubicBezTo>
                <a:cubicBezTo>
                  <a:pt x="14983" y="1952"/>
                  <a:pt x="18595" y="4882"/>
                  <a:pt x="19457" y="8976"/>
                </a:cubicBezTo>
                <a:lnTo>
                  <a:pt x="21368" y="8573"/>
                </a:lnTo>
                <a:cubicBezTo>
                  <a:pt x="20315" y="3576"/>
                  <a:pt x="15906" y="-1"/>
                  <a:pt x="10799" y="0"/>
                </a:cubicBezTo>
                <a:cubicBezTo>
                  <a:pt x="5693" y="0"/>
                  <a:pt x="1284" y="3576"/>
                  <a:pt x="231" y="8573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gray">
          <a:xfrm>
            <a:off x="1547813" y="5805488"/>
            <a:ext cx="74168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600" dirty="0"/>
              <a:t>объединяет воспитательно-образовательные возможности </a:t>
            </a:r>
            <a:r>
              <a:rPr lang="ru-RU" altLang="ru-RU" sz="1600" dirty="0" err="1"/>
              <a:t>микросоциума</a:t>
            </a:r>
            <a:endParaRPr lang="en-US" altLang="ru-RU" sz="1600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gray">
          <a:xfrm>
            <a:off x="1979613" y="4868863"/>
            <a:ext cx="55435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600"/>
              <a:t>позволяет выявить неиспользованные ресурсы</a:t>
            </a:r>
            <a:endParaRPr lang="en-US" altLang="ru-RU" sz="16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gray">
          <a:xfrm>
            <a:off x="1547813" y="3933825"/>
            <a:ext cx="7235825" cy="5746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предполагает взаимодействие представителей системы образования </a:t>
            </a:r>
          </a:p>
          <a:p>
            <a:pPr algn="ctr" eaLnBrk="1" hangingPunct="1"/>
            <a:r>
              <a:rPr lang="ru-RU" altLang="ru-RU" sz="1600"/>
              <a:t>с различными группами партнеров</a:t>
            </a:r>
            <a:endParaRPr lang="en-US" altLang="ru-RU" sz="16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4076700"/>
            <a:ext cx="381000" cy="381000"/>
            <a:chOff x="2078" y="1680"/>
            <a:chExt cx="1615" cy="1615"/>
          </a:xfrm>
        </p:grpSpPr>
        <p:sp>
          <p:nvSpPr>
            <p:cNvPr id="5144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5145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47813" y="4941888"/>
            <a:ext cx="381000" cy="381000"/>
            <a:chOff x="2078" y="1680"/>
            <a:chExt cx="1615" cy="1615"/>
          </a:xfrm>
        </p:grpSpPr>
        <p:sp>
          <p:nvSpPr>
            <p:cNvPr id="5138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5139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141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7666" name="Oval 1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667" name="Oval 1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187450" y="5661025"/>
            <a:ext cx="355600" cy="381000"/>
            <a:chOff x="2078" y="1680"/>
            <a:chExt cx="1615" cy="1615"/>
          </a:xfrm>
        </p:grpSpPr>
        <p:sp>
          <p:nvSpPr>
            <p:cNvPr id="5132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5133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7671" name="Oval 23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135" name="Oval 2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7673" name="Oval 25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137" name="Oval 2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5129" name="Text Box 27"/>
          <p:cNvSpPr txBox="1">
            <a:spLocks noChangeArrowheads="1"/>
          </p:cNvSpPr>
          <p:nvPr/>
        </p:nvSpPr>
        <p:spPr bwMode="black">
          <a:xfrm>
            <a:off x="0" y="4652963"/>
            <a:ext cx="16732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/>
              <a:t>Социальное партнерство</a:t>
            </a:r>
            <a:endParaRPr lang="en-US" altLang="ru-RU" sz="1600" b="1"/>
          </a:p>
        </p:txBody>
      </p:sp>
      <p:pic>
        <p:nvPicPr>
          <p:cNvPr id="5130" name="Содержимое 11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0"/>
            <a:ext cx="889317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toshiba\Desktop\9-1024x574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67736" y="1196752"/>
            <a:ext cx="2376264" cy="14401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4293096"/>
            <a:ext cx="8820472" cy="25649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48680"/>
            <a:ext cx="3833664" cy="4104456"/>
          </a:xfrm>
          <a:prstGeom prst="rect">
            <a:avLst/>
          </a:prstGeom>
        </p:spPr>
      </p:pic>
      <p:grpSp>
        <p:nvGrpSpPr>
          <p:cNvPr id="3" name="Группа 28"/>
          <p:cNvGrpSpPr/>
          <p:nvPr/>
        </p:nvGrpSpPr>
        <p:grpSpPr>
          <a:xfrm>
            <a:off x="683568" y="2564904"/>
            <a:ext cx="2736304" cy="1656184"/>
            <a:chOff x="1451872" y="3015437"/>
            <a:chExt cx="2402469" cy="1500106"/>
          </a:xfrm>
          <a:solidFill>
            <a:schemeClr val="tx2"/>
          </a:solidFill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564046" y="4515543"/>
              <a:ext cx="2290295" cy="0"/>
            </a:xfrm>
            <a:prstGeom prst="line">
              <a:avLst/>
            </a:prstGeom>
            <a:grpFill/>
            <a:ln w="22225">
              <a:solidFill>
                <a:srgbClr val="00A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1564046" y="3195851"/>
              <a:ext cx="1" cy="1319692"/>
            </a:xfrm>
            <a:prstGeom prst="line">
              <a:avLst/>
            </a:prstGeom>
            <a:grpFill/>
            <a:ln w="22225">
              <a:solidFill>
                <a:srgbClr val="00A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451872" y="3015437"/>
              <a:ext cx="224347" cy="224347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4"/>
          <p:cNvGrpSpPr/>
          <p:nvPr/>
        </p:nvGrpSpPr>
        <p:grpSpPr>
          <a:xfrm>
            <a:off x="683568" y="764704"/>
            <a:ext cx="3096344" cy="1512168"/>
            <a:chOff x="1030825" y="1087825"/>
            <a:chExt cx="2402470" cy="151475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1143000" y="2602582"/>
              <a:ext cx="2290295" cy="0"/>
            </a:xfrm>
            <a:prstGeom prst="line">
              <a:avLst/>
            </a:prstGeom>
            <a:ln w="22225">
              <a:solidFill>
                <a:srgbClr val="FF1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1143000" y="1282890"/>
              <a:ext cx="1" cy="1319692"/>
            </a:xfrm>
            <a:prstGeom prst="line">
              <a:avLst/>
            </a:prstGeom>
            <a:ln w="22225">
              <a:solidFill>
                <a:srgbClr val="FF1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1030825" y="1087825"/>
              <a:ext cx="224347" cy="224347"/>
            </a:xfrm>
            <a:prstGeom prst="ellipse">
              <a:avLst/>
            </a:prstGeom>
            <a:gradFill>
              <a:gsLst>
                <a:gs pos="0">
                  <a:srgbClr val="FF151F"/>
                </a:gs>
                <a:gs pos="50000">
                  <a:srgbClr val="C00000"/>
                </a:gs>
                <a:gs pos="100000">
                  <a:srgbClr val="FF151F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8"/>
          <p:cNvGrpSpPr/>
          <p:nvPr/>
        </p:nvGrpSpPr>
        <p:grpSpPr>
          <a:xfrm>
            <a:off x="5004048" y="1772816"/>
            <a:ext cx="3168352" cy="1728192"/>
            <a:chOff x="5459007" y="1585358"/>
            <a:chExt cx="2277937" cy="1542253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5459007" y="3127611"/>
              <a:ext cx="2165766" cy="0"/>
            </a:xfrm>
            <a:prstGeom prst="line">
              <a:avLst/>
            </a:prstGeom>
            <a:ln w="22225">
              <a:solidFill>
                <a:srgbClr val="FFB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7624771" y="1807919"/>
              <a:ext cx="1" cy="1319692"/>
            </a:xfrm>
            <a:prstGeom prst="line">
              <a:avLst/>
            </a:prstGeom>
            <a:ln w="22225">
              <a:solidFill>
                <a:srgbClr val="FFB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7512597" y="1585358"/>
              <a:ext cx="224347" cy="224347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 Box 18"/>
          <p:cNvSpPr txBox="1">
            <a:spLocks noChangeArrowheads="1"/>
          </p:cNvSpPr>
          <p:nvPr/>
        </p:nvSpPr>
        <p:spPr bwMode="black">
          <a:xfrm>
            <a:off x="1187624" y="4437112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</a:t>
            </a:r>
            <a:endParaRPr lang="en-US" altLang="ru-RU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black">
          <a:xfrm>
            <a:off x="5436096" y="4437112"/>
            <a:ext cx="30243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реализации </a:t>
            </a:r>
            <a:endParaRPr lang="en-US" alt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43608" y="836712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FF0000"/>
                </a:solidFill>
              </a:rPr>
              <a:t>урочная  деятельность</a:t>
            </a:r>
            <a:endParaRPr lang="en-US" altLang="ru-RU" sz="1400" b="1" dirty="0">
              <a:solidFill>
                <a:srgbClr val="FF0000"/>
              </a:solidFill>
            </a:endParaRPr>
          </a:p>
        </p:txBody>
      </p:sp>
      <p:sp>
        <p:nvSpPr>
          <p:cNvPr id="57" name="Rectangle 34"/>
          <p:cNvSpPr>
            <a:spLocks noGrp="1"/>
          </p:cNvSpPr>
          <p:nvPr>
            <p:ph type="title"/>
          </p:nvPr>
        </p:nvSpPr>
        <p:spPr bwMode="auto">
          <a:xfrm>
            <a:off x="323528" y="260648"/>
            <a:ext cx="82296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 dirty="0" smtClean="0"/>
              <a:t>Социально-образовательное пространство школы</a:t>
            </a:r>
            <a:r>
              <a:rPr lang="en-US" altLang="ru-RU" sz="2000" b="1" dirty="0" smtClean="0"/>
              <a:t/>
            </a:r>
            <a:br>
              <a:rPr lang="en-US" altLang="ru-RU" sz="2000" b="1" dirty="0" smtClean="0"/>
            </a:br>
            <a:endParaRPr lang="en-US" altLang="ru-RU" sz="2000" b="1" dirty="0">
              <a:solidFill>
                <a:srgbClr val="993366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gray">
          <a:xfrm>
            <a:off x="1331640" y="1124744"/>
            <a:ext cx="2235123" cy="11875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dirty="0"/>
              <a:t>сочетание коллективно-распределенной учебной деятельности в форме учебного и разновозрастного сотрудничества</a:t>
            </a:r>
            <a:endParaRPr lang="en-US" alt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043608" y="2564904"/>
            <a:ext cx="2521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accent1"/>
                </a:solidFill>
              </a:rPr>
              <a:t>внеурочная деятельность</a:t>
            </a:r>
            <a:endParaRPr lang="en-US" altLang="ru-RU" sz="1400" b="1" dirty="0" smtClean="0">
              <a:solidFill>
                <a:schemeClr val="accent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15616" y="292494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/>
              <a:t>приобретение субъектами образовательного процесса опыта познания социальной действительности и социального взаимодействия</a:t>
            </a:r>
            <a:endParaRPr lang="en-US" alt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220072" y="1844824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400" b="1" dirty="0" smtClean="0">
                <a:solidFill>
                  <a:srgbClr val="E6AF00"/>
                </a:solidFill>
              </a:rPr>
              <a:t>социальное партнерство</a:t>
            </a: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gray">
          <a:xfrm>
            <a:off x="5220072" y="2204864"/>
            <a:ext cx="2359207" cy="100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200" dirty="0"/>
              <a:t>с различными субъектами окружающего социума, ориентированных на решение проблем улучшения качества жизни местного сообщества.</a:t>
            </a:r>
            <a:endParaRPr lang="en-US" alt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95536" y="4797152"/>
            <a:ext cx="3600400" cy="16561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48064" y="4869160"/>
            <a:ext cx="3600400" cy="16561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gray">
          <a:xfrm>
            <a:off x="5220072" y="4910138"/>
            <a:ext cx="352839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/>
              <a:t>социально-образовательное проектирование технология -  </a:t>
            </a:r>
          </a:p>
          <a:p>
            <a:pPr algn="ctr">
              <a:buFontTx/>
              <a:buChar char="-"/>
            </a:pPr>
            <a:r>
              <a:rPr lang="ru-RU" altLang="ru-RU" sz="1200" dirty="0"/>
              <a:t>управление социальным развитием обучающихся через  организацию в образовательном процессе социальных проб, ориентированных на решение задач </a:t>
            </a:r>
            <a:r>
              <a:rPr lang="ru-RU" altLang="ru-RU" sz="1200" dirty="0" smtClean="0"/>
              <a:t>социализации</a:t>
            </a:r>
            <a:endParaRPr lang="en-US" altLang="ru-RU" sz="1400" dirty="0"/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gray">
          <a:xfrm>
            <a:off x="395536" y="5085184"/>
            <a:ext cx="3600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200" dirty="0"/>
              <a:t>создание системы информационно-методического и организационно-управленческого сопровождения проектной деятельности в образовательном пространстве </a:t>
            </a:r>
            <a:r>
              <a:rPr lang="ru-RU" altLang="ru-RU" sz="1200" dirty="0" err="1"/>
              <a:t>Лысковского</a:t>
            </a:r>
            <a:r>
              <a:rPr lang="ru-RU" altLang="ru-RU" sz="1200" dirty="0"/>
              <a:t> муниципального района.</a:t>
            </a:r>
            <a:endParaRPr lang="en-US" altLang="ru-RU" sz="1200" dirty="0"/>
          </a:p>
        </p:txBody>
      </p:sp>
      <p:pic>
        <p:nvPicPr>
          <p:cNvPr id="67" name="Рисунок 66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260648"/>
            <a:ext cx="1944216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Ирина\Desktop\dark-green-free-desktop-abstract-wallpaper-downloads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019800" cy="487363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A50021"/>
                </a:solidFill>
              </a:rPr>
              <a:t>Типы проектов, создаваемых и реализуемых на базе образовательного учреждения: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endParaRPr lang="ru-RU" sz="2200" b="1" dirty="0">
              <a:solidFill>
                <a:srgbClr val="A5002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68760"/>
            <a:ext cx="5373216" cy="55892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2780928"/>
            <a:ext cx="237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Calibri" pitchFamily="34" charset="0"/>
              </a:rPr>
              <a:t>Образовательные проекты</a:t>
            </a:r>
            <a:endParaRPr lang="ru-RU" b="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484784"/>
            <a:ext cx="2379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Гуманитарные </a:t>
            </a:r>
            <a:r>
              <a:rPr lang="ru-RU" sz="1600" b="0" dirty="0" err="1" smtClean="0"/>
              <a:t>анторопопрактики</a:t>
            </a:r>
            <a:endParaRPr lang="ru-RU" sz="16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1484784"/>
            <a:ext cx="3419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Calibri" pitchFamily="34" charset="0"/>
              </a:rPr>
              <a:t>связанны с проектированием образовательных и социально-образовательных пространств в окружающем школу социуме, организацией совместной деятельности социума и школы по развитию детей и кооперированием со специалистами – профессионалами, общественностью на определенной территории.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441680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Calibri" pitchFamily="34" charset="0"/>
              </a:rPr>
              <a:t>связанны с разработкой эффективных способов построения образовательного процесса, моделированием, обновлением содержания образования в соответствии 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с требованиями современного развивающегося и постоянно изменяющегося общества </a:t>
            </a:r>
            <a:endParaRPr lang="en-US" altLang="ru-RU" dirty="0" smtClean="0">
              <a:latin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</a:rPr>
              <a:t>организационно – управленческие </a:t>
            </a:r>
            <a:r>
              <a:rPr lang="ru-RU" b="0" dirty="0" err="1" smtClean="0">
                <a:latin typeface="Calibri" pitchFamily="34" charset="0"/>
              </a:rPr>
              <a:t>анторопопрактики</a:t>
            </a:r>
            <a:endParaRPr lang="ru-RU" b="0" dirty="0">
              <a:latin typeface="Calibri" pitchFamily="34" charset="0"/>
            </a:endParaRPr>
          </a:p>
        </p:txBody>
      </p:sp>
      <p:pic>
        <p:nvPicPr>
          <p:cNvPr id="56324" name="Picture 4" descr="C:\Users\Ирина\Desktop\stem-education-onlin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2708920"/>
            <a:ext cx="1008112" cy="962288"/>
          </a:xfrm>
          <a:prstGeom prst="ellipse">
            <a:avLst/>
          </a:prstGeom>
          <a:noFill/>
        </p:spPr>
      </p:pic>
      <p:pic>
        <p:nvPicPr>
          <p:cNvPr id="56326" name="Picture 6" descr="C:\Users\Ирина\Desktop\_1_5ab24aba3d5d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66464" y="4077072"/>
            <a:ext cx="945496" cy="864096"/>
          </a:xfrm>
          <a:prstGeom prst="ellipse">
            <a:avLst/>
          </a:prstGeom>
          <a:noFill/>
        </p:spPr>
      </p:pic>
      <p:pic>
        <p:nvPicPr>
          <p:cNvPr id="56327" name="Picture 7" descr="C:\Users\Ирина\Desktop\570231c4f5c515b00a657bfcd6b9724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2708920"/>
            <a:ext cx="936104" cy="948843"/>
          </a:xfrm>
          <a:prstGeom prst="ellipse">
            <a:avLst/>
          </a:prstGeom>
          <a:noFill/>
        </p:spPr>
      </p:pic>
      <p:pic>
        <p:nvPicPr>
          <p:cNvPr id="56328" name="Picture 8" descr="C:\Users\Ирина\Desktop\kisspng-dr-a-p-j-abdul-kalam-technical-university-j-s-s-science-and-technology-5ac182f291b341.1926616815226314105968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005064"/>
            <a:ext cx="936104" cy="1008112"/>
          </a:xfrm>
          <a:prstGeom prst="ellipse">
            <a:avLst/>
          </a:prstGeom>
          <a:noFill/>
        </p:spPr>
      </p:pic>
      <p:pic>
        <p:nvPicPr>
          <p:cNvPr id="56329" name="Picture 9" descr="C:\Users\Ирина\Desktop\usit_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35896" y="1340768"/>
            <a:ext cx="1004030" cy="966118"/>
          </a:xfrm>
          <a:prstGeom prst="ellipse">
            <a:avLst/>
          </a:prstGeom>
          <a:noFill/>
        </p:spPr>
      </p:pic>
      <p:pic>
        <p:nvPicPr>
          <p:cNvPr id="20" name="Picture 17" descr="Новый рисунок (19)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5536" y="620688"/>
            <a:ext cx="295116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868144" y="836712"/>
            <a:ext cx="2989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Calibri" pitchFamily="34" charset="0"/>
              </a:rPr>
              <a:t>Социально-педагогические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Calibri" pitchFamily="34" charset="0"/>
              </a:rPr>
              <a:t>проекты</a:t>
            </a:r>
          </a:p>
        </p:txBody>
      </p:sp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176" y="4731717"/>
            <a:ext cx="2987824" cy="21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1252</Words>
  <Application>Microsoft Office PowerPoint</Application>
  <PresentationFormat>Экран (4:3)</PresentationFormat>
  <Paragraphs>240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Социально-образовательное пространство школы </vt:lpstr>
      <vt:lpstr>Типы проектов, создаваемых и реализуемых на базе образовательного учреждения:  </vt:lpstr>
      <vt:lpstr>Антропологическое знание –  знание человека во всех его проявлениях,  знание законов развития личности ребенка,  знание закономерностей и механизмов ее становления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Ревина Ирина</dc:creator>
  <cp:lastModifiedBy>Ирина Ревина</cp:lastModifiedBy>
  <cp:revision>171</cp:revision>
  <dcterms:created xsi:type="dcterms:W3CDTF">2012-04-13T05:35:04Z</dcterms:created>
  <dcterms:modified xsi:type="dcterms:W3CDTF">2018-11-12T07:33:36Z</dcterms:modified>
</cp:coreProperties>
</file>