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58" r:id="rId3"/>
    <p:sldId id="320" r:id="rId4"/>
    <p:sldId id="307" r:id="rId5"/>
    <p:sldId id="308" r:id="rId6"/>
    <p:sldId id="321" r:id="rId7"/>
    <p:sldId id="309" r:id="rId8"/>
    <p:sldId id="322" r:id="rId9"/>
    <p:sldId id="310" r:id="rId10"/>
    <p:sldId id="311" r:id="rId11"/>
    <p:sldId id="314" r:id="rId12"/>
    <p:sldId id="323" r:id="rId13"/>
    <p:sldId id="313" r:id="rId14"/>
    <p:sldId id="312" r:id="rId15"/>
    <p:sldId id="317" r:id="rId16"/>
    <p:sldId id="324" r:id="rId17"/>
    <p:sldId id="316" r:id="rId18"/>
    <p:sldId id="304" r:id="rId19"/>
    <p:sldId id="325" r:id="rId20"/>
    <p:sldId id="326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68591" autoAdjust="0"/>
  </p:normalViewPr>
  <p:slideViewPr>
    <p:cSldViewPr>
      <p:cViewPr varScale="1">
        <p:scale>
          <a:sx n="50" d="100"/>
          <a:sy n="50" d="100"/>
        </p:scale>
        <p:origin x="16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2CFE1-7CD3-4F94-9E22-74AFB30AA551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438D0-BBE1-41E3-A213-CB332D180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9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Гетерогенность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(от греч.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έτερος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другой +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γένω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род) — разнородность, инородность; наличие неодинаковых частей в структуре, в составе чего-либо. </a:t>
            </a:r>
          </a:p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Развитие регионального педагогического сообщества является одним из направлений стратегии образования в Российской Федерации. Так, с одной стороны, прогнозная численность обучающихся и педагогического персонала в прогнозе до 2030 г. в сравнении с 2018 г. говорит о росте численности обучающихся и педагогов в среднем на 20% как в России, так и в Кировской области. С другой стороны, специфика педагогического сообщества по сравнению с любым другим трудовым коллективом определенно существует, поскольку педагогический коллектив развивается в единстве с ученическим. В таком ракурсе рассмотрения свойство возрастной гетерогенности приобретает особую актуальность. В связи с этим ключевым моментом в управлении развитием регионального педагогического сообщества является использование результатов анализа существующей возрастной структуры педагогических работников по каждому школьному предмету. Пренебрежение анализом возрастных характеристик педагогических работников может привести к неэффективности реализации программы развития региональной системы образования. В первую очередь увеличивается риск нехватки учителей-предметников в ближайшей перспективе. Поэтому весьма актуальным остается анализ возрастной структуры педагогических работников системы образования региона.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65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Еще одним результатом стал рассчитанный средневзвешенный объем ставки педагогов с учётом профиля преподаваемого предмета.</a:t>
            </a:r>
          </a:p>
          <a:p>
            <a:r>
              <a:rPr lang="ru-RU" dirty="0" smtClean="0"/>
              <a:t>Видим,</a:t>
            </a:r>
            <a:r>
              <a:rPr lang="ru-RU" baseline="0" dirty="0" smtClean="0"/>
              <a:t> что:</a:t>
            </a:r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доля педагогов, выполняющих нагрузку больше 1,0 ставки, у учителей русского языка и литературы, математики, иностранного языка, начальных классов и физической культуры; доля педагогов, выполняющих нагрузку меньше 0,5 ставки, у учителей МХК, обществознания, ИЗО, экономики и химии.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789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Результаты расчёта средневзвешенного значения возраста педагогов Кировской области с учетом профиля представлены на слайде. Нормальное значение среднего возраста равно 45 годам, а среднее значение по региону равно 48,1 года.</a:t>
            </a:r>
          </a:p>
          <a:p>
            <a:r>
              <a:rPr lang="ru-RU" dirty="0" smtClean="0"/>
              <a:t>Отметим, что наиболее проблемной представляется ситуация по учителям физики, математики, химии, биологии, технологии, географии, русского языка и литературы.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575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настоящее время единственной характеристикой качества возрастной структуры педагогического сообщества является удельный вес численности педагогов в возрасте до 35 лет. Так, Приказом Министерства образования и науки РФ от 22 сентября 2017 г. № 955 «удельный вес численности учителей до 35 лет в общей численности учителей» установлен показателем мониторинга образовательных организаций</a:t>
            </a:r>
          </a:p>
          <a:p>
            <a:endParaRPr lang="ru-RU" dirty="0" smtClean="0"/>
          </a:p>
          <a:p>
            <a:r>
              <a:rPr lang="ru-RU" dirty="0" smtClean="0"/>
              <a:t>Отметим:  в естественном распределении педагогов младше 35 лет нормальным показателем является 33% от численности педагогического коллектива (на рисунке отмечено синей кривой). Так, наиболее критический результат выявлен по выборке учителей технологии, МХК, физики, математики и географии;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436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 другой стороны, удельный вес численности педагогов старше 60 лет может показать ограниченность перспектив развития образовательной организации. Результаты анализа данных показателей представлены на рис. 8 и 9.</a:t>
            </a:r>
          </a:p>
          <a:p>
            <a:r>
              <a:rPr lang="ru-RU" dirty="0" smtClean="0"/>
              <a:t>Отметим: в естественном распределении педагогов старше 60 лет нормальным показателем является 11% от численности педагогического коллектива (на рисунке отмечено красной кривой). Так, наиболее критический результат выявлен по выборке учителей технологии, математики, биологии, химии и физики;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Значения, приближенные к нормальным, демонстрируют воспитатели, педагоги-психологи, учителя информатики и ИКТ, учителя-логопеды, учителя начальных классов, учителя иностранного языка и учителя ИЗО. </a:t>
            </a:r>
          </a:p>
          <a:p>
            <a:r>
              <a:rPr lang="ru-RU" dirty="0" smtClean="0"/>
              <a:t>Таким образом, можно констатировать, что в отношении учителей технологии, физики и математики естественное распределение нарушено во всех возрастных группах.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200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Возрастная структура педагогического сообщества в данном исследовании представлена в совокупности девяти возрастных групп, составляющих три укрупненные возрастные группы: </a:t>
            </a:r>
          </a:p>
          <a:p>
            <a:r>
              <a:rPr lang="ru-RU" dirty="0" smtClean="0"/>
              <a:t> младшая возрастная группа – до 25, 25–30, 30–35 лет; </a:t>
            </a:r>
          </a:p>
          <a:p>
            <a:r>
              <a:rPr lang="ru-RU" dirty="0" smtClean="0"/>
              <a:t>средняя возрастная группа – 35–40, 40–45,45–50 лет; </a:t>
            </a:r>
          </a:p>
          <a:p>
            <a:r>
              <a:rPr lang="ru-RU" dirty="0" smtClean="0"/>
              <a:t>старшая возрастная группа – 50–55, 55–60, 60 лет и старше.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684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Расчеты доли педагогов, принадлежащих возрастным группам, представлены на рис. 10. Анализ по возрастным группам, представленный на рис. 10, подтверждает изложенные ранее выводы, а именно:  распределение по возрастным группам, соответствующее естественному, выявлено у воспитателей, педагогов-психологов, учителей информатики и ИКТ, учителей-логопедов, учителей начальных классов, учителей иностранного языка и учителя ИЗО;  наиболее критичные данные по возрастному составу педагогического сообщества демонстрируют учителя биологии, математики, физики и технологии.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67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Осуществив корреляционный анализ данных по учебной нагрузке и возрастному составу, произведя расчеты по выявлению характера зависимости, мы пришли к следующим выводам</a:t>
            </a:r>
            <a:r>
              <a:rPr lang="ru-RU" baseline="0" dirty="0" smtClean="0"/>
              <a:t> представленным на слайде.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Можно отметить, что</a:t>
            </a:r>
            <a:endParaRPr lang="ru-RU" dirty="0" smtClean="0"/>
          </a:p>
          <a:p>
            <a:r>
              <a:rPr lang="ru-RU" dirty="0" smtClean="0"/>
              <a:t>Педагоги среднего возраста реализуют большую часть учебной нагрузки, в то время как педагоги младшего возраста чаще всего выполняют меньший объем учебной нагрузки. В отношении педагогов старшего возраста выявлено, что объем их учебной нагрузки является минимальным. Данный факт дополнительно показывает критичность роста педагогов старшего возраста в педагогическом сообществе региона.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215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Таким образом, возникает необходимость построения траектории развития педагогического сообщества Кировской области на основе реализации комплекса мероприятий по достижению нормального состояния возрастной структуры педагогического сообщества региона. К основным траекториям развития педагогического сообщества Кировской области в аспекте возрастной гетерогенности можно отнести управленческую,  организационную и содержательную</a:t>
            </a:r>
          </a:p>
          <a:p>
            <a:endParaRPr lang="ru-RU" dirty="0" smtClean="0"/>
          </a:p>
          <a:p>
            <a:r>
              <a:rPr lang="ru-RU" dirty="0" smtClean="0"/>
              <a:t>Правительством Кировской области и Вятским государственным университетом ведется работа по разработке и реализации указанных выше траекторий развития педагогического сообщества Кировской области. Эффекты, риски, барьеры также являются предметом мониторинга ученых.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06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конце 2016 г. Вятский государственный университет поддержал проект Нижегородского государственного педагогического университета имени </a:t>
            </a:r>
            <a:r>
              <a:rPr lang="ru-RU" dirty="0" err="1" smtClean="0"/>
              <a:t>Козьмы</a:t>
            </a:r>
            <a:r>
              <a:rPr lang="ru-RU" dirty="0" smtClean="0"/>
              <a:t> Минина (</a:t>
            </a:r>
            <a:r>
              <a:rPr lang="ru-RU" dirty="0" err="1" smtClean="0"/>
              <a:t>Мининский</a:t>
            </a:r>
            <a:r>
              <a:rPr lang="ru-RU" dirty="0" smtClean="0"/>
              <a:t> университет) и провел соответствующее исследование в Кировской области. В целом результаты исследования дали объективную обобщенную оценку педагогических кадров общеобразовательных организаций Кировской области по возрасту, уровню образования, предметной специализации; содержат прогнозную оценку потребности в педагогах до 2022 г.</a:t>
            </a:r>
          </a:p>
          <a:p>
            <a:r>
              <a:rPr lang="ru-RU" dirty="0" smtClean="0"/>
              <a:t>Летом 2018 г. </a:t>
            </a:r>
            <a:r>
              <a:rPr lang="ru-RU" dirty="0" err="1" smtClean="0"/>
              <a:t>Мининский</a:t>
            </a:r>
            <a:r>
              <a:rPr lang="ru-RU" dirty="0" smtClean="0"/>
              <a:t> университет в аналитическом докладе «Возрастная структура педагогического сообщества: анализ и прогноз развития» представил сравнительную аналитику естественного развития возрастной структуры педагогического сообщества и составил прогноз ее развития для регионов Российской Федерации до 2050 г. Так как аналитика по Кировской области носит обобщенный характер, ученые </a:t>
            </a:r>
            <a:r>
              <a:rPr lang="ru-RU" dirty="0" err="1" smtClean="0"/>
              <a:t>ВятГУ</a:t>
            </a:r>
            <a:r>
              <a:rPr lang="ru-RU" dirty="0" smtClean="0"/>
              <a:t> совместно с коллегами из </a:t>
            </a:r>
            <a:r>
              <a:rPr lang="ru-RU" dirty="0" err="1" smtClean="0"/>
              <a:t>Мининского</a:t>
            </a:r>
            <a:r>
              <a:rPr lang="ru-RU" dirty="0" smtClean="0"/>
              <a:t> университета в 2017–2018 гг. провели дополнительный анализ, с результатами которого предлагаем познакомиться.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6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исследовании оптимальное распределение численности педагогов по возрасту в любом педагогическом сообществе должно приближаться к нормальному распределению (распределению Гаусса) с характеристиками как для ряда от 25 до 65 с шагом 5. Так, распределение педагогов РФ по возрасту представлено на рис. 1.</a:t>
            </a:r>
          </a:p>
          <a:p>
            <a:r>
              <a:rPr lang="ru-RU" dirty="0" smtClean="0"/>
              <a:t>Красная линия – нормальное распределение (распределение Гаусса); синяя линия – реальное распределение.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36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сравнения нами получено распределение педагогов Кировской области по возрасту, представленное на рис. 2.</a:t>
            </a:r>
          </a:p>
          <a:p>
            <a:r>
              <a:rPr lang="ru-RU" dirty="0" smtClean="0"/>
              <a:t>Отметим: </a:t>
            </a:r>
          </a:p>
          <a:p>
            <a:r>
              <a:rPr lang="ru-RU" dirty="0" smtClean="0"/>
              <a:t>-средний возраст педагогов Кировской области (пик реального распределения) выше на 5 лет среднего возраста педагогов по РФ. Наши расчеты с надежностью 95% показывают, что средний возраст педагогов региона равен 48,1±0,2 года; 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в регионе выявлен существенный дефицит педагогов от 30 до 45 лет; 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количество педагогов старше 45 лет в регионе существенно превышает норму.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521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выявления характера распределения педагогов Кировской области по возрасту с учетом профиля нами были построены соответствующие графики. Стоит отметить, что, используя данные, собранные совместно с </a:t>
            </a:r>
            <a:r>
              <a:rPr lang="ru-RU" dirty="0" err="1" smtClean="0"/>
              <a:t>Мининским</a:t>
            </a:r>
            <a:r>
              <a:rPr lang="ru-RU" dirty="0" smtClean="0"/>
              <a:t> университетом, по сравнению с концом 2016 г. мы располагаем не только уточненной статистикой по школьным педагогам, но и данными по педагогам дошкольных образовательных организаций. Для того чтобы сравнить характер отклонения, нами был рассчитан коэффициент отклонения от идеального состояния по каждой группе педагогов.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28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Ранжированный список групп педагогов по уровню отклонения представлен на рис. 3.</a:t>
            </a:r>
          </a:p>
          <a:p>
            <a:r>
              <a:rPr lang="ru-RU" dirty="0" smtClean="0"/>
              <a:t>Отметим: </a:t>
            </a:r>
            <a:r>
              <a:rPr lang="ru-RU" baseline="0" dirty="0" smtClean="0"/>
              <a:t> </a:t>
            </a:r>
          </a:p>
          <a:p>
            <a:r>
              <a:rPr lang="ru-RU" dirty="0" smtClean="0"/>
              <a:t>«кризисное состояние» по возрастному составу педагогических кадров характерно для учителей физики, математики, биологии и химии (отклонение близко к 50% и более); </a:t>
            </a:r>
          </a:p>
          <a:p>
            <a:r>
              <a:rPr lang="ru-RU" dirty="0" smtClean="0"/>
              <a:t> «критическое состояние» по возрастному составу педагогов занимают учителя иностранного языка, МХК, обществознания, ОБЖ, истории, русского языка и литературы, экономики и технологии (отклонение более 30%); </a:t>
            </a:r>
          </a:p>
          <a:p>
            <a:r>
              <a:rPr lang="ru-RU" dirty="0" smtClean="0"/>
              <a:t>возрастной состав воспитателей детских садов показывает наиболее близкое распределение к нормальному в сравнении с другими группами педагогов области.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45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Еще одним отличием собранной аналитики от аналитики 2016 г. явилась возможность сделать анализ структуры учебной нагрузки педагогов области.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67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Так, наши расчеты показывают: </a:t>
            </a:r>
          </a:p>
          <a:p>
            <a:r>
              <a:rPr lang="ru-RU" dirty="0" smtClean="0"/>
              <a:t>-средняя ставка школьного учителя по одному профилю равна 0,70. </a:t>
            </a:r>
          </a:p>
          <a:p>
            <a:r>
              <a:rPr lang="ru-RU" dirty="0" smtClean="0"/>
              <a:t>С надежностью 95% можно утверждать, что она лежит в пределах 0,6–0,8 ставки; </a:t>
            </a:r>
          </a:p>
          <a:p>
            <a:r>
              <a:rPr lang="ru-RU" dirty="0" smtClean="0"/>
              <a:t> средняя ставка у воспитателя равна 0,82; </a:t>
            </a:r>
          </a:p>
          <a:p>
            <a:r>
              <a:rPr lang="ru-RU" dirty="0" smtClean="0"/>
              <a:t>средняя ставка учителя-дефектолога и учителя-логопеда равна 0,77. </a:t>
            </a:r>
          </a:p>
          <a:p>
            <a:r>
              <a:rPr lang="ru-RU" dirty="0" smtClean="0"/>
              <a:t>Расчеты совокупной доли педагогов по структуре нагрузки представлены на рис. 4: отображен процент педагогов, выполняющих нагрузку больше ставки (&gt;1), меньше 0,5 ставки,</a:t>
            </a:r>
            <a:r>
              <a:rPr lang="ru-RU" baseline="0" dirty="0" smtClean="0"/>
              <a:t> </a:t>
            </a:r>
            <a:r>
              <a:rPr lang="ru-RU" dirty="0" smtClean="0"/>
              <a:t>и в диапазоне от 0,5 до 1,0 ставки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236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доли педагогов с учетом профиля по структуре учебной нагрузки обозначена</a:t>
            </a:r>
            <a:r>
              <a:rPr lang="ru-RU" baseline="0" dirty="0" smtClean="0"/>
              <a:t> на слайде.</a:t>
            </a:r>
          </a:p>
          <a:p>
            <a:r>
              <a:rPr lang="ru-RU" dirty="0" smtClean="0"/>
              <a:t>Отметим, что наибольшую учебную нагрузку имеют учителя математики, начальных классов, русского языка и литературы, иностранного языка и физической культуры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38D0-BBE1-41E3-A213-CB332D1803E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3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E359-D388-432C-BF13-CD75864C941C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9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7156-10A7-4612-B00C-3365E141A6E9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20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D603-EC3D-4FAB-9849-D4FC2AD6A4D1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8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094E-48DC-4CE8-B2A4-3C5CE3B9599E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87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EC56-0195-4183-96C2-E6E25A16A410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3CEA-8232-4342-AFCA-CE725F48698E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4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A459-A10B-4AC5-AA33-2E115970E14D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5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5BC-D4D3-4014-ADF2-343060FD4DC6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65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187-452C-4A51-A970-A47EE1A8F3CF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4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46B9-7035-4FBB-B717-7E7D0B6E3BEF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3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8024-14BA-4810-B6D7-3A91DA7B5DC4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0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DAE4-F073-4369-A3EC-633E46918217}" type="datetime1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5E9CC-9453-4DEA-B73F-F5227ED43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2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"/>
            <a:ext cx="9144000" cy="62484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6245759"/>
            <a:ext cx="9144000" cy="6171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45720" y="6323521"/>
            <a:ext cx="681119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 формируем будущее!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" t="2074" r="17859" b="6581"/>
          <a:stretch/>
        </p:blipFill>
        <p:spPr bwMode="auto">
          <a:xfrm>
            <a:off x="3859669" y="594160"/>
            <a:ext cx="1424662" cy="1465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1919794" y="2339578"/>
            <a:ext cx="5304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Опорный </a:t>
            </a:r>
          </a:p>
          <a:p>
            <a:pPr algn="ctr"/>
            <a:r>
              <a:rPr lang="ru-RU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«Вятский государственный университет»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119591"/>
            <a:ext cx="5868144" cy="1534200"/>
          </a:xfrm>
          <a:solidFill>
            <a:srgbClr val="FFFFFF">
              <a:alpha val="54902"/>
            </a:srgbClr>
          </a:solidFill>
        </p:spPr>
        <p:txBody>
          <a:bodyPr rtlCol="0">
            <a:no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УТЁМОВ Вячеслав </a:t>
            </a:r>
            <a:r>
              <a:rPr lang="ru-RU" b="1" dirty="0">
                <a:solidFill>
                  <a:schemeClr val="tx1"/>
                </a:solidFill>
              </a:rPr>
              <a:t>Викторович 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</a:rPr>
              <a:t>декан факультета педагогики и психологии,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кандидат </a:t>
            </a:r>
            <a:r>
              <a:rPr lang="ru-RU" sz="2400" dirty="0">
                <a:solidFill>
                  <a:schemeClr val="tx1"/>
                </a:solidFill>
              </a:rPr>
              <a:t>педагогических наук</a:t>
            </a:r>
            <a:r>
              <a:rPr lang="ru-RU" sz="2400" dirty="0" smtClean="0">
                <a:solidFill>
                  <a:schemeClr val="tx1"/>
                </a:solidFill>
              </a:rPr>
              <a:t>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доцент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9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60984" y="819765"/>
            <a:ext cx="8229600" cy="534352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учебной нагрузки педагогов Кировской области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834" y="1567085"/>
            <a:ext cx="6471900" cy="516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1129884"/>
            <a:ext cx="8229600" cy="534352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учебной нагрузки педагогов </a:t>
            </a:r>
            <a:r>
              <a:rPr lang="ru-RU" sz="2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</a:t>
            </a:r>
            <a:r>
              <a:rPr lang="ru-RU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1841977"/>
            <a:ext cx="5964300" cy="458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6961" y="2053002"/>
            <a:ext cx="81428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b="1" dirty="0"/>
              <a:t>Различия в характере распределения педагогов Кировской области по среднему возрасту с учетом профиля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28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1129884"/>
            <a:ext cx="8229600" cy="534352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Средний возраст педагогов Кировской области с учетом профиля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1841977"/>
            <a:ext cx="5040560" cy="437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1129884"/>
            <a:ext cx="8229600" cy="534352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Доля педагогов Кировской области с учетом профиля младше 35 лет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4100" y="2029361"/>
            <a:ext cx="6175800" cy="435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1921" y="904162"/>
            <a:ext cx="8229600" cy="534352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Доля педагогов Кировской области с учетом профиля старше 60 лет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0611" y="1664236"/>
            <a:ext cx="6175800" cy="483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6961" y="2053002"/>
            <a:ext cx="81428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b="1" dirty="0"/>
              <a:t>Возрастная структура </a:t>
            </a:r>
            <a:r>
              <a:rPr lang="ru-RU" sz="3200" b="1" dirty="0" smtClean="0"/>
              <a:t>педагогов </a:t>
            </a:r>
          </a:p>
          <a:p>
            <a:pPr algn="ctr"/>
            <a:r>
              <a:rPr lang="ru-RU" sz="3200" b="1" dirty="0" smtClean="0"/>
              <a:t>Кировской </a:t>
            </a:r>
            <a:r>
              <a:rPr lang="ru-RU" sz="3200" b="1" dirty="0"/>
              <a:t>области по группам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684967"/>
            <a:ext cx="8229600" cy="534352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Возрастная структура педагогов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Кировской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области по возрастным группам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200" y="1376507"/>
            <a:ext cx="6643600" cy="548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3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70012" y="726421"/>
            <a:ext cx="856895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С</a:t>
            </a:r>
            <a:r>
              <a:rPr lang="ru-RU" sz="2800" b="1" dirty="0" smtClean="0"/>
              <a:t>татистическая </a:t>
            </a:r>
            <a:r>
              <a:rPr lang="ru-RU" sz="2800" b="1" dirty="0"/>
              <a:t>взаимосвязь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166" y="2132856"/>
            <a:ext cx="8388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существует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умеренная связь между численностью средней возрастной группы и структурой их учебной нагрузки;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существует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слабая связь между численностью младшей возрастной группы и структурой их учебной нагрузки;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связь между численностью старшей возрастной группы 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структурой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учебной нагрузки.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9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70012" y="726421"/>
            <a:ext cx="856895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0012" y="1427382"/>
            <a:ext cx="8388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траектории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развития педагогического сообщества Кировской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аспекте возрастной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гетерогенности: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Управленческая (реализация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проекта «Мобильный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учитель, создание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кластеров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др.)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Организационная (создание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консорциумов, организация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программ профессиональной переподготовки для лиц 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непрофильным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образованием (до одного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года)и др.)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Содержательная (формирование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сети на основе «опорных школ», создание педагогических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интернет-сообществ и др.)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6961" y="2053002"/>
            <a:ext cx="81428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r>
              <a:rPr lang="ru-RU" sz="3200" b="1" dirty="0"/>
              <a:t>Траектория развития педагогического сообщества Кировской области в аспекте возрастной </a:t>
            </a:r>
            <a:r>
              <a:rPr lang="ru-RU" sz="3200" b="1" dirty="0" smtClean="0"/>
              <a:t>гетерогенности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1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"/>
            <a:ext cx="9144000" cy="62484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6245759"/>
            <a:ext cx="9144000" cy="6171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45720" y="6323521"/>
            <a:ext cx="681119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 формируем будущее!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" t="2074" r="17859" b="6581"/>
          <a:stretch/>
        </p:blipFill>
        <p:spPr bwMode="auto">
          <a:xfrm>
            <a:off x="3859669" y="594160"/>
            <a:ext cx="1424662" cy="1465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1919794" y="2339578"/>
            <a:ext cx="5304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Опорный </a:t>
            </a:r>
          </a:p>
          <a:p>
            <a:pPr algn="ctr"/>
            <a:r>
              <a:rPr lang="ru-RU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«Вятский государственный университет»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11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6961" y="2053002"/>
            <a:ext cx="81428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r>
              <a:rPr lang="ru-RU" sz="3200" b="1" dirty="0"/>
              <a:t>Состояние возрастной структуры педагогических сообществ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Кировской </a:t>
            </a:r>
            <a:r>
              <a:rPr lang="ru-RU" sz="3200" b="1" dirty="0"/>
              <a:t>области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523" y="904162"/>
            <a:ext cx="8229600" cy="534352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педагогов РФ </a:t>
            </a:r>
            <a:r>
              <a:rPr lang="ru-RU" sz="2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возрасту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504" y="1616255"/>
            <a:ext cx="5992784" cy="3852996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2061880" y="5754161"/>
            <a:ext cx="288032" cy="1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061880" y="6122659"/>
            <a:ext cx="288032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11760" y="5584884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нормальное распределение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11760" y="5940703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реальное распределение</a:t>
            </a:r>
          </a:p>
        </p:txBody>
      </p:sp>
    </p:spTree>
    <p:extLst>
      <p:ext uri="{BB962C8B-B14F-4D97-AF65-F5344CB8AC3E}">
        <p14:creationId xmlns:p14="http://schemas.microsoft.com/office/powerpoint/2010/main" val="10622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1129883"/>
            <a:ext cx="8229600" cy="899477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педагогов </a:t>
            </a:r>
            <a:br>
              <a:rPr lang="ru-RU" sz="2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Кировской области по возрасту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l="24604" t="37708" r="22831" b="24647"/>
          <a:stretch/>
        </p:blipFill>
        <p:spPr>
          <a:xfrm>
            <a:off x="1475656" y="2276872"/>
            <a:ext cx="6408712" cy="3528392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2061880" y="5754161"/>
            <a:ext cx="288032" cy="1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061880" y="6122659"/>
            <a:ext cx="288032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1760" y="5584884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нормальное распределение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20747" y="5953382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реальное распределение</a:t>
            </a:r>
          </a:p>
        </p:txBody>
      </p:sp>
    </p:spTree>
    <p:extLst>
      <p:ext uri="{BB962C8B-B14F-4D97-AF65-F5344CB8AC3E}">
        <p14:creationId xmlns:p14="http://schemas.microsoft.com/office/powerpoint/2010/main" val="14021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6961" y="2053002"/>
            <a:ext cx="81428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r>
              <a:rPr lang="ru-RU" sz="3200" b="1" dirty="0"/>
              <a:t>Различия в характере распределения педагогов Кировской области по возрасту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 </a:t>
            </a:r>
            <a:r>
              <a:rPr lang="ru-RU" sz="3200" b="1" dirty="0"/>
              <a:t>учетом профиля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7504" y="769033"/>
            <a:ext cx="8928992" cy="1002208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отклонения от идеального состояния по каждой группе </a:t>
            </a:r>
            <a:r>
              <a:rPr lang="ru-RU" sz="2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в </a:t>
            </a:r>
            <a:r>
              <a:rPr lang="ru-RU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процентном </a:t>
            </a:r>
            <a:r>
              <a:rPr lang="ru-RU" sz="2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соотношении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1884102"/>
            <a:ext cx="5870882" cy="483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6961" y="2053002"/>
            <a:ext cx="81428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b="1" dirty="0"/>
              <a:t>Различия в характере распределения педагогов Кировской области по структуре учебной нагрузки с учетом профиля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1129884"/>
            <a:ext cx="8229600" cy="534352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учебной нагрузки педагогов Кировской области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E9CC-9453-4DEA-B73F-F5227ED4336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583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" y="127313"/>
            <a:ext cx="652531" cy="5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7101" y="952143"/>
            <a:ext cx="81428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6210" y="2337632"/>
            <a:ext cx="3831580" cy="371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1564</Words>
  <Application>Microsoft Office PowerPoint</Application>
  <PresentationFormat>Экран (4:3)</PresentationFormat>
  <Paragraphs>157</Paragraphs>
  <Slides>20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Распределение педагогов РФ по возрасту </vt:lpstr>
      <vt:lpstr>Распределение педагогов  Кировской области по возрасту</vt:lpstr>
      <vt:lpstr>Презентация PowerPoint</vt:lpstr>
      <vt:lpstr>Коэффициент отклонения от идеального состояния по каждой группе педагогов в процентном  соотношении</vt:lpstr>
      <vt:lpstr>Презентация PowerPoint</vt:lpstr>
      <vt:lpstr>Структура учебной нагрузки педагогов Кировской области</vt:lpstr>
      <vt:lpstr>Структура учебной нагрузки педагогов Кировской области</vt:lpstr>
      <vt:lpstr>Объем учебной нагрузки педагогов  Кировской области</vt:lpstr>
      <vt:lpstr>Презентация PowerPoint</vt:lpstr>
      <vt:lpstr>Средний возраст педагогов Кировской области с учетом профиля </vt:lpstr>
      <vt:lpstr>Доля педагогов Кировской области с учетом профиля младше 35 лет </vt:lpstr>
      <vt:lpstr>Доля педагогов Кировской области с учетом профиля старше 60 лет </vt:lpstr>
      <vt:lpstr>Презентация PowerPoint</vt:lpstr>
      <vt:lpstr>Возрастная структура педагогов  Кировской области по возрастным группам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Костюхина Светлана Анатольевна</dc:creator>
  <cp:lastModifiedBy>Вячеслав Утёмов</cp:lastModifiedBy>
  <cp:revision>91</cp:revision>
  <cp:lastPrinted>2016-08-17T14:49:45Z</cp:lastPrinted>
  <dcterms:created xsi:type="dcterms:W3CDTF">2016-08-16T11:39:43Z</dcterms:created>
  <dcterms:modified xsi:type="dcterms:W3CDTF">2018-11-11T18:17:36Z</dcterms:modified>
</cp:coreProperties>
</file>