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9" r:id="rId3"/>
    <p:sldId id="266" r:id="rId4"/>
    <p:sldId id="267" r:id="rId5"/>
    <p:sldId id="276" r:id="rId6"/>
    <p:sldId id="277" r:id="rId7"/>
    <p:sldId id="269" r:id="rId8"/>
    <p:sldId id="279" r:id="rId9"/>
    <p:sldId id="278" r:id="rId10"/>
    <p:sldId id="284" r:id="rId11"/>
    <p:sldId id="286" r:id="rId12"/>
    <p:sldId id="287" r:id="rId13"/>
    <p:sldId id="283" r:id="rId14"/>
    <p:sldId id="292" r:id="rId15"/>
    <p:sldId id="261" r:id="rId16"/>
    <p:sldId id="265" r:id="rId17"/>
    <p:sldId id="280" r:id="rId18"/>
    <p:sldId id="290" r:id="rId19"/>
    <p:sldId id="288" r:id="rId20"/>
    <p:sldId id="293" r:id="rId21"/>
    <p:sldId id="285" r:id="rId22"/>
    <p:sldId id="270" r:id="rId23"/>
    <p:sldId id="272" r:id="rId24"/>
    <p:sldId id="282" r:id="rId25"/>
    <p:sldId id="281" r:id="rId26"/>
    <p:sldId id="294" r:id="rId27"/>
    <p:sldId id="295" r:id="rId28"/>
    <p:sldId id="275" r:id="rId2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4219" autoAdjust="0"/>
  </p:normalViewPr>
  <p:slideViewPr>
    <p:cSldViewPr snapToGrid="0">
      <p:cViewPr varScale="1">
        <p:scale>
          <a:sx n="102" d="100"/>
          <a:sy n="102" d="100"/>
        </p:scale>
        <p:origin x="16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106" y="-18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16793-4D4E-4E0B-9E4C-DBC903EA92E9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</dgm:pt>
    <dgm:pt modelId="{46944B81-01A4-48C7-8535-4A1FA2219338}">
      <dgm:prSet phldrT="[Текст]" custT="1"/>
      <dgm:spPr/>
      <dgm:t>
        <a:bodyPr/>
        <a:lstStyle/>
        <a:p>
          <a:pPr algn="just"/>
          <a:r>
            <a:rPr lang="ru-RU" sz="1800" dirty="0" smtClean="0"/>
            <a:t>Разработка механизма оценки качества подготовки будущих педагогов на основе использования методики WorldSkills </a:t>
          </a:r>
          <a:r>
            <a:rPr lang="ru-RU" sz="1800" dirty="0" err="1" smtClean="0"/>
            <a:t>Russia</a:t>
          </a:r>
          <a:r>
            <a:rPr lang="ru-RU" sz="1800" dirty="0" smtClean="0"/>
            <a:t> в вузе</a:t>
          </a:r>
          <a:endParaRPr lang="ru-RU" sz="1800" dirty="0"/>
        </a:p>
      </dgm:t>
    </dgm:pt>
    <dgm:pt modelId="{06D085D7-FAEB-45F0-9C8E-5E883D4ACB95}" type="parTrans" cxnId="{FD946CA5-B2EF-488D-BD30-59A07846758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35CD4EA-E37B-4E07-98FC-1D1037487E36}" type="sibTrans" cxnId="{FD946CA5-B2EF-488D-BD30-59A078467580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2743FFC-A9FD-4B84-8164-07552B487652}">
      <dgm:prSet custT="1"/>
      <dgm:spPr/>
      <dgm:t>
        <a:bodyPr/>
        <a:lstStyle/>
        <a:p>
          <a:pPr algn="just"/>
          <a:r>
            <a:rPr lang="ru-RU" sz="1800" dirty="0" smtClean="0"/>
            <a:t>Экспериментальная апробация механизма оценки качества подготовки будущих педагогов на основе использования методики WorldSkills </a:t>
          </a:r>
          <a:r>
            <a:rPr lang="ru-RU" sz="1800" dirty="0" err="1" smtClean="0"/>
            <a:t>Russia</a:t>
          </a:r>
          <a:r>
            <a:rPr lang="ru-RU" sz="1800" dirty="0" smtClean="0"/>
            <a:t> в вузе</a:t>
          </a:r>
          <a:endParaRPr lang="ru-RU" sz="1800" dirty="0"/>
        </a:p>
      </dgm:t>
    </dgm:pt>
    <dgm:pt modelId="{D7B8199D-620F-4B50-AF3F-31F2AB4DA023}" type="sibTrans" cxnId="{B1B52721-E60B-44D8-B008-B701187F0D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0C3D93B-1C4D-4633-83D6-2A276A76BC33}" type="parTrans" cxnId="{B1B52721-E60B-44D8-B008-B701187F0D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3A19509-0E6B-4744-886F-00E87E974ED2}">
      <dgm:prSet custT="1"/>
      <dgm:spPr/>
      <dgm:t>
        <a:bodyPr/>
        <a:lstStyle/>
        <a:p>
          <a:r>
            <a:rPr lang="ru-RU" sz="1800" dirty="0" smtClean="0"/>
            <a:t>Общественная апробация механизма оценки качества подготовки будущих педагогов на основе использования методики WorldSkills </a:t>
          </a:r>
          <a:r>
            <a:rPr lang="ru-RU" sz="1800" dirty="0" err="1" smtClean="0"/>
            <a:t>Russia</a:t>
          </a:r>
          <a:r>
            <a:rPr lang="ru-RU" sz="1800" dirty="0" smtClean="0"/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0D17860-DB1A-46EF-B56E-51038030962F}" type="sibTrans" cxnId="{A205124A-9648-4B66-A82F-3ED0C909FC02}">
      <dgm:prSet/>
      <dgm:spPr/>
      <dgm:t>
        <a:bodyPr/>
        <a:lstStyle/>
        <a:p>
          <a:endParaRPr lang="ru-RU"/>
        </a:p>
      </dgm:t>
    </dgm:pt>
    <dgm:pt modelId="{E961AE7D-3F92-4F60-81C1-C81A7532417C}" type="parTrans" cxnId="{A205124A-9648-4B66-A82F-3ED0C909FC02}">
      <dgm:prSet/>
      <dgm:spPr/>
      <dgm:t>
        <a:bodyPr/>
        <a:lstStyle/>
        <a:p>
          <a:endParaRPr lang="ru-RU"/>
        </a:p>
      </dgm:t>
    </dgm:pt>
    <dgm:pt modelId="{A68B8D46-C14B-4F31-9005-387277083050}" type="pres">
      <dgm:prSet presAssocID="{2CA16793-4D4E-4E0B-9E4C-DBC903EA92E9}" presName="linear" presStyleCnt="0">
        <dgm:presLayoutVars>
          <dgm:dir/>
          <dgm:animLvl val="lvl"/>
          <dgm:resizeHandles val="exact"/>
        </dgm:presLayoutVars>
      </dgm:prSet>
      <dgm:spPr/>
    </dgm:pt>
    <dgm:pt modelId="{4682D88F-FC46-424D-87FE-6B14041D8F20}" type="pres">
      <dgm:prSet presAssocID="{46944B81-01A4-48C7-8535-4A1FA2219338}" presName="parentLin" presStyleCnt="0"/>
      <dgm:spPr/>
    </dgm:pt>
    <dgm:pt modelId="{9C9E8740-6548-4978-8499-2C353AFA9365}" type="pres">
      <dgm:prSet presAssocID="{46944B81-01A4-48C7-8535-4A1FA221933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71B411D-761C-4157-94DD-01A50937CFBE}" type="pres">
      <dgm:prSet presAssocID="{46944B81-01A4-48C7-8535-4A1FA2219338}" presName="parentText" presStyleLbl="node1" presStyleIdx="0" presStyleCnt="3" custScaleX="125889" custScaleY="114004" custLinFactNeighborX="60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029F6-593B-4393-BD6C-201B54F45A25}" type="pres">
      <dgm:prSet presAssocID="{46944B81-01A4-48C7-8535-4A1FA2219338}" presName="negativeSpace" presStyleCnt="0"/>
      <dgm:spPr/>
    </dgm:pt>
    <dgm:pt modelId="{24ABA6BA-B60C-4DA1-AEFC-321641A4E1EC}" type="pres">
      <dgm:prSet presAssocID="{46944B81-01A4-48C7-8535-4A1FA2219338}" presName="childText" presStyleLbl="conFgAcc1" presStyleIdx="0" presStyleCnt="3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04698D42-F9BE-4765-BF13-4AB9348FFE58}" type="pres">
      <dgm:prSet presAssocID="{C35CD4EA-E37B-4E07-98FC-1D1037487E36}" presName="spaceBetweenRectangles" presStyleCnt="0"/>
      <dgm:spPr/>
    </dgm:pt>
    <dgm:pt modelId="{69C074B1-5F9E-4ABB-9250-F64146396044}" type="pres">
      <dgm:prSet presAssocID="{B2743FFC-A9FD-4B84-8164-07552B487652}" presName="parentLin" presStyleCnt="0"/>
      <dgm:spPr/>
    </dgm:pt>
    <dgm:pt modelId="{666C7916-EAE2-4154-B415-A40EF5D09AEE}" type="pres">
      <dgm:prSet presAssocID="{B2743FFC-A9FD-4B84-8164-07552B48765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189486-85F7-4DC9-A9D5-6CEBFA58653B}" type="pres">
      <dgm:prSet presAssocID="{B2743FFC-A9FD-4B84-8164-07552B487652}" presName="parentText" presStyleLbl="node1" presStyleIdx="1" presStyleCnt="3" custScaleX="126465" custLinFactNeighborX="15104" custLinFactNeighborY="17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5CD5A-ADEA-416F-A591-A2A4002366D7}" type="pres">
      <dgm:prSet presAssocID="{B2743FFC-A9FD-4B84-8164-07552B487652}" presName="negativeSpace" presStyleCnt="0"/>
      <dgm:spPr/>
    </dgm:pt>
    <dgm:pt modelId="{C3AF416D-A1E8-434B-A396-88993FCA22DA}" type="pres">
      <dgm:prSet presAssocID="{B2743FFC-A9FD-4B84-8164-07552B487652}" presName="childText" presStyleLbl="conFgAcc1" presStyleIdx="1" presStyleCnt="3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AC9ADCE7-050E-4049-BA4C-101B3E48BBF2}" type="pres">
      <dgm:prSet presAssocID="{D7B8199D-620F-4B50-AF3F-31F2AB4DA023}" presName="spaceBetweenRectangles" presStyleCnt="0"/>
      <dgm:spPr/>
    </dgm:pt>
    <dgm:pt modelId="{18AE06FB-7684-4F38-9A27-03CFF65F898A}" type="pres">
      <dgm:prSet presAssocID="{33A19509-0E6B-4744-886F-00E87E974ED2}" presName="parentLin" presStyleCnt="0"/>
      <dgm:spPr/>
    </dgm:pt>
    <dgm:pt modelId="{09555F5B-5510-4833-A306-C4B9A97B6C60}" type="pres">
      <dgm:prSet presAssocID="{33A19509-0E6B-4744-886F-00E87E974ED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342D74F-27F0-4D00-AFDD-85BA8B14D6AB}" type="pres">
      <dgm:prSet presAssocID="{33A19509-0E6B-4744-886F-00E87E974ED2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E3DAE-1B52-449A-9D36-DE5540A94071}" type="pres">
      <dgm:prSet presAssocID="{33A19509-0E6B-4744-886F-00E87E974ED2}" presName="negativeSpace" presStyleCnt="0"/>
      <dgm:spPr/>
    </dgm:pt>
    <dgm:pt modelId="{9AEBCF53-C167-4EA1-8942-0FAB042E3DF8}" type="pres">
      <dgm:prSet presAssocID="{33A19509-0E6B-4744-886F-00E87E974ED2}" presName="childText" presStyleLbl="conFgAcc1" presStyleIdx="2" presStyleCnt="3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</dgm:ptLst>
  <dgm:cxnLst>
    <dgm:cxn modelId="{A205124A-9648-4B66-A82F-3ED0C909FC02}" srcId="{2CA16793-4D4E-4E0B-9E4C-DBC903EA92E9}" destId="{33A19509-0E6B-4744-886F-00E87E974ED2}" srcOrd="2" destOrd="0" parTransId="{E961AE7D-3F92-4F60-81C1-C81A7532417C}" sibTransId="{10D17860-DB1A-46EF-B56E-51038030962F}"/>
    <dgm:cxn modelId="{157967F4-7ED2-4F37-8B60-2D2772D13B2C}" type="presOf" srcId="{46944B81-01A4-48C7-8535-4A1FA2219338}" destId="{E71B411D-761C-4157-94DD-01A50937CFBE}" srcOrd="1" destOrd="0" presId="urn:microsoft.com/office/officeart/2005/8/layout/list1"/>
    <dgm:cxn modelId="{A8410E5E-1220-4356-A0E8-7113EF1536EA}" type="presOf" srcId="{33A19509-0E6B-4744-886F-00E87E974ED2}" destId="{A342D74F-27F0-4D00-AFDD-85BA8B14D6AB}" srcOrd="1" destOrd="0" presId="urn:microsoft.com/office/officeart/2005/8/layout/list1"/>
    <dgm:cxn modelId="{26F65B79-1B2B-4707-8512-BC9ADEFCC1C6}" type="presOf" srcId="{B2743FFC-A9FD-4B84-8164-07552B487652}" destId="{D0189486-85F7-4DC9-A9D5-6CEBFA58653B}" srcOrd="1" destOrd="0" presId="urn:microsoft.com/office/officeart/2005/8/layout/list1"/>
    <dgm:cxn modelId="{A4E8C268-EA69-46EE-BB19-DCEA193155FC}" type="presOf" srcId="{2CA16793-4D4E-4E0B-9E4C-DBC903EA92E9}" destId="{A68B8D46-C14B-4F31-9005-387277083050}" srcOrd="0" destOrd="0" presId="urn:microsoft.com/office/officeart/2005/8/layout/list1"/>
    <dgm:cxn modelId="{FD946CA5-B2EF-488D-BD30-59A078467580}" srcId="{2CA16793-4D4E-4E0B-9E4C-DBC903EA92E9}" destId="{46944B81-01A4-48C7-8535-4A1FA2219338}" srcOrd="0" destOrd="0" parTransId="{06D085D7-FAEB-45F0-9C8E-5E883D4ACB95}" sibTransId="{C35CD4EA-E37B-4E07-98FC-1D1037487E36}"/>
    <dgm:cxn modelId="{193D81EC-E554-496B-B9DB-85B8717AF5F0}" type="presOf" srcId="{33A19509-0E6B-4744-886F-00E87E974ED2}" destId="{09555F5B-5510-4833-A306-C4B9A97B6C60}" srcOrd="0" destOrd="0" presId="urn:microsoft.com/office/officeart/2005/8/layout/list1"/>
    <dgm:cxn modelId="{F295404D-BE20-4168-9F11-C6AFC8F58C7E}" type="presOf" srcId="{B2743FFC-A9FD-4B84-8164-07552B487652}" destId="{666C7916-EAE2-4154-B415-A40EF5D09AEE}" srcOrd="0" destOrd="0" presId="urn:microsoft.com/office/officeart/2005/8/layout/list1"/>
    <dgm:cxn modelId="{2F936393-F1A2-49BB-A83F-0FED82A0F914}" type="presOf" srcId="{46944B81-01A4-48C7-8535-4A1FA2219338}" destId="{9C9E8740-6548-4978-8499-2C353AFA9365}" srcOrd="0" destOrd="0" presId="urn:microsoft.com/office/officeart/2005/8/layout/list1"/>
    <dgm:cxn modelId="{B1B52721-E60B-44D8-B008-B701187F0D91}" srcId="{2CA16793-4D4E-4E0B-9E4C-DBC903EA92E9}" destId="{B2743FFC-A9FD-4B84-8164-07552B487652}" srcOrd="1" destOrd="0" parTransId="{60C3D93B-1C4D-4633-83D6-2A276A76BC33}" sibTransId="{D7B8199D-620F-4B50-AF3F-31F2AB4DA023}"/>
    <dgm:cxn modelId="{5777A5E7-5FB0-48C8-AA9A-F72793922DBE}" type="presParOf" srcId="{A68B8D46-C14B-4F31-9005-387277083050}" destId="{4682D88F-FC46-424D-87FE-6B14041D8F20}" srcOrd="0" destOrd="0" presId="urn:microsoft.com/office/officeart/2005/8/layout/list1"/>
    <dgm:cxn modelId="{6BF2088C-9394-4A4D-8C56-75B66BC513F9}" type="presParOf" srcId="{4682D88F-FC46-424D-87FE-6B14041D8F20}" destId="{9C9E8740-6548-4978-8499-2C353AFA9365}" srcOrd="0" destOrd="0" presId="urn:microsoft.com/office/officeart/2005/8/layout/list1"/>
    <dgm:cxn modelId="{027975CB-0A6E-4D51-832C-13550D503744}" type="presParOf" srcId="{4682D88F-FC46-424D-87FE-6B14041D8F20}" destId="{E71B411D-761C-4157-94DD-01A50937CFBE}" srcOrd="1" destOrd="0" presId="urn:microsoft.com/office/officeart/2005/8/layout/list1"/>
    <dgm:cxn modelId="{578B8E84-A754-48B3-9572-AAB07C412362}" type="presParOf" srcId="{A68B8D46-C14B-4F31-9005-387277083050}" destId="{B43029F6-593B-4393-BD6C-201B54F45A25}" srcOrd="1" destOrd="0" presId="urn:microsoft.com/office/officeart/2005/8/layout/list1"/>
    <dgm:cxn modelId="{BCB4F24E-F9CF-41A3-A3E8-EE2CEA027434}" type="presParOf" srcId="{A68B8D46-C14B-4F31-9005-387277083050}" destId="{24ABA6BA-B60C-4DA1-AEFC-321641A4E1EC}" srcOrd="2" destOrd="0" presId="urn:microsoft.com/office/officeart/2005/8/layout/list1"/>
    <dgm:cxn modelId="{F75EF19B-CECF-4325-9DBB-03D40E383E3A}" type="presParOf" srcId="{A68B8D46-C14B-4F31-9005-387277083050}" destId="{04698D42-F9BE-4765-BF13-4AB9348FFE58}" srcOrd="3" destOrd="0" presId="urn:microsoft.com/office/officeart/2005/8/layout/list1"/>
    <dgm:cxn modelId="{845E8761-AB69-4C18-907F-664AF34848F4}" type="presParOf" srcId="{A68B8D46-C14B-4F31-9005-387277083050}" destId="{69C074B1-5F9E-4ABB-9250-F64146396044}" srcOrd="4" destOrd="0" presId="urn:microsoft.com/office/officeart/2005/8/layout/list1"/>
    <dgm:cxn modelId="{19AABA5C-DAC4-4CBC-AB49-4005EE168A87}" type="presParOf" srcId="{69C074B1-5F9E-4ABB-9250-F64146396044}" destId="{666C7916-EAE2-4154-B415-A40EF5D09AEE}" srcOrd="0" destOrd="0" presId="urn:microsoft.com/office/officeart/2005/8/layout/list1"/>
    <dgm:cxn modelId="{9170A0D8-0127-49C5-B356-FE8BB1F1700B}" type="presParOf" srcId="{69C074B1-5F9E-4ABB-9250-F64146396044}" destId="{D0189486-85F7-4DC9-A9D5-6CEBFA58653B}" srcOrd="1" destOrd="0" presId="urn:microsoft.com/office/officeart/2005/8/layout/list1"/>
    <dgm:cxn modelId="{0A5F2DEB-92B0-4B38-8138-BF2FCC7C1C9C}" type="presParOf" srcId="{A68B8D46-C14B-4F31-9005-387277083050}" destId="{6E35CD5A-ADEA-416F-A591-A2A4002366D7}" srcOrd="5" destOrd="0" presId="urn:microsoft.com/office/officeart/2005/8/layout/list1"/>
    <dgm:cxn modelId="{3AD9885F-A061-47CE-BB74-F4BB3F07948E}" type="presParOf" srcId="{A68B8D46-C14B-4F31-9005-387277083050}" destId="{C3AF416D-A1E8-434B-A396-88993FCA22DA}" srcOrd="6" destOrd="0" presId="urn:microsoft.com/office/officeart/2005/8/layout/list1"/>
    <dgm:cxn modelId="{3AF64B6C-33BD-4576-80D1-4EF48E1254BB}" type="presParOf" srcId="{A68B8D46-C14B-4F31-9005-387277083050}" destId="{AC9ADCE7-050E-4049-BA4C-101B3E48BBF2}" srcOrd="7" destOrd="0" presId="urn:microsoft.com/office/officeart/2005/8/layout/list1"/>
    <dgm:cxn modelId="{9D6030A3-D2A1-4912-8319-C704CB41A24E}" type="presParOf" srcId="{A68B8D46-C14B-4F31-9005-387277083050}" destId="{18AE06FB-7684-4F38-9A27-03CFF65F898A}" srcOrd="8" destOrd="0" presId="urn:microsoft.com/office/officeart/2005/8/layout/list1"/>
    <dgm:cxn modelId="{AAEE5B46-88FB-4BE1-BADA-57F0AA0C1707}" type="presParOf" srcId="{18AE06FB-7684-4F38-9A27-03CFF65F898A}" destId="{09555F5B-5510-4833-A306-C4B9A97B6C60}" srcOrd="0" destOrd="0" presId="urn:microsoft.com/office/officeart/2005/8/layout/list1"/>
    <dgm:cxn modelId="{6E9FEACA-ABE3-44BE-8030-784E44E76419}" type="presParOf" srcId="{18AE06FB-7684-4F38-9A27-03CFF65F898A}" destId="{A342D74F-27F0-4D00-AFDD-85BA8B14D6AB}" srcOrd="1" destOrd="0" presId="urn:microsoft.com/office/officeart/2005/8/layout/list1"/>
    <dgm:cxn modelId="{A771FCC9-480B-402D-855D-712C68E30951}" type="presParOf" srcId="{A68B8D46-C14B-4F31-9005-387277083050}" destId="{3CAE3DAE-1B52-449A-9D36-DE5540A94071}" srcOrd="9" destOrd="0" presId="urn:microsoft.com/office/officeart/2005/8/layout/list1"/>
    <dgm:cxn modelId="{295AE2D2-3DB4-4C7F-B1ED-3BF72F0AA91A}" type="presParOf" srcId="{A68B8D46-C14B-4F31-9005-387277083050}" destId="{9AEBCF53-C167-4EA1-8942-0FAB042E3DF8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BA6BA-B60C-4DA1-AEFC-321641A4E1EC}">
      <dsp:nvSpPr>
        <dsp:cNvPr id="0" name=""/>
        <dsp:cNvSpPr/>
      </dsp:nvSpPr>
      <dsp:spPr>
        <a:xfrm>
          <a:off x="0" y="746574"/>
          <a:ext cx="6126480" cy="9072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B411D-761C-4157-94DD-01A50937CFBE}">
      <dsp:nvSpPr>
        <dsp:cNvPr id="0" name=""/>
        <dsp:cNvSpPr/>
      </dsp:nvSpPr>
      <dsp:spPr>
        <a:xfrm>
          <a:off x="324832" y="66391"/>
          <a:ext cx="5398795" cy="121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96" tIns="0" rIns="162096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Разработка механизма оценки качества подготовки будущих педагогов на основе использования методики WorldSkills </a:t>
          </a:r>
          <a:r>
            <a:rPr lang="ru-RU" sz="1800" kern="1200" dirty="0" err="1" smtClean="0"/>
            <a:t>Russia</a:t>
          </a:r>
          <a:r>
            <a:rPr lang="ru-RU" sz="1800" kern="1200" dirty="0" smtClean="0"/>
            <a:t> в вузе</a:t>
          </a:r>
          <a:endParaRPr lang="ru-RU" sz="1800" kern="1200" dirty="0"/>
        </a:p>
      </dsp:txBody>
      <dsp:txXfrm>
        <a:off x="383975" y="125534"/>
        <a:ext cx="5280509" cy="1093257"/>
      </dsp:txXfrm>
    </dsp:sp>
    <dsp:sp modelId="{C3AF416D-A1E8-434B-A396-88993FCA22DA}">
      <dsp:nvSpPr>
        <dsp:cNvPr id="0" name=""/>
        <dsp:cNvSpPr/>
      </dsp:nvSpPr>
      <dsp:spPr>
        <a:xfrm>
          <a:off x="0" y="2379534"/>
          <a:ext cx="6126480" cy="9072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89486-85F7-4DC9-A9D5-6CEBFA58653B}">
      <dsp:nvSpPr>
        <dsp:cNvPr id="0" name=""/>
        <dsp:cNvSpPr/>
      </dsp:nvSpPr>
      <dsp:spPr>
        <a:xfrm>
          <a:off x="352591" y="1867239"/>
          <a:ext cx="5423497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96" tIns="0" rIns="162096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Экспериментальная апробация механизма оценки качества подготовки будущих педагогов на основе использования методики WorldSkills </a:t>
          </a:r>
          <a:r>
            <a:rPr lang="ru-RU" sz="1800" kern="1200" dirty="0" err="1" smtClean="0"/>
            <a:t>Russia</a:t>
          </a:r>
          <a:r>
            <a:rPr lang="ru-RU" sz="1800" kern="1200" dirty="0" smtClean="0"/>
            <a:t> в вузе</a:t>
          </a:r>
          <a:endParaRPr lang="ru-RU" sz="1800" kern="1200" dirty="0"/>
        </a:p>
      </dsp:txBody>
      <dsp:txXfrm>
        <a:off x="404469" y="1919117"/>
        <a:ext cx="5319741" cy="958964"/>
      </dsp:txXfrm>
    </dsp:sp>
    <dsp:sp modelId="{9AEBCF53-C167-4EA1-8942-0FAB042E3DF8}">
      <dsp:nvSpPr>
        <dsp:cNvPr id="0" name=""/>
        <dsp:cNvSpPr/>
      </dsp:nvSpPr>
      <dsp:spPr>
        <a:xfrm>
          <a:off x="0" y="4012494"/>
          <a:ext cx="6126480" cy="9072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2D74F-27F0-4D00-AFDD-85BA8B14D6AB}">
      <dsp:nvSpPr>
        <dsp:cNvPr id="0" name=""/>
        <dsp:cNvSpPr/>
      </dsp:nvSpPr>
      <dsp:spPr>
        <a:xfrm>
          <a:off x="291665" y="3481134"/>
          <a:ext cx="5833312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96" tIns="0" rIns="16209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Общественная апробация механизма оценки качества подготовки будущих педагогов на основе использования методики WorldSkills </a:t>
          </a:r>
          <a:r>
            <a:rPr lang="ru-RU" sz="1800" kern="1200" dirty="0" err="1" smtClean="0"/>
            <a:t>Russia</a:t>
          </a:r>
          <a:r>
            <a:rPr lang="ru-RU" sz="1800" kern="1200" dirty="0" smtClean="0"/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543" y="3533012"/>
        <a:ext cx="5729556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AF18-BDA4-4645-9C49-BE404EC537A2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BD236-1A8C-424D-AEAA-7A8B9B508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5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91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98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45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55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06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24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21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aseline="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58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79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3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03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78818" y="4598413"/>
            <a:ext cx="5408930" cy="3914864"/>
          </a:xfrm>
        </p:spPr>
        <p:txBody>
          <a:bodyPr/>
          <a:lstStyle/>
          <a:p>
            <a:endParaRPr lang="ru-RU" sz="14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41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82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38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8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35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29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50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01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5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8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9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85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7517" y="4844993"/>
            <a:ext cx="5408930" cy="39148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5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1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3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BD236-1A8C-424D-AEAA-7A8B9B508E8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16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2AF6-2905-4825-B988-0335EF4EDADD}" type="datetime1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4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BFB4-D4B4-4D66-BC0D-016B0BA8F2C4}" type="datetime1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0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2503-9614-49BF-8F8F-B1A6A7590DAE}" type="datetime1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6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E71-BB38-43DD-9ABA-ACD967AD3EB7}" type="datetime1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0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7AF6-B143-4196-B6CF-4E9A8CEC5F51}" type="datetime1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9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8C51-3FFF-4526-8CD3-4585EDB325AF}" type="datetime1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13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3C1C-5E1F-4872-B1A1-9F60AEBF056E}" type="datetime1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8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E30F-FD99-4FD7-8218-C81B39E6936D}" type="datetime1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0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45A3-DFE2-4D6B-B715-E1FAD036645A}" type="datetime1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1F8B-936E-4025-84CC-8071B07CC4AE}" type="datetime1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4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0E5C-1FF5-40F7-B30B-6E6ECA5CAB74}" type="datetime1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9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D4A8B-ECD2-4408-8F09-B6E1BC7CAA46}" type="datetime1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EC946-9F27-4F47-974E-A7C45FF71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1"/>
          <a:stretch/>
        </p:blipFill>
        <p:spPr>
          <a:xfrm>
            <a:off x="0" y="-160257"/>
            <a:ext cx="9144000" cy="64278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67586"/>
            <a:ext cx="9144000" cy="5715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69850"/>
            <a:ext cx="914400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13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</a:t>
            </a:r>
            <a:r>
              <a:rPr lang="ru-RU" b="1" spc="113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b="1" spc="113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</a:t>
            </a:r>
            <a:r>
              <a:rPr lang="ru-RU" b="1" spc="113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spc="113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наук, доцент, зав. кафедрой ПМДНО  Л.Н.Вахрушева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3315" y="1097310"/>
            <a:ext cx="7903029" cy="5078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 dirty="0">
                <a:ln w="12700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Вятский государственный университет</a:t>
            </a:r>
          </a:p>
        </p:txBody>
      </p:sp>
      <p:pic>
        <p:nvPicPr>
          <p:cNvPr id="16" name="Picture 2" descr="C:\Users\Visionary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815" y="1008037"/>
            <a:ext cx="716756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254849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700" b="1" dirty="0"/>
              <a:t>Результаты деятельности </a:t>
            </a:r>
          </a:p>
          <a:p>
            <a:pPr lvl="0" algn="ctr"/>
            <a:r>
              <a:rPr lang="ru-RU" sz="2700" b="1" dirty="0"/>
              <a:t>Федеральной инновационной площадки в 2018 г. </a:t>
            </a:r>
          </a:p>
          <a:p>
            <a:pPr lvl="0" algn="ctr"/>
            <a:r>
              <a:rPr lang="ru-RU" sz="2700" b="1" dirty="0"/>
              <a:t>«Оценка качества подготовки будущих педагогов на основе использования методики </a:t>
            </a:r>
            <a:r>
              <a:rPr lang="en-US" sz="2700" b="1" dirty="0" err="1"/>
              <a:t>WorldSkills</a:t>
            </a:r>
            <a:r>
              <a:rPr lang="en-US" sz="2700" b="1" dirty="0"/>
              <a:t> Russia</a:t>
            </a:r>
            <a:r>
              <a:rPr lang="ru-RU" sz="2700" b="1" dirty="0"/>
              <a:t>»</a:t>
            </a:r>
            <a:endParaRPr lang="ru-RU" sz="27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9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5127" y="5515833"/>
            <a:ext cx="81175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Проведение практического занятия </a:t>
            </a:r>
            <a:r>
              <a:rPr lang="ru-RU" sz="2000" dirty="0" smtClean="0"/>
              <a:t>на тему «Театрализованные </a:t>
            </a:r>
            <a:r>
              <a:rPr lang="ru-RU" sz="2000" dirty="0"/>
              <a:t>этюды и </a:t>
            </a:r>
            <a:r>
              <a:rPr lang="ru-RU" sz="2000" dirty="0" smtClean="0"/>
              <a:t>упражнения»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7" y="1908810"/>
            <a:ext cx="3605393" cy="2704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26" y="2740914"/>
            <a:ext cx="3456470" cy="25887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6190" y="251040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49" y="346836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5349" y="5703838"/>
            <a:ext cx="8202470" cy="11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 smtClean="0">
                <a:ea typeface="Times New Roman" panose="02020603050405020304" pitchFamily="18" charset="0"/>
              </a:rPr>
              <a:t>Проведение практического занятия</a:t>
            </a:r>
            <a:r>
              <a:rPr lang="ru-RU" sz="2000" dirty="0"/>
              <a:t> </a:t>
            </a:r>
            <a:r>
              <a:rPr lang="ru-RU" sz="2000" dirty="0" smtClean="0"/>
              <a:t>на тему </a:t>
            </a:r>
            <a:r>
              <a:rPr lang="ru-RU" sz="2000" dirty="0"/>
              <a:t>«Организация совместной образовательной деятельности педагога с детьми по </a:t>
            </a:r>
            <a:r>
              <a:rPr lang="ru-RU" sz="2000" dirty="0" smtClean="0"/>
              <a:t>составлению сказок»</a:t>
            </a:r>
            <a:r>
              <a:rPr lang="ru-RU" sz="2000" dirty="0" smtClean="0">
                <a:ea typeface="Times New Roman" panose="02020603050405020304" pitchFamily="18" charset="0"/>
              </a:rPr>
              <a:t>  </a:t>
            </a:r>
            <a:endParaRPr lang="ru-RU" sz="2000" dirty="0"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2137410"/>
            <a:ext cx="5299456" cy="2980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2557" y="2563652"/>
            <a:ext cx="4113083" cy="231361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49" y="346836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26763" y="116144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Тема: «Организация совместной образовательной деятельности педагога с детьми по обучению составлению творческих рассказов»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1340" y="5504493"/>
            <a:ext cx="831444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 smtClean="0"/>
              <a:t>Организация практического занятия на тему «Проведение </a:t>
            </a:r>
            <a:r>
              <a:rPr lang="ru-RU" sz="2000" dirty="0"/>
              <a:t>дидактической игры / упражнения с развивающими материалами дидактического комода </a:t>
            </a:r>
            <a:r>
              <a:rPr lang="ru-RU" sz="2000" dirty="0" err="1" smtClean="0"/>
              <a:t>Пертра</a:t>
            </a:r>
            <a:r>
              <a:rPr lang="ru-RU" sz="2000" dirty="0" smtClean="0"/>
              <a:t>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0040" y="1872234"/>
            <a:ext cx="4471415" cy="25151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26280" y="2813495"/>
            <a:ext cx="4407407" cy="247916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49" y="346836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26763" y="116144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1341" y="5607558"/>
            <a:ext cx="81730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Проведение практического занятия на тему «</a:t>
            </a:r>
            <a:r>
              <a:rPr lang="ru-RU" sz="2000" dirty="0"/>
              <a:t>Музыкально-дидактические </a:t>
            </a:r>
            <a:r>
              <a:rPr lang="ru-RU" sz="2000" dirty="0" smtClean="0"/>
              <a:t>игры»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2031961"/>
            <a:ext cx="3941064" cy="29557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44" y="2759202"/>
            <a:ext cx="3797808" cy="28483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26763" y="116144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49" y="346836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Музыкально-дидактические игры</a:t>
            </a: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5349" y="5263896"/>
            <a:ext cx="84841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ea typeface="Times New Roman" panose="02020603050405020304" pitchFamily="18" charset="0"/>
              </a:rPr>
              <a:t>Проведение </a:t>
            </a:r>
            <a:r>
              <a:rPr lang="ru-RU" sz="2000" dirty="0" smtClean="0">
                <a:ea typeface="Times New Roman" panose="02020603050405020304" pitchFamily="18" charset="0"/>
              </a:rPr>
              <a:t>практического занятия на тему </a:t>
            </a:r>
            <a:r>
              <a:rPr lang="ru-RU" sz="2000" dirty="0" smtClean="0"/>
              <a:t>«Организация </a:t>
            </a:r>
            <a:r>
              <a:rPr lang="ru-RU" sz="2000" dirty="0"/>
              <a:t>просмотра созданных в процессе педагогической практики </a:t>
            </a:r>
            <a:r>
              <a:rPr lang="ru-RU" sz="2000" dirty="0" err="1" smtClean="0"/>
              <a:t>буктрейлеров</a:t>
            </a:r>
            <a:r>
              <a:rPr lang="ru-RU" sz="2000" dirty="0"/>
              <a:t>»</a:t>
            </a: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27" y="1952244"/>
            <a:ext cx="3419856" cy="2564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04" y="2347722"/>
            <a:ext cx="3456432" cy="259232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49" y="346836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26763" y="116144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043" y="5372663"/>
            <a:ext cx="8193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Проведение будущими педагогами </a:t>
            </a:r>
            <a:r>
              <a:rPr lang="ru-RU" sz="2000" dirty="0"/>
              <a:t>начальной школы </a:t>
            </a:r>
            <a:r>
              <a:rPr lang="ru-RU" sz="2000" dirty="0" smtClean="0"/>
              <a:t>и дополнительного </a:t>
            </a:r>
            <a:r>
              <a:rPr lang="ru-RU" sz="2000" dirty="0"/>
              <a:t>образования </a:t>
            </a:r>
            <a:r>
              <a:rPr lang="ru-RU" sz="2000" dirty="0" smtClean="0"/>
              <a:t>занятий по роботехнике со студентами младших курсов и других профилей направления Педагогическое образование</a:t>
            </a:r>
            <a:endParaRPr lang="ru-RU" sz="2000" dirty="0"/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5" y="1904926"/>
            <a:ext cx="3941781" cy="2959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24" y="1927098"/>
            <a:ext cx="3916260" cy="293719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49" y="346836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26763" y="116144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2475" y="5209491"/>
            <a:ext cx="7163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/>
              <a:t>Демонстрация </a:t>
            </a:r>
            <a:r>
              <a:rPr lang="ru-RU" sz="2000" dirty="0" smtClean="0"/>
              <a:t>студентами, обучающимися по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направлению подготовки Педагогическое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образование, </a:t>
            </a:r>
            <a:r>
              <a:rPr lang="ru-RU" sz="2000" dirty="0" smtClean="0"/>
              <a:t>оборудования </a:t>
            </a:r>
            <a:r>
              <a:rPr lang="ru-RU" sz="2000" dirty="0"/>
              <a:t>в ходе работы презентационных площадок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764499"/>
            <a:ext cx="4151376" cy="31135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64" y="1782787"/>
            <a:ext cx="4126992" cy="309524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202" y="167727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26763" y="69010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7815" y="4703729"/>
            <a:ext cx="5204255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Проведение мастер-класса для практических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работников на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тему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«Заключительная беседа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по итогам реализации проекта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как метод развития диалогической речи детей»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0" y="1811336"/>
            <a:ext cx="4600448" cy="25877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2851" y="2726730"/>
            <a:ext cx="4184656" cy="23538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26763" y="69010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202" y="167727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4049" y="4785279"/>
            <a:ext cx="3637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Организация вузовского отборочного чемпионата </a:t>
            </a:r>
            <a:r>
              <a:rPr lang="ru-RU" sz="2000" dirty="0"/>
              <a:t>по стандартам WorldSkills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9" y="1985440"/>
            <a:ext cx="4444803" cy="25002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7505" y="2920121"/>
            <a:ext cx="4272826" cy="240346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49" y="346836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26763" y="116144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1767" y="5584684"/>
            <a:ext cx="835304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Проведение зачета по дисциплине «</a:t>
            </a:r>
            <a:r>
              <a:rPr lang="ru-RU" sz="2000" dirty="0" smtClean="0"/>
              <a:t>Организация </a:t>
            </a:r>
            <a:r>
              <a:rPr lang="ru-RU" sz="2000" dirty="0"/>
              <a:t>детской исследовательской </a:t>
            </a:r>
            <a:r>
              <a:rPr lang="ru-RU" sz="2000" dirty="0" smtClean="0"/>
              <a:t>деятельности»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7" y="1927098"/>
            <a:ext cx="4142232" cy="2761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6" y="2974848"/>
            <a:ext cx="3914775" cy="26098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36190" y="251040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49" y="346836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19470687"/>
              </p:ext>
            </p:extLst>
          </p:nvPr>
        </p:nvGraphicFramePr>
        <p:xfrm>
          <a:off x="2624328" y="1367089"/>
          <a:ext cx="6126480" cy="498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H="1">
            <a:off x="10035072" y="841964"/>
            <a:ext cx="54006" cy="41584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342" y="257010"/>
            <a:ext cx="885008" cy="7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5929" y="3131218"/>
            <a:ext cx="2712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Задачи инновационного образовательного проекта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890" y="263588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8474" y="5648706"/>
            <a:ext cx="83238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Проведение зачета по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преддипломной практике студентов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73" y="2210562"/>
            <a:ext cx="4120523" cy="3086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7" y="1858518"/>
            <a:ext cx="2838693" cy="379018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49" y="346836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36190" y="251040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8792" y="5306889"/>
            <a:ext cx="856896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Проведение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зачета по дисциплине «</a:t>
            </a:r>
            <a:r>
              <a:rPr lang="ru-RU" sz="2000" dirty="0" smtClean="0"/>
              <a:t>Организация </a:t>
            </a:r>
            <a:r>
              <a:rPr lang="ru-RU" sz="2000" dirty="0"/>
              <a:t>детской театрализованной </a:t>
            </a:r>
            <a:r>
              <a:rPr lang="ru-RU" sz="2000" dirty="0" smtClean="0"/>
              <a:t>деятельности»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94" y="2125980"/>
            <a:ext cx="3493646" cy="2875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2176272"/>
            <a:ext cx="3767328" cy="2825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26763" y="116144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49" y="346836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617" y="2070045"/>
            <a:ext cx="3776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62" y="1853900"/>
            <a:ext cx="3900654" cy="2925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7" y="2439377"/>
            <a:ext cx="4009328" cy="26769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6618" y="5374728"/>
            <a:ext cx="83905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Проведение демонстрационного экзамена </a:t>
            </a:r>
            <a:r>
              <a:rPr lang="ru-RU" sz="2000" dirty="0" smtClean="0"/>
              <a:t>по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направлению подготовки Педагогическое образование </a:t>
            </a:r>
            <a:r>
              <a:rPr lang="ru-RU" sz="2000" dirty="0" smtClean="0"/>
              <a:t>профилю Дошкольное образование по </a:t>
            </a:r>
            <a:r>
              <a:rPr lang="ru-RU" sz="2000" dirty="0"/>
              <a:t>стандартам WorldSkills </a:t>
            </a:r>
            <a:r>
              <a:rPr lang="ru-RU" sz="2000" dirty="0" err="1"/>
              <a:t>Russia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26763" y="116144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349" y="346836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231" y="5645050"/>
            <a:ext cx="8757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/>
              <a:t>Проведение </a:t>
            </a:r>
            <a:r>
              <a:rPr lang="ru-RU" sz="2000" dirty="0" smtClean="0"/>
              <a:t>государственного экзамена на </a:t>
            </a:r>
            <a:r>
              <a:rPr lang="ru-RU" sz="2000" dirty="0"/>
              <a:t>основе использования методики WorldSkills </a:t>
            </a:r>
            <a:r>
              <a:rPr lang="ru-RU" sz="2000" dirty="0" err="1"/>
              <a:t>Russia</a:t>
            </a:r>
            <a:r>
              <a:rPr lang="ru-RU" sz="2000" dirty="0"/>
              <a:t> по </a:t>
            </a:r>
            <a:r>
              <a:rPr lang="ru-RU" sz="2000" dirty="0" smtClean="0">
                <a:ea typeface="Times New Roman" panose="02020603050405020304" pitchFamily="18" charset="0"/>
              </a:rPr>
              <a:t>направлению </a:t>
            </a:r>
            <a:r>
              <a:rPr lang="ru-RU" sz="2000" dirty="0">
                <a:ea typeface="Times New Roman" panose="02020603050405020304" pitchFamily="18" charset="0"/>
              </a:rPr>
              <a:t>подготовки Педагогическое образование </a:t>
            </a:r>
            <a:r>
              <a:rPr lang="ru-RU" sz="2000" dirty="0" smtClean="0"/>
              <a:t>профилю Безопасность жизнедеятельности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48" y="2268562"/>
            <a:ext cx="4194048" cy="3145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6" y="2029675"/>
            <a:ext cx="2717483" cy="362331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202" y="167727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26763" y="69010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202" y="5607558"/>
            <a:ext cx="8428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/>
              <a:t>Проведение </a:t>
            </a:r>
            <a:r>
              <a:rPr lang="ru-RU" sz="2000" dirty="0" smtClean="0"/>
              <a:t>государственного экзамена на </a:t>
            </a:r>
            <a:r>
              <a:rPr lang="ru-RU" sz="2000" dirty="0"/>
              <a:t>основе использования методики WorldSkills </a:t>
            </a:r>
            <a:r>
              <a:rPr lang="ru-RU" sz="2000" dirty="0" err="1"/>
              <a:t>Russia</a:t>
            </a:r>
            <a:r>
              <a:rPr lang="ru-RU" sz="2000" dirty="0"/>
              <a:t> по </a:t>
            </a:r>
            <a:r>
              <a:rPr lang="ru-RU" sz="2000" dirty="0">
                <a:ea typeface="Times New Roman" panose="02020603050405020304" pitchFamily="18" charset="0"/>
              </a:rPr>
              <a:t>направлению подготовки Педагогическое образование </a:t>
            </a:r>
            <a:r>
              <a:rPr lang="ru-RU" sz="2000" dirty="0" smtClean="0"/>
              <a:t>профилям Начальное </a:t>
            </a:r>
            <a:r>
              <a:rPr lang="ru-RU" sz="2000" dirty="0"/>
              <a:t>образование. Дополнительное </a:t>
            </a:r>
            <a:r>
              <a:rPr lang="ru-RU" sz="2000" dirty="0" smtClean="0"/>
              <a:t>образование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9.pdf - Adobe Read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4" y="2217395"/>
            <a:ext cx="3572963" cy="27569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55" y="2009394"/>
            <a:ext cx="2694875" cy="35981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26763" y="69010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202" y="167727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1208" y="5324471"/>
            <a:ext cx="80948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/>
              <a:t>Проведение государственного экзамена </a:t>
            </a:r>
            <a:r>
              <a:rPr lang="ru-RU" sz="2000" dirty="0" smtClean="0"/>
              <a:t>на </a:t>
            </a:r>
            <a:r>
              <a:rPr lang="ru-RU" sz="2000" dirty="0"/>
              <a:t>основе использования методики WorldSkills </a:t>
            </a:r>
            <a:r>
              <a:rPr lang="ru-RU" sz="2000" dirty="0" err="1"/>
              <a:t>Russia</a:t>
            </a:r>
            <a:r>
              <a:rPr lang="ru-RU" sz="2000" dirty="0"/>
              <a:t> по </a:t>
            </a:r>
            <a:r>
              <a:rPr lang="ru-RU" sz="2000" dirty="0">
                <a:ea typeface="Times New Roman" panose="02020603050405020304" pitchFamily="18" charset="0"/>
              </a:rPr>
              <a:t>направлению подготовки Педагогическое образование </a:t>
            </a:r>
            <a:r>
              <a:rPr lang="ru-RU" sz="2000" dirty="0" smtClean="0"/>
              <a:t>профилям Дошкольное </a:t>
            </a:r>
            <a:r>
              <a:rPr lang="ru-RU" sz="2000" dirty="0"/>
              <a:t>образование. Дополнительное </a:t>
            </a:r>
            <a:r>
              <a:rPr lang="ru-RU" sz="2000" dirty="0" smtClean="0"/>
              <a:t>образование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47" y="2009394"/>
            <a:ext cx="4087335" cy="3065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2009394"/>
            <a:ext cx="4096512" cy="307238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202" y="167727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26763" y="69010"/>
            <a:ext cx="68909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095" y="2108312"/>
            <a:ext cx="7258639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Задача №3 </a:t>
            </a:r>
          </a:p>
          <a:p>
            <a:pPr algn="just"/>
            <a:r>
              <a:rPr lang="ru-RU" sz="3200" dirty="0" smtClean="0"/>
              <a:t>Общественная </a:t>
            </a:r>
            <a:r>
              <a:rPr lang="ru-RU" sz="3200" dirty="0"/>
              <a:t>апробация механизма оценки качества подготовки будущих педагогов на основе использования методики WorldSkills </a:t>
            </a:r>
            <a:r>
              <a:rPr lang="ru-RU" sz="3200" dirty="0" err="1"/>
              <a:t>Russia</a:t>
            </a:r>
            <a:endParaRPr lang="ru-RU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202" y="167727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990" y="2760509"/>
            <a:ext cx="76446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Семинар по обсуждению и распространению механизма оценки качества подготовки будущих педагогов на основе использования методики WorldSkills </a:t>
            </a:r>
            <a:r>
              <a:rPr lang="ru-RU" sz="2000" dirty="0" err="1" smtClean="0"/>
              <a:t>Russia</a:t>
            </a:r>
            <a:r>
              <a:rPr lang="ru-RU" sz="2000" dirty="0" smtClean="0"/>
              <a:t>.</a:t>
            </a:r>
            <a:endParaRPr lang="ru-RU" sz="20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Курсы повышения квалификации для преподавателей вузов, направленные на распространение механизма оценки качества подготовки будущих педагогов на основе использования методики WorldSkills </a:t>
            </a:r>
            <a:r>
              <a:rPr lang="ru-RU" sz="2000" dirty="0" err="1" smtClean="0"/>
              <a:t>Russia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1016" y="1421541"/>
            <a:ext cx="6987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700" dirty="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702" y="241805"/>
            <a:ext cx="6583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Задача №3 </a:t>
            </a:r>
          </a:p>
          <a:p>
            <a:pPr algn="just"/>
            <a:r>
              <a:rPr lang="ru-RU" sz="2400" dirty="0" smtClean="0"/>
              <a:t>Общественная </a:t>
            </a:r>
            <a:r>
              <a:rPr lang="ru-RU" sz="2400" dirty="0"/>
              <a:t>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endParaRPr lang="ru-RU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03" y="248288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8992" y="2747420"/>
            <a:ext cx="6987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202" y="393971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743" y="404990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46755" y="2302221"/>
            <a:ext cx="8012783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ru-RU" sz="3200" dirty="0" smtClean="0"/>
              <a:t>Задача №1 </a:t>
            </a:r>
          </a:p>
          <a:p>
            <a:pPr lvl="0" algn="just"/>
            <a:r>
              <a:rPr lang="ru-RU" sz="3200" dirty="0" smtClean="0"/>
              <a:t>Разработка </a:t>
            </a:r>
            <a:r>
              <a:rPr lang="ru-RU" sz="3200" dirty="0"/>
              <a:t>механизма оценки качества подготовки будущих педагогов на основе использования методики WorldSkills </a:t>
            </a:r>
            <a:r>
              <a:rPr lang="ru-RU" sz="3200" dirty="0" err="1"/>
              <a:t>Russia</a:t>
            </a:r>
            <a:r>
              <a:rPr lang="ru-RU" sz="3200" dirty="0"/>
              <a:t> в вузе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1949" y="5863070"/>
            <a:ext cx="759841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Форсайт-сессия по обсуждению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программ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государственного экзамена на основе использования методики WorldSkills </a:t>
            </a:r>
            <a:r>
              <a:rPr lang="ru-RU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Russia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41" y="2063340"/>
            <a:ext cx="5221224" cy="39159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9619" y="354689"/>
            <a:ext cx="6916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/>
              <a:t>Задача №1. </a:t>
            </a:r>
            <a:r>
              <a:rPr lang="ru-RU" sz="2400" dirty="0" smtClean="0"/>
              <a:t>Разработка </a:t>
            </a:r>
            <a:r>
              <a:rPr lang="ru-RU" sz="2400" dirty="0"/>
              <a:t>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582" y="216050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7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7901" y="5608546"/>
            <a:ext cx="7814821" cy="77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Круглый стол по обсуждению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программ текущей, промежуточной аттестации на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основе использования методики WorldSkills </a:t>
            </a:r>
            <a:r>
              <a:rPr lang="ru-RU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Russia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76" y="2057107"/>
            <a:ext cx="4701599" cy="31343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82741" y="439738"/>
            <a:ext cx="6765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/>
              <a:t>Задача №1. </a:t>
            </a:r>
            <a:r>
              <a:rPr lang="ru-RU" sz="2400" dirty="0" smtClean="0"/>
              <a:t>Разработка </a:t>
            </a:r>
            <a:r>
              <a:rPr lang="ru-RU" sz="2400" dirty="0"/>
              <a:t>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143" y="301099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727" y="2396603"/>
            <a:ext cx="7964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a typeface="Times New Roman" panose="02020603050405020304" pitchFamily="18" charset="0"/>
              </a:rPr>
              <a:t>Обучение экспертов для участия в аттестации в формате </a:t>
            </a:r>
            <a:r>
              <a:rPr lang="ru-RU" sz="2400" dirty="0" smtClean="0">
                <a:ea typeface="Times New Roman" panose="02020603050405020304" pitchFamily="18" charset="0"/>
              </a:rPr>
              <a:t>WorldSkills </a:t>
            </a:r>
            <a:r>
              <a:rPr lang="ru-RU" sz="2400" dirty="0" smtClean="0"/>
              <a:t>включало </a:t>
            </a:r>
            <a:r>
              <a:rPr lang="ru-RU" sz="2400" dirty="0"/>
              <a:t>онлайн-курс «Эксперт демонстрационного экзамена по стандартам </a:t>
            </a:r>
            <a:r>
              <a:rPr lang="ru-RU" sz="2400" dirty="0" err="1"/>
              <a:t>Ворлдскиллс</a:t>
            </a:r>
            <a:r>
              <a:rPr lang="ru-RU" sz="2400" dirty="0"/>
              <a:t>». Для обучения были приглашены воспитатели </a:t>
            </a:r>
            <a:r>
              <a:rPr lang="ru-RU" sz="2400" dirty="0" smtClean="0"/>
              <a:t>дошкольных образовательных организаций, </a:t>
            </a:r>
            <a:r>
              <a:rPr lang="ru-RU" sz="2400" dirty="0"/>
              <a:t>учителя начальной школы г. Кирова и </a:t>
            </a:r>
            <a:r>
              <a:rPr lang="ru-RU" sz="2400" dirty="0" smtClean="0"/>
              <a:t>Кировской области,  которые прошли испытание в виде онлайн-тестирования </a:t>
            </a:r>
            <a:r>
              <a:rPr lang="ru-RU" sz="2400" dirty="0"/>
              <a:t>и получили свидетельства </a:t>
            </a:r>
            <a:r>
              <a:rPr lang="ru-RU" sz="2400" dirty="0" smtClean="0"/>
              <a:t>экспертов демонстрационного экзамена установленного </a:t>
            </a:r>
            <a:r>
              <a:rPr lang="ru-RU" sz="2400" dirty="0"/>
              <a:t>образца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83324" y="458720"/>
            <a:ext cx="6843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/>
              <a:t>Задача №1. </a:t>
            </a:r>
            <a:r>
              <a:rPr lang="ru-RU" sz="2400" dirty="0" smtClean="0"/>
              <a:t>Разработка </a:t>
            </a:r>
            <a:r>
              <a:rPr lang="ru-RU" sz="2400" dirty="0"/>
              <a:t>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84" y="389400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6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8411" y="2523091"/>
            <a:ext cx="7437749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Задача </a:t>
            </a:r>
            <a:r>
              <a:rPr lang="ru-RU" sz="3200" dirty="0" smtClean="0"/>
              <a:t>№2 </a:t>
            </a:r>
            <a:endParaRPr lang="ru-RU" sz="3200" dirty="0"/>
          </a:p>
          <a:p>
            <a:pPr lvl="0" algn="just"/>
            <a:r>
              <a:rPr lang="ru-RU" sz="3200" dirty="0" smtClean="0"/>
              <a:t>Экспериментальная </a:t>
            </a:r>
            <a:r>
              <a:rPr lang="ru-RU" sz="3200" dirty="0"/>
              <a:t>апробация механизма оценки качества подготовки будущих педагогов на основе использования методики WorldSkills </a:t>
            </a:r>
            <a:r>
              <a:rPr lang="ru-RU" sz="3200" dirty="0" err="1"/>
              <a:t>Russia</a:t>
            </a:r>
            <a:r>
              <a:rPr lang="ru-RU" sz="3200" dirty="0"/>
              <a:t> в вузе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84" y="389400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445" y="4785531"/>
            <a:ext cx="4214818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Проведение практического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занятия на тему «</a:t>
            </a:r>
            <a:r>
              <a:rPr lang="ru-RU" sz="2000" dirty="0"/>
              <a:t>Изобразительная деятельность </a:t>
            </a:r>
            <a:r>
              <a:rPr lang="ru-RU" sz="2000" dirty="0" smtClean="0"/>
              <a:t>детей»</a:t>
            </a:r>
            <a:endParaRPr lang="ru-RU" sz="2000" dirty="0"/>
          </a:p>
          <a:p>
            <a:pPr algn="just">
              <a:lnSpc>
                <a:spcPct val="115000"/>
              </a:lnSpc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7"/>
          <a:stretch/>
        </p:blipFill>
        <p:spPr>
          <a:xfrm>
            <a:off x="218890" y="1958371"/>
            <a:ext cx="3995928" cy="2596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1"/>
          <a:stretch/>
        </p:blipFill>
        <p:spPr>
          <a:xfrm>
            <a:off x="4614976" y="3393979"/>
            <a:ext cx="4114800" cy="2322576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484" y="389400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093307" y="89388"/>
            <a:ext cx="6975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890" y="389139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6484" y="5703838"/>
            <a:ext cx="830617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/>
              <a:t>Деловая игра «Проведение семинара-практикума с педагогами ДОУ» </a:t>
            </a:r>
            <a:r>
              <a:rPr lang="ru-RU" sz="2000" dirty="0" smtClean="0"/>
              <a:t>на тему «Развитие </a:t>
            </a:r>
            <a:r>
              <a:rPr lang="ru-RU" sz="2000" dirty="0"/>
              <a:t>представлений детей о профессиях в процессе создания и использования </a:t>
            </a:r>
            <a:r>
              <a:rPr lang="ru-RU" sz="2000" dirty="0" err="1" smtClean="0"/>
              <a:t>лэпбука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»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" y="2222725"/>
            <a:ext cx="4796536" cy="26980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21" y="3079276"/>
            <a:ext cx="4626863" cy="260261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484" y="389400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36190" y="251040"/>
            <a:ext cx="6636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Задача №2 </a:t>
            </a:r>
          </a:p>
          <a:p>
            <a:pPr lvl="0" algn="just"/>
            <a:r>
              <a:rPr lang="ru-RU" sz="2400" dirty="0"/>
              <a:t>Экспериментальная апробация механизма оценки качества подготовки будущих педагогов на основе использования методики WorldSkills </a:t>
            </a:r>
            <a:r>
              <a:rPr lang="ru-RU" sz="2400" dirty="0" err="1"/>
              <a:t>Russia</a:t>
            </a:r>
            <a:r>
              <a:rPr lang="ru-RU" sz="2400" dirty="0"/>
              <a:t> в вузе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890" y="263588"/>
            <a:ext cx="1541500" cy="133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C946-9F27-4F47-974E-A7C45FF713D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1009</Words>
  <Application>Microsoft Office PowerPoint</Application>
  <PresentationFormat>Экран (4:3)</PresentationFormat>
  <Paragraphs>142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Утёмов</dc:creator>
  <cp:lastModifiedBy>Вахрушева Людмила Николаевна</cp:lastModifiedBy>
  <cp:revision>122</cp:revision>
  <cp:lastPrinted>2018-11-10T16:49:38Z</cp:lastPrinted>
  <dcterms:created xsi:type="dcterms:W3CDTF">2017-09-11T19:08:41Z</dcterms:created>
  <dcterms:modified xsi:type="dcterms:W3CDTF">2018-11-14T14:02:23Z</dcterms:modified>
</cp:coreProperties>
</file>