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268" r:id="rId3"/>
    <p:sldId id="272" r:id="rId4"/>
    <p:sldId id="329" r:id="rId5"/>
    <p:sldId id="304" r:id="rId6"/>
    <p:sldId id="328" r:id="rId7"/>
    <p:sldId id="309" r:id="rId8"/>
    <p:sldId id="306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2" r:id="rId19"/>
    <p:sldId id="323" r:id="rId20"/>
    <p:sldId id="324" r:id="rId21"/>
    <p:sldId id="325" r:id="rId22"/>
    <p:sldId id="326" r:id="rId23"/>
    <p:sldId id="327" r:id="rId24"/>
    <p:sldId id="281" r:id="rId25"/>
    <p:sldId id="30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1F8"/>
    <a:srgbClr val="E0E1FC"/>
    <a:srgbClr val="800080"/>
    <a:srgbClr val="006666"/>
    <a:srgbClr val="0066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>
        <p:scale>
          <a:sx n="94" d="100"/>
          <a:sy n="94" d="100"/>
        </p:scale>
        <p:origin x="-128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2015-2016</c:v>
                </c:pt>
                <c:pt idx="1">
                  <c:v>2016-2017</c:v>
                </c:pt>
                <c:pt idx="2">
                  <c:v>2017-2018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131</c:v>
                </c:pt>
                <c:pt idx="1">
                  <c:v>219</c:v>
                </c:pt>
                <c:pt idx="2">
                  <c:v>270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406144"/>
        <c:axId val="37996224"/>
      </c:barChart>
      <c:catAx>
        <c:axId val="38406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7996224"/>
        <c:crosses val="autoZero"/>
        <c:auto val="1"/>
        <c:lblAlgn val="ctr"/>
        <c:lblOffset val="100"/>
        <c:noMultiLvlLbl val="0"/>
      </c:catAx>
      <c:valAx>
        <c:axId val="37996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4061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88989C-92EC-424B-80E2-FA12F21844F3}" type="doc">
      <dgm:prSet loTypeId="urn:microsoft.com/office/officeart/2005/8/layout/cycle7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D81942-F000-4EF3-9C8D-BDD36B8399CD}">
      <dgm:prSet phldrT="[Текст]" custT="1"/>
      <dgm:spPr/>
      <dgm:t>
        <a:bodyPr/>
        <a:lstStyle/>
        <a:p>
          <a:r>
            <a:rPr lang="ru-RU" sz="2400" dirty="0" smtClean="0"/>
            <a:t>Возникновение потребности</a:t>
          </a:r>
          <a:endParaRPr lang="ru-RU" sz="2400" dirty="0"/>
        </a:p>
      </dgm:t>
    </dgm:pt>
    <dgm:pt modelId="{50C76A37-34F8-4F79-B963-4C958F7099CB}" type="parTrans" cxnId="{B0E0BEA1-8091-4984-99FB-5F44AC5092BF}">
      <dgm:prSet/>
      <dgm:spPr/>
      <dgm:t>
        <a:bodyPr/>
        <a:lstStyle/>
        <a:p>
          <a:endParaRPr lang="ru-RU"/>
        </a:p>
      </dgm:t>
    </dgm:pt>
    <dgm:pt modelId="{25494619-16AC-4C7E-9E67-A0C87E7D0D20}" type="sibTrans" cxnId="{B0E0BEA1-8091-4984-99FB-5F44AC5092BF}">
      <dgm:prSet/>
      <dgm:spPr/>
      <dgm:t>
        <a:bodyPr/>
        <a:lstStyle/>
        <a:p>
          <a:endParaRPr lang="ru-RU"/>
        </a:p>
      </dgm:t>
    </dgm:pt>
    <dgm:pt modelId="{35FD43CC-1EA0-4F16-ADD9-CCB09A1CDA75}">
      <dgm:prSet phldrT="[Текст]"/>
      <dgm:spPr/>
      <dgm:t>
        <a:bodyPr/>
        <a:lstStyle/>
        <a:p>
          <a:r>
            <a:rPr lang="ru-RU" dirty="0" smtClean="0"/>
            <a:t>Разработка программ группового и индивидуального обучения</a:t>
          </a:r>
          <a:endParaRPr lang="ru-RU" dirty="0"/>
        </a:p>
      </dgm:t>
    </dgm:pt>
    <dgm:pt modelId="{DF2969AF-4629-474A-AFE2-FC8CEB45B05A}" type="parTrans" cxnId="{F4DFA0AA-FE3D-45B3-A03A-A8B79E3CBC0A}">
      <dgm:prSet/>
      <dgm:spPr/>
      <dgm:t>
        <a:bodyPr/>
        <a:lstStyle/>
        <a:p>
          <a:endParaRPr lang="ru-RU"/>
        </a:p>
      </dgm:t>
    </dgm:pt>
    <dgm:pt modelId="{A935E71A-927C-45BC-B240-5BE88E28C593}" type="sibTrans" cxnId="{F4DFA0AA-FE3D-45B3-A03A-A8B79E3CBC0A}">
      <dgm:prSet/>
      <dgm:spPr/>
      <dgm:t>
        <a:bodyPr/>
        <a:lstStyle/>
        <a:p>
          <a:endParaRPr lang="ru-RU"/>
        </a:p>
      </dgm:t>
    </dgm:pt>
    <dgm:pt modelId="{FC442DC8-0FF3-4D36-BD13-FA3E38E0A8C8}">
      <dgm:prSet phldrT="[Текст]" custT="1"/>
      <dgm:spPr/>
      <dgm:t>
        <a:bodyPr/>
        <a:lstStyle/>
        <a:p>
          <a:r>
            <a:rPr lang="ru-RU" sz="2000" dirty="0" smtClean="0"/>
            <a:t>Специалист –руководитель ТЛ</a:t>
          </a:r>
          <a:endParaRPr lang="ru-RU" sz="2000" dirty="0"/>
        </a:p>
      </dgm:t>
    </dgm:pt>
    <dgm:pt modelId="{38EEA547-148A-4276-9616-543DDED73BC6}" type="parTrans" cxnId="{20862055-CB21-4EEC-9B66-0341BE088303}">
      <dgm:prSet/>
      <dgm:spPr/>
      <dgm:t>
        <a:bodyPr/>
        <a:lstStyle/>
        <a:p>
          <a:endParaRPr lang="ru-RU"/>
        </a:p>
      </dgm:t>
    </dgm:pt>
    <dgm:pt modelId="{87260439-0014-4282-9159-BBDA9D156308}" type="sibTrans" cxnId="{20862055-CB21-4EEC-9B66-0341BE088303}">
      <dgm:prSet/>
      <dgm:spPr/>
      <dgm:t>
        <a:bodyPr/>
        <a:lstStyle/>
        <a:p>
          <a:endParaRPr lang="ru-RU"/>
        </a:p>
      </dgm:t>
    </dgm:pt>
    <dgm:pt modelId="{C8F9D3DE-977E-4797-874C-F3226708989F}" type="pres">
      <dgm:prSet presAssocID="{A788989C-92EC-424B-80E2-FA12F21844F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E9249F-D26E-4F05-9269-D0FB525DDCD8}" type="pres">
      <dgm:prSet presAssocID="{16D81942-F000-4EF3-9C8D-BDD36B8399CD}" presName="node" presStyleLbl="node1" presStyleIdx="0" presStyleCnt="3" custRadScaleRad="87179" custRadScaleInc="-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EC459-6CDB-450E-BE70-5E2D5BECB8FD}" type="pres">
      <dgm:prSet presAssocID="{25494619-16AC-4C7E-9E67-A0C87E7D0D2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B2EC9369-32CC-4260-A74D-D427920D8ED2}" type="pres">
      <dgm:prSet presAssocID="{25494619-16AC-4C7E-9E67-A0C87E7D0D20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1BDA6FD7-A17D-4C07-8616-FD26FF4B3800}" type="pres">
      <dgm:prSet presAssocID="{35FD43CC-1EA0-4F16-ADD9-CCB09A1CDA75}" presName="node" presStyleLbl="node1" presStyleIdx="1" presStyleCnt="3" custRadScaleRad="96863" custRadScaleInc="-74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F0F95-62F6-4E4E-BD22-C2143B56462B}" type="pres">
      <dgm:prSet presAssocID="{A935E71A-927C-45BC-B240-5BE88E28C593}" presName="sibTrans" presStyleLbl="sibTrans2D1" presStyleIdx="1" presStyleCnt="3"/>
      <dgm:spPr/>
      <dgm:t>
        <a:bodyPr/>
        <a:lstStyle/>
        <a:p>
          <a:endParaRPr lang="ru-RU"/>
        </a:p>
      </dgm:t>
    </dgm:pt>
    <dgm:pt modelId="{6CCA7D9C-A98D-490F-BC43-E349F1A4660E}" type="pres">
      <dgm:prSet presAssocID="{A935E71A-927C-45BC-B240-5BE88E28C593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2075052D-E815-45B7-BC11-73EADF974C2E}" type="pres">
      <dgm:prSet presAssocID="{FC442DC8-0FF3-4D36-BD13-FA3E38E0A8C8}" presName="node" presStyleLbl="node1" presStyleIdx="2" presStyleCnt="3" custRadScaleRad="96146" custRadScaleInc="7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CCF133-23C1-46C2-8AB9-F03153D31581}" type="pres">
      <dgm:prSet presAssocID="{87260439-0014-4282-9159-BBDA9D156308}" presName="sibTrans" presStyleLbl="sibTrans2D1" presStyleIdx="2" presStyleCnt="3"/>
      <dgm:spPr/>
      <dgm:t>
        <a:bodyPr/>
        <a:lstStyle/>
        <a:p>
          <a:endParaRPr lang="ru-RU"/>
        </a:p>
      </dgm:t>
    </dgm:pt>
    <dgm:pt modelId="{8F2A1BA5-E1D8-4CB1-AE05-4B9B199DEC29}" type="pres">
      <dgm:prSet presAssocID="{87260439-0014-4282-9159-BBDA9D156308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20862055-CB21-4EEC-9B66-0341BE088303}" srcId="{A788989C-92EC-424B-80E2-FA12F21844F3}" destId="{FC442DC8-0FF3-4D36-BD13-FA3E38E0A8C8}" srcOrd="2" destOrd="0" parTransId="{38EEA547-148A-4276-9616-543DDED73BC6}" sibTransId="{87260439-0014-4282-9159-BBDA9D156308}"/>
    <dgm:cxn modelId="{2161AC30-B8A6-48B8-AB3D-BF9C0924D814}" type="presOf" srcId="{87260439-0014-4282-9159-BBDA9D156308}" destId="{8F2A1BA5-E1D8-4CB1-AE05-4B9B199DEC29}" srcOrd="1" destOrd="0" presId="urn:microsoft.com/office/officeart/2005/8/layout/cycle7"/>
    <dgm:cxn modelId="{B0E0BEA1-8091-4984-99FB-5F44AC5092BF}" srcId="{A788989C-92EC-424B-80E2-FA12F21844F3}" destId="{16D81942-F000-4EF3-9C8D-BDD36B8399CD}" srcOrd="0" destOrd="0" parTransId="{50C76A37-34F8-4F79-B963-4C958F7099CB}" sibTransId="{25494619-16AC-4C7E-9E67-A0C87E7D0D20}"/>
    <dgm:cxn modelId="{BB013290-7D7A-4877-9A00-FCFAD227BF14}" type="presOf" srcId="{35FD43CC-1EA0-4F16-ADD9-CCB09A1CDA75}" destId="{1BDA6FD7-A17D-4C07-8616-FD26FF4B3800}" srcOrd="0" destOrd="0" presId="urn:microsoft.com/office/officeart/2005/8/layout/cycle7"/>
    <dgm:cxn modelId="{F89394CA-A56C-4AE2-84D8-C0EE2C098895}" type="presOf" srcId="{A935E71A-927C-45BC-B240-5BE88E28C593}" destId="{B4EF0F95-62F6-4E4E-BD22-C2143B56462B}" srcOrd="0" destOrd="0" presId="urn:microsoft.com/office/officeart/2005/8/layout/cycle7"/>
    <dgm:cxn modelId="{BE99347D-AE5A-421E-BDAA-9D99CD716269}" type="presOf" srcId="{87260439-0014-4282-9159-BBDA9D156308}" destId="{EBCCF133-23C1-46C2-8AB9-F03153D31581}" srcOrd="0" destOrd="0" presId="urn:microsoft.com/office/officeart/2005/8/layout/cycle7"/>
    <dgm:cxn modelId="{7BB273DB-5557-47FE-BFDB-A533A8726A7F}" type="presOf" srcId="{25494619-16AC-4C7E-9E67-A0C87E7D0D20}" destId="{CC7EC459-6CDB-450E-BE70-5E2D5BECB8FD}" srcOrd="0" destOrd="0" presId="urn:microsoft.com/office/officeart/2005/8/layout/cycle7"/>
    <dgm:cxn modelId="{A7205FDC-91FB-4C89-AACD-C4EB5CFEB45C}" type="presOf" srcId="{25494619-16AC-4C7E-9E67-A0C87E7D0D20}" destId="{B2EC9369-32CC-4260-A74D-D427920D8ED2}" srcOrd="1" destOrd="0" presId="urn:microsoft.com/office/officeart/2005/8/layout/cycle7"/>
    <dgm:cxn modelId="{BC860037-318D-4903-8A8D-90ACA1FA87A2}" type="presOf" srcId="{A935E71A-927C-45BC-B240-5BE88E28C593}" destId="{6CCA7D9C-A98D-490F-BC43-E349F1A4660E}" srcOrd="1" destOrd="0" presId="urn:microsoft.com/office/officeart/2005/8/layout/cycle7"/>
    <dgm:cxn modelId="{66F06C94-FF8A-48C8-B81B-A134DEB8C98D}" type="presOf" srcId="{16D81942-F000-4EF3-9C8D-BDD36B8399CD}" destId="{C7E9249F-D26E-4F05-9269-D0FB525DDCD8}" srcOrd="0" destOrd="0" presId="urn:microsoft.com/office/officeart/2005/8/layout/cycle7"/>
    <dgm:cxn modelId="{72A7245C-4B2C-410C-80A9-9CC8F45971C7}" type="presOf" srcId="{FC442DC8-0FF3-4D36-BD13-FA3E38E0A8C8}" destId="{2075052D-E815-45B7-BC11-73EADF974C2E}" srcOrd="0" destOrd="0" presId="urn:microsoft.com/office/officeart/2005/8/layout/cycle7"/>
    <dgm:cxn modelId="{F4DFA0AA-FE3D-45B3-A03A-A8B79E3CBC0A}" srcId="{A788989C-92EC-424B-80E2-FA12F21844F3}" destId="{35FD43CC-1EA0-4F16-ADD9-CCB09A1CDA75}" srcOrd="1" destOrd="0" parTransId="{DF2969AF-4629-474A-AFE2-FC8CEB45B05A}" sibTransId="{A935E71A-927C-45BC-B240-5BE88E28C593}"/>
    <dgm:cxn modelId="{A93F42F2-2852-4216-B7CD-B3A1B1ABA762}" type="presOf" srcId="{A788989C-92EC-424B-80E2-FA12F21844F3}" destId="{C8F9D3DE-977E-4797-874C-F3226708989F}" srcOrd="0" destOrd="0" presId="urn:microsoft.com/office/officeart/2005/8/layout/cycle7"/>
    <dgm:cxn modelId="{6A22B233-18F7-4496-B087-D8F8FABB673D}" type="presParOf" srcId="{C8F9D3DE-977E-4797-874C-F3226708989F}" destId="{C7E9249F-D26E-4F05-9269-D0FB525DDCD8}" srcOrd="0" destOrd="0" presId="urn:microsoft.com/office/officeart/2005/8/layout/cycle7"/>
    <dgm:cxn modelId="{34D66234-50AD-40B3-AFE6-65FAB7665769}" type="presParOf" srcId="{C8F9D3DE-977E-4797-874C-F3226708989F}" destId="{CC7EC459-6CDB-450E-BE70-5E2D5BECB8FD}" srcOrd="1" destOrd="0" presId="urn:microsoft.com/office/officeart/2005/8/layout/cycle7"/>
    <dgm:cxn modelId="{05A77686-34F5-40AF-9BB8-C5F81836ED6A}" type="presParOf" srcId="{CC7EC459-6CDB-450E-BE70-5E2D5BECB8FD}" destId="{B2EC9369-32CC-4260-A74D-D427920D8ED2}" srcOrd="0" destOrd="0" presId="urn:microsoft.com/office/officeart/2005/8/layout/cycle7"/>
    <dgm:cxn modelId="{080A7378-154F-4543-A610-80844BD49C7E}" type="presParOf" srcId="{C8F9D3DE-977E-4797-874C-F3226708989F}" destId="{1BDA6FD7-A17D-4C07-8616-FD26FF4B3800}" srcOrd="2" destOrd="0" presId="urn:microsoft.com/office/officeart/2005/8/layout/cycle7"/>
    <dgm:cxn modelId="{481AAAFF-0534-4C6D-911C-8CD58ED79D47}" type="presParOf" srcId="{C8F9D3DE-977E-4797-874C-F3226708989F}" destId="{B4EF0F95-62F6-4E4E-BD22-C2143B56462B}" srcOrd="3" destOrd="0" presId="urn:microsoft.com/office/officeart/2005/8/layout/cycle7"/>
    <dgm:cxn modelId="{837BA1FF-CEA1-4EDD-885B-E1B52C4D401C}" type="presParOf" srcId="{B4EF0F95-62F6-4E4E-BD22-C2143B56462B}" destId="{6CCA7D9C-A98D-490F-BC43-E349F1A4660E}" srcOrd="0" destOrd="0" presId="urn:microsoft.com/office/officeart/2005/8/layout/cycle7"/>
    <dgm:cxn modelId="{7EF5444C-F9B4-4C06-8959-AC532CC91FA4}" type="presParOf" srcId="{C8F9D3DE-977E-4797-874C-F3226708989F}" destId="{2075052D-E815-45B7-BC11-73EADF974C2E}" srcOrd="4" destOrd="0" presId="urn:microsoft.com/office/officeart/2005/8/layout/cycle7"/>
    <dgm:cxn modelId="{4ED4A215-8924-48CE-8981-AD7F7DD40A8D}" type="presParOf" srcId="{C8F9D3DE-977E-4797-874C-F3226708989F}" destId="{EBCCF133-23C1-46C2-8AB9-F03153D31581}" srcOrd="5" destOrd="0" presId="urn:microsoft.com/office/officeart/2005/8/layout/cycle7"/>
    <dgm:cxn modelId="{29ABC2AF-FAEF-4182-BDF7-D0715C63CF7C}" type="presParOf" srcId="{EBCCF133-23C1-46C2-8AB9-F03153D31581}" destId="{8F2A1BA5-E1D8-4CB1-AE05-4B9B199DEC2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E9249F-D26E-4F05-9269-D0FB525DDCD8}">
      <dsp:nvSpPr>
        <dsp:cNvPr id="0" name=""/>
        <dsp:cNvSpPr/>
      </dsp:nvSpPr>
      <dsp:spPr>
        <a:xfrm>
          <a:off x="2933106" y="288025"/>
          <a:ext cx="2342703" cy="1171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Возникновение потребности</a:t>
          </a:r>
          <a:endParaRPr lang="ru-RU" sz="2400" kern="1200" dirty="0"/>
        </a:p>
      </dsp:txBody>
      <dsp:txXfrm>
        <a:off x="2967414" y="322333"/>
        <a:ext cx="2274087" cy="1102735"/>
      </dsp:txXfrm>
    </dsp:sp>
    <dsp:sp modelId="{CC7EC459-6CDB-450E-BE70-5E2D5BECB8FD}">
      <dsp:nvSpPr>
        <dsp:cNvPr id="0" name=""/>
        <dsp:cNvSpPr/>
      </dsp:nvSpPr>
      <dsp:spPr>
        <a:xfrm rot="3343129">
          <a:off x="4467885" y="2108881"/>
          <a:ext cx="1236589" cy="40997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4590877" y="2190876"/>
        <a:ext cx="990605" cy="245983"/>
      </dsp:txXfrm>
    </dsp:sp>
    <dsp:sp modelId="{1BDA6FD7-A17D-4C07-8616-FD26FF4B3800}">
      <dsp:nvSpPr>
        <dsp:cNvPr id="0" name=""/>
        <dsp:cNvSpPr/>
      </dsp:nvSpPr>
      <dsp:spPr>
        <a:xfrm>
          <a:off x="4896550" y="3168358"/>
          <a:ext cx="2342703" cy="1171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Разработка программ группового и индивидуального обучения</a:t>
          </a:r>
          <a:endParaRPr lang="ru-RU" sz="1700" kern="1200" dirty="0"/>
        </a:p>
      </dsp:txBody>
      <dsp:txXfrm>
        <a:off x="4930858" y="3202666"/>
        <a:ext cx="2274087" cy="1102735"/>
      </dsp:txXfrm>
    </dsp:sp>
    <dsp:sp modelId="{B4EF0F95-62F6-4E4E-BD22-C2143B56462B}">
      <dsp:nvSpPr>
        <dsp:cNvPr id="0" name=""/>
        <dsp:cNvSpPr/>
      </dsp:nvSpPr>
      <dsp:spPr>
        <a:xfrm rot="10800005">
          <a:off x="3505387" y="3549045"/>
          <a:ext cx="1236589" cy="40997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10800000">
        <a:off x="3628379" y="3631040"/>
        <a:ext cx="990605" cy="245983"/>
      </dsp:txXfrm>
    </dsp:sp>
    <dsp:sp modelId="{2075052D-E815-45B7-BC11-73EADF974C2E}">
      <dsp:nvSpPr>
        <dsp:cNvPr id="0" name=""/>
        <dsp:cNvSpPr/>
      </dsp:nvSpPr>
      <dsp:spPr>
        <a:xfrm>
          <a:off x="1008110" y="3168353"/>
          <a:ext cx="2342703" cy="11713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Специалист –руководитель ТЛ</a:t>
          </a:r>
          <a:endParaRPr lang="ru-RU" sz="2000" kern="1200" dirty="0"/>
        </a:p>
      </dsp:txBody>
      <dsp:txXfrm>
        <a:off x="1042418" y="3202661"/>
        <a:ext cx="2274087" cy="1102735"/>
      </dsp:txXfrm>
    </dsp:sp>
    <dsp:sp modelId="{EBCCF133-23C1-46C2-8AB9-F03153D31581}">
      <dsp:nvSpPr>
        <dsp:cNvPr id="0" name=""/>
        <dsp:cNvSpPr/>
      </dsp:nvSpPr>
      <dsp:spPr>
        <a:xfrm rot="18225348">
          <a:off x="2523665" y="2108878"/>
          <a:ext cx="1236589" cy="40997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646657" y="2190873"/>
        <a:ext cx="990605" cy="2459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etod@pionerov.ru" TargetMode="External"/><Relationship Id="rId5" Type="http://schemas.openxmlformats.org/officeDocument/2006/relationships/hyperlink" Target="mailto:secretary@pionerov.ru" TargetMode="External"/><Relationship Id="rId4" Type="http://schemas.openxmlformats.org/officeDocument/2006/relationships/hyperlink" Target="http://www.pionerov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Творческие лаборатории\Творческие лаборатории 2015-2016\справки свидетельства\май 2016\Пустой бланк со дворцом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6"/>
          <a:stretch/>
        </p:blipFill>
        <p:spPr bwMode="auto">
          <a:xfrm>
            <a:off x="-1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\DDUT\FileDDUT\Шаблоны\Логотипы\лого ДВОРЕЦ с министерств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677142" cy="106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71541" y="5949280"/>
            <a:ext cx="424400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solidFill>
                  <a:prstClr val="white"/>
                </a:solidFill>
                <a:cs typeface="Aharoni" panose="02010803020104030203" pitchFamily="2" charset="-79"/>
              </a:rPr>
              <a:t>Архангельск</a:t>
            </a:r>
          </a:p>
          <a:p>
            <a:r>
              <a:rPr lang="ru-RU" sz="2000" dirty="0" smtClean="0">
                <a:solidFill>
                  <a:prstClr val="white"/>
                </a:solidFill>
                <a:cs typeface="Aharoni" panose="02010803020104030203" pitchFamily="2" charset="-79"/>
              </a:rPr>
              <a:t> 2018</a:t>
            </a:r>
            <a:endParaRPr lang="ru-RU" sz="2000" dirty="0">
              <a:solidFill>
                <a:prstClr val="white"/>
              </a:solidFill>
              <a:cs typeface="Aharoni" panose="02010803020104030203" pitchFamily="2" charset="-79"/>
            </a:endParaRPr>
          </a:p>
        </p:txBody>
      </p:sp>
      <p:pic>
        <p:nvPicPr>
          <p:cNvPr id="3" name="Picture 2" descr="F:\Творческие лаборатории 2017-2018\ВЕСНА\чистая эмблема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 t="7335" r="23026" b="9705"/>
          <a:stretch/>
        </p:blipFill>
        <p:spPr bwMode="auto">
          <a:xfrm>
            <a:off x="7596336" y="31880"/>
            <a:ext cx="1234809" cy="17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50535" y="2614601"/>
            <a:ext cx="8242927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i="1" dirty="0" smtClean="0">
                <a:solidFill>
                  <a:srgbClr val="002060"/>
                </a:solidFill>
                <a:cs typeface="Aharoni" panose="02010803020104030203" pitchFamily="2" charset="-79"/>
              </a:rPr>
              <a:t>Сетевое партнерство в рамках реализации инновационного образовательного проекта «Молодые таланты Поморья»: модель взаимодействия</a:t>
            </a:r>
            <a:br>
              <a:rPr lang="ru-RU" sz="3200" b="1" i="1" dirty="0" smtClean="0">
                <a:solidFill>
                  <a:srgbClr val="002060"/>
                </a:solidFill>
                <a:cs typeface="Aharoni" panose="02010803020104030203" pitchFamily="2" charset="-79"/>
              </a:rPr>
            </a:br>
            <a:endParaRPr lang="ru-RU" sz="1600" b="1" i="1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28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7695" t="17235" r="7177" b="8216"/>
          <a:stretch/>
        </p:blipFill>
        <p:spPr bwMode="auto">
          <a:xfrm>
            <a:off x="-14630" y="0"/>
            <a:ext cx="9158630" cy="6957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559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7535" t="17034" r="7177" b="8618"/>
          <a:stretch/>
        </p:blipFill>
        <p:spPr bwMode="auto">
          <a:xfrm>
            <a:off x="-23486" y="20069"/>
            <a:ext cx="9180512" cy="6741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569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7856" t="17435" r="7498" b="7615"/>
          <a:stretch/>
        </p:blipFill>
        <p:spPr bwMode="auto">
          <a:xfrm>
            <a:off x="0" y="66189"/>
            <a:ext cx="9144000" cy="67709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85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7696" t="17034" r="7017" b="8216"/>
          <a:stretch/>
        </p:blipFill>
        <p:spPr bwMode="auto">
          <a:xfrm>
            <a:off x="0" y="141892"/>
            <a:ext cx="9144000" cy="6741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942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428868"/>
            <a:ext cx="2915369" cy="220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728" r="2918" b="-728"/>
          <a:stretch/>
        </p:blipFill>
        <p:spPr bwMode="auto">
          <a:xfrm rot="198346">
            <a:off x="5746113" y="4504739"/>
            <a:ext cx="3179667" cy="2159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352">
            <a:off x="194287" y="293555"/>
            <a:ext cx="2816395" cy="1876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26" y="2326485"/>
            <a:ext cx="3176221" cy="2116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8" y="2462498"/>
            <a:ext cx="2929684" cy="1952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56" y="212718"/>
            <a:ext cx="2989386" cy="199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821">
            <a:off x="5893935" y="324783"/>
            <a:ext cx="2970162" cy="1979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520" y="4479021"/>
            <a:ext cx="2884374" cy="2188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/>
          <a:srcRect t="9487" b="23890"/>
          <a:stretch/>
        </p:blipFill>
        <p:spPr>
          <a:xfrm rot="21311360">
            <a:off x="278013" y="4338913"/>
            <a:ext cx="2535222" cy="2226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609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6" y="2288482"/>
            <a:ext cx="2941699" cy="219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https://pp.vk.me/c637416/v637416664/13466/9tlX-yTft9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7" r="13471" b="7987"/>
          <a:stretch/>
        </p:blipFill>
        <p:spPr bwMode="auto">
          <a:xfrm rot="21423111">
            <a:off x="121676" y="159608"/>
            <a:ext cx="3229615" cy="2159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0338" r="6011" b="5360"/>
          <a:stretch/>
        </p:blipFill>
        <p:spPr bwMode="auto">
          <a:xfrm>
            <a:off x="683568" y="4473077"/>
            <a:ext cx="3431282" cy="2214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4575">
            <a:off x="132382" y="2477834"/>
            <a:ext cx="3192289" cy="2127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29">
            <a:off x="6516216" y="416898"/>
            <a:ext cx="2421835" cy="3637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9" t="11330" r="6023"/>
          <a:stretch/>
        </p:blipFill>
        <p:spPr bwMode="auto">
          <a:xfrm>
            <a:off x="3425651" y="162645"/>
            <a:ext cx="2928906" cy="1993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0"/>
          <a:stretch/>
        </p:blipFill>
        <p:spPr bwMode="auto">
          <a:xfrm>
            <a:off x="4427984" y="4363999"/>
            <a:ext cx="4385179" cy="2323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699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12773"/>
            <a:ext cx="3123453" cy="225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9"/>
          <a:stretch/>
        </p:blipFill>
        <p:spPr bwMode="auto">
          <a:xfrm rot="21292691">
            <a:off x="365775" y="272588"/>
            <a:ext cx="3444898" cy="2159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55966"/>
            <a:ext cx="2939819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29" y="123129"/>
            <a:ext cx="3168352" cy="237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5" r="7408"/>
          <a:stretch/>
        </p:blipFill>
        <p:spPr bwMode="auto">
          <a:xfrm>
            <a:off x="755576" y="4365104"/>
            <a:ext cx="4267098" cy="2386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970">
            <a:off x="6300192" y="2267747"/>
            <a:ext cx="2615798" cy="1961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18"/>
          <a:stretch/>
        </p:blipFill>
        <p:spPr bwMode="auto">
          <a:xfrm rot="21315672">
            <a:off x="175807" y="2490239"/>
            <a:ext cx="2686599" cy="1840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6575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428868"/>
            <a:ext cx="2754345" cy="206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4357694"/>
            <a:ext cx="3579477" cy="2385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36">
            <a:off x="1289449" y="4461033"/>
            <a:ext cx="3466660" cy="2204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214290"/>
            <a:ext cx="3662584" cy="2217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0"/>
          <a:stretch/>
        </p:blipFill>
        <p:spPr bwMode="auto">
          <a:xfrm>
            <a:off x="251520" y="2546225"/>
            <a:ext cx="4224984" cy="2182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995">
            <a:off x="989371" y="180964"/>
            <a:ext cx="3772754" cy="2437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1156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58" t="18133" r="22256" b="8681"/>
          <a:stretch/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7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274" t="15353" r="17369" b="5548"/>
          <a:stretch/>
        </p:blipFill>
        <p:spPr>
          <a:xfrm>
            <a:off x="161240" y="404664"/>
            <a:ext cx="8821519" cy="609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47614" y="0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199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Нормативно-правовое обеспечение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199" y="1002432"/>
            <a:ext cx="8229600" cy="4853136"/>
          </a:xfrm>
        </p:spPr>
        <p:txBody>
          <a:bodyPr>
            <a:no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Концепция общенациональной системы выявления и развития молодых талантов (утв. Президентом РФ 03.04.2012 г. Пр-827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)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Национальная стратегия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действий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в интересах детей на 2012-2017 годы (утв. Указом Президента РФ от 01.06.2012 №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761)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Порядок организации и осуществления образовательной деятельности по дополнительным общеобразовательным программам 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утв. приказом Министерства образования и науки РФ от 29.08.2013 г. №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1008)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Концепция развития дополнительного образования детей в РФ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(утв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. распоряжением Правительства РФ от 4.09.2014 г. № 1726-р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)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Государственная программа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«Развитие образования и науки Архангельской области (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2013-2025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годы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)», утвержденная п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остановлением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Правительства Архангельской области от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12.10.2012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г.№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463-пп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Областной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закон «О поддержке одаренных детей в Архангельской области»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(В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редакции Областных законов Архангельской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области от 17.10.2013 г. № 13-2-ОЗ; от 20.06.2014 г. № 145-9-ОЗ; от 26.09.2014г. № 175-10-ОЗ)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3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82" t="14951" r="18677" b="4772"/>
          <a:stretch/>
        </p:blipFill>
        <p:spPr>
          <a:xfrm>
            <a:off x="107504" y="260648"/>
            <a:ext cx="8928992" cy="63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87" t="14951" r="16887" b="5499"/>
          <a:stretch/>
        </p:blipFill>
        <p:spPr>
          <a:xfrm>
            <a:off x="0" y="332656"/>
            <a:ext cx="9144473" cy="617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5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02" t="14952" r="15992" b="21408"/>
          <a:stretch/>
        </p:blipFill>
        <p:spPr>
          <a:xfrm>
            <a:off x="25353" y="701265"/>
            <a:ext cx="3654406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02">
            <a:off x="247999" y="3750119"/>
            <a:ext cx="4036871" cy="2691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b="11926"/>
          <a:stretch/>
        </p:blipFill>
        <p:spPr>
          <a:xfrm rot="21295648">
            <a:off x="3751486" y="479564"/>
            <a:ext cx="2604296" cy="2963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8012"/>
            <a:ext cx="2646040" cy="396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64178"/>
            <a:ext cx="4086496" cy="2724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65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576" t="16542" r="20467" b="23001"/>
          <a:stretch/>
        </p:blipFill>
        <p:spPr>
          <a:xfrm>
            <a:off x="3287183" y="2055848"/>
            <a:ext cx="2243133" cy="1775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 t="14700" r="2002" b="12850"/>
          <a:stretch/>
        </p:blipFill>
        <p:spPr>
          <a:xfrm>
            <a:off x="5606644" y="102373"/>
            <a:ext cx="3134765" cy="3729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09" y="3875224"/>
            <a:ext cx="4330767" cy="2887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3" t="4693" r="1063" b="6146"/>
          <a:stretch/>
        </p:blipFill>
        <p:spPr>
          <a:xfrm>
            <a:off x="3624524" y="121069"/>
            <a:ext cx="1568452" cy="1864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77579">
            <a:off x="722913" y="4094230"/>
            <a:ext cx="3384376" cy="2536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29" y="260648"/>
            <a:ext cx="2931790" cy="3909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65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47614" y="0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392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эффекты проекта</a:t>
            </a:r>
            <a:b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dirty="0">
                <a:solidFill>
                  <a:srgbClr val="002060"/>
                </a:solidFill>
                <a:cs typeface="Aharoni" panose="02010803020104030203" pitchFamily="2" charset="-79"/>
              </a:rPr>
              <a:t>«Молодые таланты Поморья»</a:t>
            </a:r>
            <a:br>
              <a:rPr lang="ru-RU" b="1" i="1" dirty="0">
                <a:solidFill>
                  <a:srgbClr val="002060"/>
                </a:solidFill>
                <a:cs typeface="Aharoni" panose="02010803020104030203" pitchFamily="2" charset="-79"/>
              </a:rPr>
            </a:b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Создание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благоприятных условий для развития творческих и интеллектуальных 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способностей, самореализации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талантливых детей в условиях учреждения дополнительного образования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.</a:t>
            </a:r>
          </a:p>
          <a:p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Транслирование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результатов проекта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9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ои документы\Творческие лаборатории\Творческие лаборатории 2015-2016\справки свидетельства\май 2016\Пустой бланк со дворцом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6"/>
          <a:stretch/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\DDUT\FileDDUT\Шаблоны\Логотипы\лого ДВОРЕЦ с министерство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1"/>
            <a:ext cx="3528392" cy="102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одержимое 2"/>
          <p:cNvSpPr>
            <a:spLocks noGrp="1"/>
          </p:cNvSpPr>
          <p:nvPr>
            <p:ph type="ctrTitle"/>
          </p:nvPr>
        </p:nvSpPr>
        <p:spPr>
          <a:xfrm>
            <a:off x="221469" y="1700808"/>
            <a:ext cx="8701062" cy="2016125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163000, г. Архангельск, набережная Северной Двины, 73.</a:t>
            </a:r>
            <a:br>
              <a:rPr lang="ru-RU" sz="2200" b="1" dirty="0" smtClean="0"/>
            </a:br>
            <a:r>
              <a:rPr lang="ru-RU" sz="2200" b="1" dirty="0" smtClean="0"/>
              <a:t>Тел</a:t>
            </a:r>
            <a:r>
              <a:rPr lang="en-US" sz="2200" b="1" dirty="0" smtClean="0"/>
              <a:t>.: (8182) 28-58-37, </a:t>
            </a:r>
            <a:r>
              <a:rPr lang="en-US" sz="2200" b="1" u="sng" dirty="0" smtClean="0">
                <a:hlinkClick r:id="rId4"/>
              </a:rPr>
              <a:t>www.pionerov.ru</a:t>
            </a:r>
            <a:r>
              <a:rPr lang="en-US" sz="2200" b="1" dirty="0" smtClean="0"/>
              <a:t>, e-mail: </a:t>
            </a:r>
            <a:r>
              <a:rPr lang="en-US" sz="2200" b="1" u="sng" dirty="0" smtClean="0">
                <a:hlinkClick r:id="rId5"/>
              </a:rPr>
              <a:t>secretary@pionerov.ru</a:t>
            </a:r>
            <a:r>
              <a:rPr lang="ru-RU" sz="2200" b="1" u="sng" dirty="0" smtClean="0"/>
              <a:t/>
            </a:r>
            <a:br>
              <a:rPr lang="ru-RU" sz="2200" b="1" u="sng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>Методический центр тел. (8182) 21-18-09, </a:t>
            </a:r>
            <a:r>
              <a:rPr lang="en-US" sz="2200" b="1" dirty="0" smtClean="0"/>
              <a:t>e</a:t>
            </a:r>
            <a:r>
              <a:rPr lang="ru-RU" sz="2200" b="1" dirty="0" smtClean="0"/>
              <a:t>-</a:t>
            </a:r>
            <a:r>
              <a:rPr lang="en-US" sz="2200" b="1" dirty="0" smtClean="0"/>
              <a:t>mail</a:t>
            </a:r>
            <a:r>
              <a:rPr lang="ru-RU" sz="2200" b="1" dirty="0" smtClean="0"/>
              <a:t>: </a:t>
            </a:r>
            <a:r>
              <a:rPr lang="en-US" sz="2200" b="1" u="sng" dirty="0" err="1" smtClean="0">
                <a:hlinkClick r:id="rId6"/>
              </a:rPr>
              <a:t>metod</a:t>
            </a:r>
            <a:r>
              <a:rPr lang="ru-RU" sz="2200" b="1" u="sng" dirty="0" smtClean="0">
                <a:hlinkClick r:id="rId6"/>
              </a:rPr>
              <a:t>@</a:t>
            </a:r>
            <a:r>
              <a:rPr lang="en-US" sz="2200" b="1" u="sng" dirty="0" err="1" smtClean="0">
                <a:hlinkClick r:id="rId6"/>
              </a:rPr>
              <a:t>pionerov</a:t>
            </a:r>
            <a:r>
              <a:rPr lang="ru-RU" sz="2200" b="1" u="sng" dirty="0" smtClean="0">
                <a:hlinkClick r:id="rId6"/>
              </a:rPr>
              <a:t>.</a:t>
            </a:r>
            <a:r>
              <a:rPr lang="en-US" sz="2200" b="1" u="sng" dirty="0" err="1" smtClean="0">
                <a:hlinkClick r:id="rId6"/>
              </a:rPr>
              <a:t>ru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1200" b="1" dirty="0" smtClean="0"/>
              <a:t> </a:t>
            </a:r>
            <a:endParaRPr lang="ru-RU" sz="1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</a:rPr>
              <a:t>Координатор проекта: </a:t>
            </a:r>
          </a:p>
          <a:p>
            <a:pPr algn="ctr">
              <a:buNone/>
            </a:pPr>
            <a:r>
              <a:rPr lang="ru-RU" sz="2700" b="1" dirty="0" err="1" smtClean="0">
                <a:solidFill>
                  <a:schemeClr val="tx2">
                    <a:lumMod val="75000"/>
                  </a:schemeClr>
                </a:solidFill>
              </a:rPr>
              <a:t>Цыбун</a:t>
            </a:r>
            <a:r>
              <a:rPr lang="ru-RU" sz="2700" b="1" dirty="0" smtClean="0">
                <a:solidFill>
                  <a:schemeClr val="tx2">
                    <a:lumMod val="75000"/>
                  </a:schemeClr>
                </a:solidFill>
              </a:rPr>
              <a:t> Ирина Владимировна, методист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5278" y="44529"/>
            <a:ext cx="1178994" cy="167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4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47614" y="0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616" y="721705"/>
            <a:ext cx="8405536" cy="576064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	Проект направлен на создание благоприятных условий для развития творческих и интеллектуальных способностей, самореализации талантливых детей в условиях учреждения дополнительного образования</a:t>
            </a: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ru-RU" sz="38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/>
            </a:r>
            <a:br>
              <a:rPr lang="ru-RU" sz="38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ru-RU" sz="38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/>
            </a:r>
            <a:br>
              <a:rPr lang="ru-RU" sz="38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endParaRPr lang="ru-RU" sz="38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1784" t="18656" r="15866" b="14408"/>
          <a:stretch/>
        </p:blipFill>
        <p:spPr>
          <a:xfrm>
            <a:off x="2340014" y="2276872"/>
            <a:ext cx="4680520" cy="336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450" y="1417638"/>
            <a:ext cx="8229600" cy="4525963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Апробация интерактивных форм работы в системе дополнительного образования (творческие лаборатории).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Привлечение педагогов - мастеров (специалистов организаций культуры, науки, высшей школы и производства) региона в качестве педагогов - руководителей творческих лабораторий.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None/>
            </a:pP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В разработке программно-методических материалов для педагогов, работающих с талантливыми детьми в условиях учреждения дополнительного образования.</a:t>
            </a:r>
            <a:b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endParaRPr lang="ru-RU" sz="3600" dirty="0"/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Инновационность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проекта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8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47614" y="0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704" y="1124744"/>
            <a:ext cx="4392488" cy="1152128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Охват муниципальных образований</a:t>
            </a:r>
            <a:br>
              <a:rPr lang="ru-RU" sz="2000" b="1" dirty="0" smtClean="0">
                <a:solidFill>
                  <a:schemeClr val="tx2"/>
                </a:solidFill>
              </a:rPr>
            </a:br>
            <a:r>
              <a:rPr lang="ru-RU" sz="2000" b="1" dirty="0" smtClean="0">
                <a:solidFill>
                  <a:schemeClr val="tx2"/>
                </a:solidFill>
              </a:rPr>
              <a:t> Архангельской области</a:t>
            </a:r>
            <a:br>
              <a:rPr lang="ru-RU" sz="2000" b="1" dirty="0" smtClean="0">
                <a:solidFill>
                  <a:schemeClr val="tx2"/>
                </a:solidFill>
              </a:rPr>
            </a:br>
            <a:r>
              <a:rPr lang="ru-RU" sz="2000" b="1" dirty="0" smtClean="0">
                <a:solidFill>
                  <a:schemeClr val="tx2"/>
                </a:solidFill>
              </a:rPr>
              <a:t>18 МО из 25 МО</a:t>
            </a:r>
            <a:br>
              <a:rPr lang="ru-RU" sz="2000" b="1" dirty="0" smtClean="0">
                <a:solidFill>
                  <a:schemeClr val="tx2"/>
                </a:solidFill>
              </a:rPr>
            </a:b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1026" name="Picture 2" descr="D:\Мои документы\Творческие лаборатории\общие документы по ТЛ\ФИП\Сним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4" y="2420888"/>
            <a:ext cx="4716016" cy="307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895528" y="4509120"/>
            <a:ext cx="3996952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002060"/>
                </a:solidFill>
              </a:rPr>
              <a:t>Динамика численности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участников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творческих лабораторий 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64704858"/>
              </p:ext>
            </p:extLst>
          </p:nvPr>
        </p:nvGraphicFramePr>
        <p:xfrm>
          <a:off x="4671020" y="1412776"/>
          <a:ext cx="424656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3568" y="241243"/>
            <a:ext cx="7288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dirty="0" smtClean="0">
                <a:solidFill>
                  <a:srgbClr val="002060"/>
                </a:solidFill>
              </a:rPr>
              <a:t>Результаты работы за 2015-2018 </a:t>
            </a:r>
            <a:r>
              <a:rPr lang="ru-RU" sz="3600" b="1" dirty="0" err="1" smtClean="0">
                <a:solidFill>
                  <a:srgbClr val="002060"/>
                </a:solidFill>
              </a:rPr>
              <a:t>г.г</a:t>
            </a:r>
            <a:r>
              <a:rPr lang="ru-RU" sz="3600" b="1" dirty="0" smtClean="0">
                <a:solidFill>
                  <a:srgbClr val="002060"/>
                </a:solidFill>
              </a:rPr>
              <a:t>.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7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Модель </a:t>
            </a:r>
            <a:r>
              <a:rPr lang="ru-RU" sz="2800" b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деятельности</a:t>
            </a:r>
            <a:br>
              <a:rPr lang="ru-RU" sz="2800" b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федеральной инновационной площадки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31372"/>
              </p:ext>
            </p:extLst>
          </p:nvPr>
        </p:nvGraphicFramePr>
        <p:xfrm>
          <a:off x="179512" y="836712"/>
          <a:ext cx="8751230" cy="5303107"/>
        </p:xfrm>
        <a:graphic>
          <a:graphicData uri="http://schemas.openxmlformats.org/drawingml/2006/table">
            <a:tbl>
              <a:tblPr firstRow="1" firstCol="1" bandRow="1"/>
              <a:tblGrid>
                <a:gridCol w="1234983"/>
                <a:gridCol w="1396448"/>
                <a:gridCol w="1802048"/>
                <a:gridCol w="1802048"/>
                <a:gridCol w="1275761"/>
                <a:gridCol w="1239942"/>
              </a:tblGrid>
              <a:tr h="158665">
                <a:tc gridSpan="6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Учебный год</a:t>
                      </a: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640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участников проекта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сентябрь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октябрь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Ноябрь-март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апрель</a:t>
                      </a:r>
                      <a:endParaRPr lang="ru-RU" sz="1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Май-июнь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2913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Очный формат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Очно-заочный формат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(«контрольные точки»)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Очный формат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56944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Координаторы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 «Молодые таланты Поморья»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2565" algn="l"/>
                        </a:tabLs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2565" algn="l"/>
                        </a:tabLs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Организационная</a:t>
                      </a: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2565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195580" algn="l"/>
                        </a:tabLs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19558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проведение творческих лабораторий по различным направлениям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195580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22606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606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Организационно-методическое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сопровождение участников проекта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проведение итогового мероприятия проекта: областного слета «Молодые таланты Поморья»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190500" algn="l"/>
                        </a:tabLs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19050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отчётных материалов о ходе реализации проекта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190500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190500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Планирование дальнейшей работы по проекту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90500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190500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728472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Педагоги-наставники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программными материалами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Руководство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творческими лабораториями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Индивидуальные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встречи, консультации участников творческих лабораторий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Анализ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итоговых творческих работ участников проекта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marL="19050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9050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Планирование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дальнейшей работы по проекту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9050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89430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Обучающиеся-участники 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26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творческих лабораториях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Выполнение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творческого задания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Представление</a:t>
                      </a: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итоговых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творческих работ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marL="19050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9050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</a:tr>
              <a:tr h="95108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Педагоги</a:t>
                      </a:r>
                      <a:r>
                        <a:rPr lang="ru-RU" sz="1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сопровождающие участников проекта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9812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98120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Отбор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талантливых обучающихся для  участия в проекте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21526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1526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Сопровождение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обучающихся-участников проекта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 методическими  рекомендациями по сопровождению участников  проекта 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05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Сопровождение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обучающихся-участников проекта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01295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marL="190500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190500" algn="l"/>
                        </a:tabLst>
                      </a:pPr>
                      <a:endParaRPr lang="ru-RU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90500">
                        <a:lnSpc>
                          <a:spcPct val="80000"/>
                        </a:lnSpc>
                        <a:spcAft>
                          <a:spcPts val="0"/>
                        </a:spcAft>
                        <a:tabLst>
                          <a:tab pos="190500" algn="l"/>
                        </a:tabLst>
                      </a:pP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Самоанализ 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участия в работе творческих </a:t>
                      </a:r>
                      <a:r>
                        <a:rPr lang="ru-RU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лабораторий</a:t>
                      </a:r>
                      <a:r>
                        <a:rPr lang="ru-RU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474" marR="614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FE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35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51" y="-99392"/>
            <a:ext cx="9036496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Модель взаимодействия с сетевыми партнерами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3923109"/>
              </p:ext>
            </p:extLst>
          </p:nvPr>
        </p:nvGraphicFramePr>
        <p:xfrm>
          <a:off x="467544" y="90872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854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Мои документы\Творческие лаборатории\общие документы по ТЛ\МОЛОДЫЕ ТАЛАНТЫ бланки свидетельств\1 вариант\зад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36633" r="3035" b="19192"/>
          <a:stretch/>
        </p:blipFill>
        <p:spPr bwMode="auto">
          <a:xfrm>
            <a:off x="-42392" y="-171400"/>
            <a:ext cx="919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662" y="0"/>
            <a:ext cx="866299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Организации-соисполнители проекта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052736"/>
            <a:ext cx="8128662" cy="459989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АРО ВTOО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«Союз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художников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России»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ГБПОУ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АО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«Архангельский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музыкальный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колледж»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Модельное агентство «Николай </a:t>
            </a:r>
            <a:r>
              <a:rPr lang="ru-RU" sz="2400" dirty="0" err="1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Терюхин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» город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Архангельск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ФГБУ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«Национальный парк «Русская Арктика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»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ГБУ АО «Центр «Надежда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» (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центр психолого-медико-социального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сопровождения)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Северный (Арктический) федеральный университет имени    М.В. Ломоносова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АНО Детско-подростковый центр «Геолог»</a:t>
            </a:r>
          </a:p>
          <a:p>
            <a:pPr>
              <a:lnSpc>
                <a:spcPct val="12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Творческая текстильная мастерская «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ANNA ZLOTKO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»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ГБУК АО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Архангельский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краеведческий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музей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» и др.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  <a:p>
            <a:endParaRPr lang="ru-RU" sz="2400" dirty="0">
              <a:solidFill>
                <a:srgbClr val="002060"/>
              </a:solidFill>
              <a:latin typeface="Arial" panose="020B06040202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/>
          <a:srcRect l="7695" t="17435" r="7177" b="8016"/>
          <a:stretch/>
        </p:blipFill>
        <p:spPr bwMode="auto">
          <a:xfrm>
            <a:off x="33637" y="116632"/>
            <a:ext cx="9144000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71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346</Words>
  <Application>Microsoft Office PowerPoint</Application>
  <PresentationFormat>Экран (4:3)</PresentationFormat>
  <Paragraphs>123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Нормативно-правовое обеспечение</vt:lpstr>
      <vt:lpstr>Актуальность  </vt:lpstr>
      <vt:lpstr>Инновационность проекта</vt:lpstr>
      <vt:lpstr>Охват муниципальных образований  Архангельской области 18 МО из 25 МО </vt:lpstr>
      <vt:lpstr>Модель деятельности  федеральной инновационной площадки</vt:lpstr>
      <vt:lpstr>Модель взаимодействия с сетевыми партнерами</vt:lpstr>
      <vt:lpstr>Организации-соисполнители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Ожидаемые эффекты проекта «Молодые таланты Поморья» </vt:lpstr>
      <vt:lpstr>  163000, г. Архангельск, набережная Северной Двины, 73. Тел.: (8182) 28-58-37, www.pionerov.ru, e-mail: secretary@pionerov.ru  Методический центр тел. (8182) 21-18-09, e-mail: metod@pionerov.ru   Координатор проекта:  Цыбун Ирина Владимировна, методист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Направление  «Изобразительное искусство»</dc:title>
  <dc:creator>Дом</dc:creator>
  <cp:lastModifiedBy>Красноженова Дарина Николаевна</cp:lastModifiedBy>
  <cp:revision>115</cp:revision>
  <dcterms:created xsi:type="dcterms:W3CDTF">2015-11-05T18:36:14Z</dcterms:created>
  <dcterms:modified xsi:type="dcterms:W3CDTF">2018-10-31T10:18:06Z</dcterms:modified>
</cp:coreProperties>
</file>