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3" r:id="rId3"/>
    <p:sldId id="258" r:id="rId4"/>
    <p:sldId id="305" r:id="rId5"/>
    <p:sldId id="297" r:id="rId6"/>
    <p:sldId id="286" r:id="rId7"/>
    <p:sldId id="264" r:id="rId8"/>
    <p:sldId id="263" r:id="rId9"/>
    <p:sldId id="299" r:id="rId10"/>
    <p:sldId id="265" r:id="rId11"/>
    <p:sldId id="298" r:id="rId12"/>
    <p:sldId id="290" r:id="rId13"/>
    <p:sldId id="300" r:id="rId14"/>
    <p:sldId id="301" r:id="rId15"/>
    <p:sldId id="303" r:id="rId16"/>
    <p:sldId id="306" r:id="rId17"/>
    <p:sldId id="302" r:id="rId18"/>
    <p:sldId id="304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52820-C802-4E09-A65E-038157753A28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DF88-6D1E-4103-AB05-986DB538F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9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22b52997_14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22b52997_14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963467"/>
            <a:ext cx="978600" cy="1304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2066867"/>
            <a:ext cx="17004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2066867"/>
            <a:ext cx="17004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2066867"/>
            <a:ext cx="17004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3975467"/>
            <a:ext cx="440400" cy="5872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4461533"/>
            <a:ext cx="819600" cy="10928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87633"/>
            <a:ext cx="862800" cy="11512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4562667"/>
            <a:ext cx="1062000" cy="1416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483300"/>
            <a:ext cx="304800" cy="4064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360300"/>
            <a:ext cx="550500" cy="734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811500"/>
            <a:ext cx="397500" cy="530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536867"/>
            <a:ext cx="397500" cy="530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367000"/>
            <a:ext cx="741600" cy="9888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2490467"/>
            <a:ext cx="188100" cy="250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324833"/>
            <a:ext cx="2347200" cy="31296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5455600"/>
            <a:ext cx="1207800" cy="16104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1237233"/>
            <a:ext cx="978600" cy="13048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9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2108200"/>
            <a:ext cx="8305800" cy="110744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33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1C03-7CD7-43A5-8166-A8B061999EE1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1EA04-D6E4-41CC-997C-75DEFB2153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elegra.ph/file/45367592c1964694dde8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539552" y="1385307"/>
            <a:ext cx="8208912" cy="237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Федеральная </a:t>
            </a: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инновационная площадка </a:t>
            </a:r>
          </a:p>
          <a:p>
            <a:pPr algn="ctr"/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ГБУ </a:t>
            </a:r>
            <a:r>
              <a:rPr lang="ru-RU" altLang="ru-RU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ДО ДДЮТ Фрунзенского района </a:t>
            </a: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Санкт-Петербурга</a:t>
            </a:r>
          </a:p>
          <a:p>
            <a:pPr algn="ctr"/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ru-RU" altLang="ru-RU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Сетевое взаимодействие: технология сетевой общеразвивающей программы»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13891" y="2294068"/>
            <a:ext cx="6732239" cy="558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</a:pPr>
            <a:endParaRPr lang="ru-RU" sz="2800" b="1" i="1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5489848"/>
            <a:ext cx="9144000" cy="1368152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400" i="1" dirty="0" err="1"/>
              <a:t>Дудковская</a:t>
            </a:r>
            <a:r>
              <a:rPr lang="ru-RU" sz="2400" i="1" dirty="0"/>
              <a:t> Елена Евгеньевна, </a:t>
            </a:r>
          </a:p>
          <a:p>
            <a:pPr algn="r"/>
            <a:r>
              <a:rPr lang="ru-RU" sz="2400" i="1" dirty="0"/>
              <a:t>заместитель директора </a:t>
            </a:r>
          </a:p>
          <a:p>
            <a:pPr algn="r"/>
            <a:r>
              <a:rPr lang="ru-RU" sz="2400" i="1" dirty="0"/>
              <a:t>по опытно-экспериментальной работе</a:t>
            </a:r>
          </a:p>
        </p:txBody>
      </p:sp>
      <p:pic>
        <p:nvPicPr>
          <p:cNvPr id="12" name="Picture 3" descr="S:\Эмблема..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657545" cy="17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-net.club/images/main/ru-networ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t="61302" r="27514" b="5450"/>
          <a:stretch>
            <a:fillRect/>
          </a:stretch>
        </p:blipFill>
        <p:spPr bwMode="auto">
          <a:xfrm>
            <a:off x="0" y="5400600"/>
            <a:ext cx="9144000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112474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Проект пакета локальных актов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213" y="1459745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Договор </a:t>
            </a:r>
            <a:r>
              <a:rPr lang="ru-RU" sz="2400" dirty="0"/>
              <a:t>о сетевом взаимодействии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Положение о Координационном совете образовательных </a:t>
            </a:r>
            <a:r>
              <a:rPr lang="ru-RU" sz="2400" dirty="0" smtClean="0"/>
              <a:t>организаций в рамках реализации сетевого взаимодействия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Положение о дополнительной общеразвивающей программе в рамках реализации сетевого взаимодействия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Положение о сетевом образовательном проекте в рамках реализации сетевого взаимодействия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Требования к проведению совместного </a:t>
            </a:r>
            <a:r>
              <a:rPr lang="ru-RU" sz="2400" dirty="0" smtClean="0"/>
              <a:t>мероприятия и др. 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7" name="Picture 3" descr="S:\Эмблема.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6400"/>
            <a:ext cx="1569567" cy="101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-net.club/images/main/ru-networ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t="61302" r="27514" b="5450"/>
          <a:stretch>
            <a:fillRect/>
          </a:stretch>
        </p:blipFill>
        <p:spPr bwMode="auto">
          <a:xfrm>
            <a:off x="15911" y="5391356"/>
            <a:ext cx="9144000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112474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 локальных актах отражены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5095" y="1340768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порядок</a:t>
            </a:r>
            <a:r>
              <a:rPr lang="ru-RU" sz="2800" dirty="0"/>
              <a:t> организации образовательного процесса при сетевом взаимодействии,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условия</a:t>
            </a:r>
            <a:r>
              <a:rPr lang="ru-RU" sz="2800" dirty="0"/>
              <a:t> осуществления образовательной деятельности,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распределение</a:t>
            </a:r>
            <a:r>
              <a:rPr lang="ru-RU" sz="2800" dirty="0"/>
              <a:t> обязанностей между сетевыми организациями,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характер и объем ресурсов </a:t>
            </a:r>
            <a:r>
              <a:rPr lang="ru-RU" sz="2800" dirty="0"/>
              <a:t>каждой организации и др.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7" name="Picture 3" descr="S:\Эмблема.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3" y="5646710"/>
            <a:ext cx="1569567" cy="101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elegra.ph/file/45367592c1964694dde8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112474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Сетевая дополнительная общеразвивающая программа ДДЮТ и Российского колледжа традиционной культуры</a:t>
            </a:r>
            <a:endParaRPr lang="ru-RU" sz="2800" b="1" dirty="0"/>
          </a:p>
        </p:txBody>
      </p:sp>
      <p:sp>
        <p:nvSpPr>
          <p:cNvPr id="6" name="Google Shape;286;p24"/>
          <p:cNvSpPr/>
          <p:nvPr/>
        </p:nvSpPr>
        <p:spPr>
          <a:xfrm>
            <a:off x="791800" y="3405891"/>
            <a:ext cx="2788367" cy="274830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hangingPunct="0"/>
            <a:r>
              <a:rPr lang="ru-RU" b="1" dirty="0">
                <a:solidFill>
                  <a:srgbClr val="1C1C1C"/>
                </a:solidFill>
              </a:rPr>
              <a:t>Разработана </a:t>
            </a:r>
            <a:endParaRPr lang="ru-RU" b="1" dirty="0" smtClean="0">
              <a:solidFill>
                <a:srgbClr val="1C1C1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1C1C1C"/>
                </a:solidFill>
              </a:rPr>
              <a:t>и </a:t>
            </a:r>
            <a:r>
              <a:rPr lang="ru-RU" b="1" dirty="0">
                <a:solidFill>
                  <a:srgbClr val="1C1C1C"/>
                </a:solidFill>
              </a:rPr>
              <a:t>согласована педагогами  организаций - партнеров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" name="Google Shape;289;p24"/>
          <p:cNvSpPr/>
          <p:nvPr/>
        </p:nvSpPr>
        <p:spPr>
          <a:xfrm>
            <a:off x="3275856" y="2204864"/>
            <a:ext cx="2880320" cy="288032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hangingPunct="0"/>
            <a:r>
              <a:rPr lang="ru-RU" b="1" dirty="0">
                <a:solidFill>
                  <a:srgbClr val="1C1C1C"/>
                </a:solidFill>
              </a:rPr>
              <a:t>Учащиеся </a:t>
            </a:r>
            <a:endParaRPr lang="ru-RU" b="1" dirty="0" smtClean="0">
              <a:solidFill>
                <a:srgbClr val="1C1C1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1C1C1C"/>
                </a:solidFill>
              </a:rPr>
              <a:t>ДДЮТ </a:t>
            </a:r>
            <a:r>
              <a:rPr lang="ru-RU" b="1" dirty="0">
                <a:solidFill>
                  <a:srgbClr val="1C1C1C"/>
                </a:solidFill>
              </a:rPr>
              <a:t>и студенты Российского колледжа традиционной культуры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8" name="Google Shape;287;p24"/>
          <p:cNvSpPr/>
          <p:nvPr/>
        </p:nvSpPr>
        <p:spPr>
          <a:xfrm>
            <a:off x="5766054" y="3645024"/>
            <a:ext cx="2758763" cy="2664296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hangingPunct="0"/>
            <a:r>
              <a:rPr lang="ru-RU" b="1" dirty="0">
                <a:solidFill>
                  <a:srgbClr val="1C1C1C"/>
                </a:solidFill>
              </a:rPr>
              <a:t>Преимущественно очная с использованием электронных образовательных ресурсов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919" y="2601560"/>
            <a:ext cx="2724255" cy="48728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2805721"/>
            <a:ext cx="2232248" cy="50405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80167" y="1556792"/>
            <a:ext cx="2655912" cy="38170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590" y="2699993"/>
            <a:ext cx="2738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Разработчики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1558" y="1556792"/>
            <a:ext cx="217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Адресат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57675" y="2845204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Форма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399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legra.ph/file/45367592c1964694dde8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AutoShape 2" descr="Картинки по запросу человечек с вопросом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человечек с вопросом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8" descr="https://pp.userapi.com/c840426/v840426826/2694f/xouDsmeOYK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r="14428"/>
          <a:stretch/>
        </p:blipFill>
        <p:spPr bwMode="auto">
          <a:xfrm>
            <a:off x="4853670" y="476673"/>
            <a:ext cx="3750777" cy="26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Кот\Desktop\Новая папка (2)\JMk0ypJq4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8248"/>
            <a:ext cx="3456385" cy="3037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36536"/>
            <a:ext cx="3744416" cy="3059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9"/>
          <a:stretch/>
        </p:blipFill>
        <p:spPr>
          <a:xfrm>
            <a:off x="755576" y="476672"/>
            <a:ext cx="3456386" cy="2568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6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telegra.ph/file/45367592c1964694dde8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22" name="Google Shape;322;p2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3" name="Picture 2" descr="E:\ФОТО лицей\DSC_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25" y="3981462"/>
            <a:ext cx="3715658" cy="24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S:\массовый+\БКЗ 80 летие\Подборка по сценарию\19 дружба это не работа\КЮН фото к 80-летию\КЮН дети и звери\Дети и рептилии 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621"/>
          <a:stretch/>
        </p:blipFill>
        <p:spPr bwMode="auto">
          <a:xfrm>
            <a:off x="5033662" y="3981462"/>
            <a:ext cx="3506423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396119" y="295705"/>
            <a:ext cx="6390755" cy="339081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/>
          </a:p>
        </p:txBody>
      </p:sp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953746" y="690294"/>
            <a:ext cx="5275500" cy="11425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Сетевая дополнительная общеразвивающая программа ДДЮТ и лицея № 226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346" y="1832855"/>
            <a:ext cx="5209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Программа разработана педагогами ДДЮТ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8428" y="2313371"/>
            <a:ext cx="5617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Адресат программы – учащиеся ДДЮТ и лицея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346" y="2855504"/>
            <a:ext cx="4831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Программа имеет модульную структуру</a:t>
            </a:r>
          </a:p>
        </p:txBody>
      </p:sp>
    </p:spTree>
    <p:extLst>
      <p:ext uri="{BB962C8B-B14F-4D97-AF65-F5344CB8AC3E}">
        <p14:creationId xmlns:p14="http://schemas.microsoft.com/office/powerpoint/2010/main" val="32395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704856" cy="78296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Родители – активные участники образовательного процесса в сетевой форме</a:t>
            </a:r>
            <a:endParaRPr lang="ru-RU" sz="2400" b="1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3078" name="Picture 6" descr="U:\Выставки, конкурсы\2015-16\сетевые проекты\фото для презентации\oTU_P_lH1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9"/>
            <a:ext cx="3384376" cy="25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U:\Выставки, конкурсы\2015-16\сетевые проекты\фото для презентации\niDb9W2IBG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1"/>
          <a:stretch/>
        </p:blipFill>
        <p:spPr bwMode="auto">
          <a:xfrm>
            <a:off x="4860032" y="4384341"/>
            <a:ext cx="3384376" cy="215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3"/>
            <a:ext cx="305931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D5FA-6BEB-4216-8EDA-631DF495E5B7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Picture 2" descr="http://ru-net.club/images/main/ru-network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l="18121" t="77926" r="27514" b="5450"/>
          <a:stretch>
            <a:fillRect/>
          </a:stretch>
        </p:blipFill>
        <p:spPr bwMode="auto">
          <a:xfrm rot="16200000">
            <a:off x="-3015208" y="3015208"/>
            <a:ext cx="6858000" cy="827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9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ru-net.club/images/main/ru-networ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8121" t="77926" r="27514" b="5450"/>
          <a:stretch>
            <a:fillRect/>
          </a:stretch>
        </p:blipFill>
        <p:spPr bwMode="auto">
          <a:xfrm rot="16200000">
            <a:off x="-3087216" y="3087216"/>
            <a:ext cx="6858000" cy="683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9" y="0"/>
            <a:ext cx="8460430" cy="112474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СЕТЕВАЯ ФОРМА ОБРАЗОВАТЕЛЬНОЙ ПРОГРАММЫ - </a:t>
            </a:r>
            <a:endParaRPr lang="ru-RU" sz="2400" b="1" dirty="0"/>
          </a:p>
        </p:txBody>
      </p:sp>
      <p:sp>
        <p:nvSpPr>
          <p:cNvPr id="2" name="AutoShape 2" descr="Картинки по запросу человечек с вопрос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человечек с вопрос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Картинки по запросу человечек с вопрос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51124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человечек с вопрос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06" y="1545404"/>
            <a:ext cx="2906877" cy="21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человечек с вопрос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2" y="3563144"/>
            <a:ext cx="2818184" cy="28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9649"/>
            <a:ext cx="2653375" cy="265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elegra.ph/file/45367592c1964694dde8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9" name="Рисунок 8" descr="D:\Проектная деятельность отдела ДПТ\Панова проект\фото\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22" y="4725145"/>
            <a:ext cx="1897411" cy="1957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Дата 1"/>
          <p:cNvSpPr>
            <a:spLocks noGrp="1"/>
          </p:cNvSpPr>
          <p:nvPr>
            <p:ph type="dt" sz="half" idx="4294967295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129AF0C-61CC-4791-9AAD-072C791CE9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D2B6D5FA-6BEB-4216-8EDA-631DF495E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D:\Проектная деятельность отдела ДПТ\Панова проект\Новая папка\WP_20170131_18_56_11_Pr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/>
          <a:stretch/>
        </p:blipFill>
        <p:spPr bwMode="auto">
          <a:xfrm>
            <a:off x="755576" y="4236566"/>
            <a:ext cx="2751590" cy="2424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Documents and Settings\iskusstvo\Рабочий стол\Аня эскизы\эскиз 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18876" r="7902" b="2811"/>
          <a:stretch/>
        </p:blipFill>
        <p:spPr bwMode="auto">
          <a:xfrm>
            <a:off x="4326721" y="5466497"/>
            <a:ext cx="1656184" cy="121628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2"/>
          <a:stretch/>
        </p:blipFill>
        <p:spPr bwMode="auto">
          <a:xfrm>
            <a:off x="6084169" y="1342920"/>
            <a:ext cx="2035175" cy="3121792"/>
          </a:xfrm>
          <a:prstGeom prst="rect">
            <a:avLst/>
          </a:prstGeom>
          <a:noFill/>
        </p:spPr>
      </p:pic>
      <p:pic>
        <p:nvPicPr>
          <p:cNvPr id="8" name="Рисунок 7" descr="D:\Проектная деятельность отдела ДПТ\Панова проект\фото\WP_20161203_15_01_00_Pr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70678"/>
            <a:ext cx="3816424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4" b="9843"/>
          <a:stretch/>
        </p:blipFill>
        <p:spPr>
          <a:xfrm>
            <a:off x="3458730" y="3140968"/>
            <a:ext cx="3329015" cy="219119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3426" y="116633"/>
            <a:ext cx="6020744" cy="1152127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84864"/>
            <a:ext cx="5509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</a:rPr>
              <a:t>Занятие «Керамический подсвечник»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Проект изостудии «Аврора» ДДЮТ и 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Российского колледжа традиционной культуры</a:t>
            </a:r>
            <a:endParaRPr lang="ru-RU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30"/>
          <p:cNvCxnSpPr/>
          <p:nvPr/>
        </p:nvCxnSpPr>
        <p:spPr>
          <a:xfrm>
            <a:off x="-4800" y="3429000"/>
            <a:ext cx="9153600" cy="0"/>
          </a:xfrm>
          <a:prstGeom prst="straightConnector1">
            <a:avLst/>
          </a:prstGeom>
          <a:noFill/>
          <a:ln w="9525" cap="flat" cmpd="sng">
            <a:solidFill>
              <a:srgbClr val="617A8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7" name="Google Shape;367;p30"/>
          <p:cNvSpPr txBox="1">
            <a:spLocks noGrp="1"/>
          </p:cNvSpPr>
          <p:nvPr>
            <p:ph type="title" idx="4294967295"/>
          </p:nvPr>
        </p:nvSpPr>
        <p:spPr>
          <a:xfrm>
            <a:off x="1985927" y="548680"/>
            <a:ext cx="5275500" cy="710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НОВЫЕ РОЛИ ПЕДАГОГА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8" name="Google Shape;368;p30"/>
          <p:cNvSpPr/>
          <p:nvPr/>
        </p:nvSpPr>
        <p:spPr>
          <a:xfrm>
            <a:off x="1524607" y="3149400"/>
            <a:ext cx="580268" cy="559200"/>
          </a:xfrm>
          <a:prstGeom prst="donut">
            <a:avLst>
              <a:gd name="adj" fmla="val 241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9" name="Google Shape;369;p30"/>
          <p:cNvCxnSpPr/>
          <p:nvPr/>
        </p:nvCxnSpPr>
        <p:spPr>
          <a:xfrm flipH="1" flipV="1">
            <a:off x="1825002" y="2557920"/>
            <a:ext cx="150" cy="842888"/>
          </a:xfrm>
          <a:prstGeom prst="straightConnector1">
            <a:avLst/>
          </a:prstGeom>
          <a:noFill/>
          <a:ln w="19050" cap="flat" cmpd="sng">
            <a:solidFill>
              <a:srgbClr val="617A8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0" name="Google Shape;370;p30"/>
          <p:cNvSpPr/>
          <p:nvPr/>
        </p:nvSpPr>
        <p:spPr>
          <a:xfrm>
            <a:off x="4211960" y="3149400"/>
            <a:ext cx="569590" cy="559200"/>
          </a:xfrm>
          <a:prstGeom prst="donut">
            <a:avLst>
              <a:gd name="adj" fmla="val 24108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0"/>
          <p:cNvSpPr/>
          <p:nvPr/>
        </p:nvSpPr>
        <p:spPr>
          <a:xfrm>
            <a:off x="6829274" y="3149400"/>
            <a:ext cx="623045" cy="559200"/>
          </a:xfrm>
          <a:prstGeom prst="donut">
            <a:avLst>
              <a:gd name="adj" fmla="val 2410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2" name="Google Shape;372;p30"/>
          <p:cNvCxnSpPr/>
          <p:nvPr/>
        </p:nvCxnSpPr>
        <p:spPr>
          <a:xfrm flipH="1">
            <a:off x="4486123" y="3400808"/>
            <a:ext cx="21265" cy="899992"/>
          </a:xfrm>
          <a:prstGeom prst="straightConnector1">
            <a:avLst/>
          </a:prstGeom>
          <a:noFill/>
          <a:ln w="19050" cap="flat" cmpd="sng">
            <a:solidFill>
              <a:srgbClr val="617A8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73" name="Google Shape;373;p30"/>
          <p:cNvCxnSpPr/>
          <p:nvPr/>
        </p:nvCxnSpPr>
        <p:spPr>
          <a:xfrm flipV="1">
            <a:off x="7140868" y="2596296"/>
            <a:ext cx="0" cy="832704"/>
          </a:xfrm>
          <a:prstGeom prst="straightConnector1">
            <a:avLst/>
          </a:prstGeom>
          <a:noFill/>
          <a:ln w="19050" cap="flat" cmpd="sng">
            <a:solidFill>
              <a:srgbClr val="617A8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4" name="Google Shape;374;p30"/>
          <p:cNvSpPr txBox="1"/>
          <p:nvPr/>
        </p:nvSpPr>
        <p:spPr>
          <a:xfrm>
            <a:off x="1043608" y="1615629"/>
            <a:ext cx="264302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КООРДИНАТОР</a:t>
            </a:r>
            <a:endParaRPr b="1" dirty="0">
              <a:solidFill>
                <a:schemeClr val="tx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5" name="Google Shape;375;p30"/>
          <p:cNvSpPr txBox="1"/>
          <p:nvPr/>
        </p:nvSpPr>
        <p:spPr>
          <a:xfrm>
            <a:off x="3648007" y="4723387"/>
            <a:ext cx="1847986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МОДЕРАТОР</a:t>
            </a:r>
            <a:endParaRPr b="1" dirty="0">
              <a:solidFill>
                <a:schemeClr val="tx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6" name="Google Shape;376;p30"/>
          <p:cNvSpPr txBox="1"/>
          <p:nvPr/>
        </p:nvSpPr>
        <p:spPr>
          <a:xfrm>
            <a:off x="5821164" y="1613157"/>
            <a:ext cx="2783284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ПРОЕКТИРОВЩИК</a:t>
            </a:r>
            <a:endParaRPr b="1" dirty="0">
              <a:solidFill>
                <a:schemeClr val="tx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7" name="Google Shape;377;p30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050" name="Picture 2" descr="C:\Users\user\Desktop\фоторепортаж\Комарова Ангелина DSC_0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73" y="4280244"/>
            <a:ext cx="2999309" cy="208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репортаж\Макошина Алёна DSC_0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9" y="4358712"/>
            <a:ext cx="2808311" cy="19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3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Приглашаем всех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 сотворчеству и сотрудничеству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16" name="Picture 8" descr="https://gazeta-licey.ru/wp-content/uploads/2013/03/novosti_2013_03_2013_m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684235" cy="5013176"/>
          </a:xfrm>
          <a:prstGeom prst="rect">
            <a:avLst/>
          </a:prstGeom>
          <a:noFill/>
        </p:spPr>
      </p:pic>
      <p:pic>
        <p:nvPicPr>
          <p:cNvPr id="12" name="Picture 2" descr="http://ru-net.club/images/main/ru-network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l="18121" t="77926" r="27514" b="5450"/>
          <a:stretch>
            <a:fillRect/>
          </a:stretch>
        </p:blipFill>
        <p:spPr bwMode="auto">
          <a:xfrm rot="16200000">
            <a:off x="-3087216" y="3087216"/>
            <a:ext cx="6858000" cy="68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S:\Эмблема..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1876418" cy="12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elegra.ph/file/45367592c1964694dde8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611560" y="1124744"/>
            <a:ext cx="7920880" cy="44644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Clr>
                <a:srgbClr val="000000"/>
              </a:buClr>
            </a:pPr>
            <a:r>
              <a:rPr 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	</a:t>
            </a:r>
          </a:p>
          <a:p>
            <a:pPr lvl="0" algn="just">
              <a:buClr>
                <a:srgbClr val="000000"/>
              </a:buClr>
            </a:pPr>
            <a:r>
              <a:rPr lang="ru-RU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	</a:t>
            </a:r>
            <a:r>
              <a:rPr lang="ru-RU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«</a:t>
            </a:r>
            <a:r>
              <a:rPr lang="ru-RU" sz="2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Страх двигаться вперед присущ человеку от рождения. Но, отказываясь меняться, организм приходит в упадок … и лишается способности реализовать свой истинный потенциал».</a:t>
            </a:r>
          </a:p>
          <a:p>
            <a:pPr lvl="0" algn="just">
              <a:buClr>
                <a:srgbClr val="000000"/>
              </a:buClr>
            </a:pPr>
            <a:r>
              <a:rPr lang="ru-RU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	«</a:t>
            </a:r>
            <a:r>
              <a:rPr lang="ru-RU" sz="2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Когда человеку удается расширить свои горизонты и заглянуть как можно дальше во времени и пространстве, он, что вполне естественно, начинает стремиться к изменениям – как своим собственным, так и к тем, что происходят с окружающими».</a:t>
            </a:r>
          </a:p>
          <a:p>
            <a:pPr lvl="0" algn="r">
              <a:buClr>
                <a:srgbClr val="000000"/>
              </a:buClr>
            </a:pPr>
            <a:r>
              <a:rPr lang="ru-RU" sz="2000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Берна́р</a:t>
            </a:r>
            <a:r>
              <a:rPr 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Вербе́р</a:t>
            </a:r>
            <a:r>
              <a:rPr 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, </a:t>
            </a:r>
            <a:endParaRPr lang="ru-RU" sz="2000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  <a:p>
            <a:pPr lvl="0" algn="r">
              <a:buClr>
                <a:srgbClr val="000000"/>
              </a:buClr>
            </a:pPr>
            <a:r>
              <a:rPr 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писатель, философ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81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-net.club/images/main/ru-networ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1302" r="27514" b="5450"/>
          <a:stretch>
            <a:fillRect/>
          </a:stretch>
        </p:blipFill>
        <p:spPr bwMode="auto">
          <a:xfrm>
            <a:off x="0" y="5400600"/>
            <a:ext cx="9144000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112474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600" dirty="0" smtClean="0">
                <a:latin typeface="Calibri" panose="020F0502020204030204" pitchFamily="34" charset="0"/>
              </a:rPr>
              <a:t>Старт проекта - 1 января 2018 года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7564" y="148478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 fontAlgn="auto">
              <a:spcAft>
                <a:spcPts val="0"/>
              </a:spcAft>
              <a:buClr>
                <a:srgbClr val="93A299"/>
              </a:buClr>
              <a:buFont typeface="Arial" pitchFamily="34" charset="0"/>
              <a:buNone/>
              <a:defRPr/>
            </a:pP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 indent="0">
              <a:buNone/>
            </a:pPr>
            <a:r>
              <a:rPr lang="ru-RU" sz="3200" b="1" dirty="0" smtClean="0"/>
              <a:t>Тема инновационного </a:t>
            </a:r>
          </a:p>
          <a:p>
            <a:pPr marL="76200" lvl="0" indent="0">
              <a:buNone/>
            </a:pPr>
            <a:r>
              <a:rPr lang="ru-RU" sz="3200" b="1" dirty="0" smtClean="0"/>
              <a:t>образовательного проекта:</a:t>
            </a:r>
          </a:p>
          <a:p>
            <a:pPr marL="76200" lvl="0" indent="0">
              <a:buNone/>
            </a:pPr>
            <a:endParaRPr lang="ru-RU" sz="1600" b="1" dirty="0" smtClean="0"/>
          </a:p>
          <a:p>
            <a:pPr marL="76200" lvl="0" indent="0" algn="ctr">
              <a:buNone/>
            </a:pPr>
            <a:r>
              <a:rPr lang="ru-RU" sz="4000" dirty="0" smtClean="0"/>
              <a:t>«</a:t>
            </a:r>
            <a:r>
              <a:rPr lang="ru-RU" sz="4000" dirty="0"/>
              <a:t>Сетевое взаимодействие: технология сетевой общеразвивающей программы»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elegra.ph/file/45367592c1964694dde8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12" name="Picture 4" descr="C:\Users\user\Desktop\Пермь фото\Сетевое фото\Фото 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7034" r="15877" b="-540"/>
          <a:stretch/>
        </p:blipFill>
        <p:spPr bwMode="auto">
          <a:xfrm>
            <a:off x="467544" y="3640556"/>
            <a:ext cx="3060681" cy="28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0" y="0"/>
            <a:ext cx="9144000" cy="126876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2014 – 2017 год </a:t>
            </a:r>
          </a:p>
          <a:p>
            <a:pPr algn="ctr"/>
            <a:r>
              <a:rPr lang="ru-RU" sz="2400" b="1" dirty="0" smtClean="0"/>
              <a:t>ДДЮТ </a:t>
            </a:r>
            <a:r>
              <a:rPr lang="ru-RU" sz="2400" b="1" dirty="0"/>
              <a:t>Фрунзенского района Санкт-Петербурга – </a:t>
            </a:r>
          </a:p>
          <a:p>
            <a:pPr algn="ctr"/>
            <a:r>
              <a:rPr lang="ru-RU" sz="2400" b="1" dirty="0"/>
              <a:t>региональная инновационная площадка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400" y="1556792"/>
            <a:ext cx="8812088" cy="172819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Тема </a:t>
            </a:r>
            <a:r>
              <a:rPr lang="ru-RU" sz="2000" b="1" dirty="0"/>
              <a:t>проекта экспериментальной </a:t>
            </a:r>
            <a:r>
              <a:rPr lang="ru-RU" sz="2000" b="1" dirty="0" smtClean="0"/>
              <a:t>работы: </a:t>
            </a:r>
            <a:endParaRPr lang="ru-RU" sz="2000" b="1" dirty="0"/>
          </a:p>
          <a:p>
            <a:pPr algn="just"/>
            <a:r>
              <a:rPr lang="ru-RU" sz="2400" dirty="0" smtClean="0"/>
              <a:t>«</a:t>
            </a:r>
            <a:r>
              <a:rPr lang="ru-RU" sz="2400" dirty="0"/>
              <a:t>Создание модели сетевого взаимодействия образовательных организаций в рамках реализации дополнительных общеразвивающих программ»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26491" y="3640557"/>
            <a:ext cx="4557086" cy="286015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/>
              <a:t>Научный руководитель:  </a:t>
            </a:r>
          </a:p>
          <a:p>
            <a:r>
              <a:rPr lang="ru-RU" sz="2400" i="1" dirty="0" err="1"/>
              <a:t>Суртаева</a:t>
            </a:r>
            <a:r>
              <a:rPr lang="ru-RU" sz="2400" i="1" dirty="0"/>
              <a:t> Надежда Николаевна,</a:t>
            </a:r>
          </a:p>
          <a:p>
            <a:r>
              <a:rPr lang="ru-RU" sz="2400" i="1" dirty="0" err="1"/>
              <a:t>д.п.н</a:t>
            </a:r>
            <a:r>
              <a:rPr lang="ru-RU" sz="2400" i="1" dirty="0"/>
              <a:t>., профессор </a:t>
            </a:r>
            <a:endParaRPr lang="en-US" sz="2400" i="1" dirty="0"/>
          </a:p>
          <a:p>
            <a:r>
              <a:rPr lang="ru-RU" sz="2400" i="1" dirty="0"/>
              <a:t>кафедры социализации </a:t>
            </a:r>
          </a:p>
          <a:p>
            <a:r>
              <a:rPr lang="ru-RU" sz="2400" i="1" dirty="0"/>
              <a:t>и воспитания </a:t>
            </a:r>
          </a:p>
          <a:p>
            <a:r>
              <a:rPr lang="ru-RU" sz="2400" i="1" dirty="0"/>
              <a:t>РГПУ им. А.И. Герцена</a:t>
            </a:r>
          </a:p>
        </p:txBody>
      </p:sp>
    </p:spTree>
    <p:extLst>
      <p:ext uri="{BB962C8B-B14F-4D97-AF65-F5344CB8AC3E}">
        <p14:creationId xmlns:p14="http://schemas.microsoft.com/office/powerpoint/2010/main" val="6285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elegra.ph/file/45367592c1964694dde8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5" name="Picture 3" descr="C:\Users\user\Desktop\efgcMlGDdw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111384" cy="24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TxlCp05u34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3855"/>
            <a:ext cx="3096343" cy="30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gjkH9LhJpJUEVvkd8ZEconZUDzWULTnYpQvosr5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82" y="3829015"/>
            <a:ext cx="3672407" cy="25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ddut.ru/files/images/0wW6C8aH6Kpkre9jvspOPQHCThRiEhSAqqELqXn9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25" y="1484785"/>
            <a:ext cx="36606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716015" y="211483"/>
            <a:ext cx="4447563" cy="91326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Международный сетевой проект </a:t>
            </a:r>
          </a:p>
          <a:p>
            <a:pPr lvl="0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с музыкальной гимназией г. </a:t>
            </a:r>
            <a:r>
              <a:rPr lang="ru-RU" sz="1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Оулу</a:t>
            </a:r>
            <a:r>
              <a:rPr lang="ru-RU" sz="1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(Финляндия)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608" y="5589240"/>
            <a:ext cx="4447563" cy="91326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Международный сетевой проект </a:t>
            </a:r>
          </a:p>
          <a:p>
            <a:pPr lvl="0">
              <a:buClr>
                <a:srgbClr val="000000"/>
              </a:buClr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с Домом детского творчества г. Нарва (Эстония)</a:t>
            </a:r>
          </a:p>
        </p:txBody>
      </p:sp>
    </p:spTree>
    <p:extLst>
      <p:ext uri="{BB962C8B-B14F-4D97-AF65-F5344CB8AC3E}">
        <p14:creationId xmlns:p14="http://schemas.microsoft.com/office/powerpoint/2010/main" val="4788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elegra.ph/file/45367592c1964694dde8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5" name="Picture 2" descr="G:\Для педсовета ОЭР\конкурс СОП 2016-2017\+DSC_9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0" y="1556792"/>
            <a:ext cx="741632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427984" y="332656"/>
            <a:ext cx="4464496" cy="91326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sym typeface="Nixie One"/>
              </a:rPr>
              <a:t>Открытый городской конкурс сетевых образовательных проектов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66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5332" y="326266"/>
            <a:ext cx="76370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инновационного проекта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2" descr="http://ru-net.club/images/main/ru-networ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l="18121" t="77926" r="27514" b="5450"/>
          <a:stretch>
            <a:fillRect/>
          </a:stretch>
        </p:blipFill>
        <p:spPr bwMode="auto">
          <a:xfrm rot="16200000">
            <a:off x="-3087216" y="3087216"/>
            <a:ext cx="6858000" cy="68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S:\Эмблема.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1876418" cy="12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5332" y="2198342"/>
            <a:ext cx="76370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latin typeface="+mj-lt"/>
              </a:rPr>
              <a:t>разработать и апробировать технологию сетевой дополнительной общеразвивающей программы как наиболее сложный и эффективный механизм сетевого взаимодействия организаций в сфере дополнительного образования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8293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ru-net.club/images/main/ru-networ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l="18121" t="77926" r="27514" b="5450"/>
          <a:stretch>
            <a:fillRect/>
          </a:stretch>
        </p:blipFill>
        <p:spPr bwMode="auto">
          <a:xfrm rot="16200000">
            <a:off x="-3015208" y="3015208"/>
            <a:ext cx="6858000" cy="827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15616" y="2132856"/>
            <a:ext cx="763284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spcBef>
                <a:spcPts val="600"/>
              </a:spcBef>
              <a:buClr>
                <a:srgbClr val="A1BECC"/>
              </a:buClr>
              <a:buSzPts val="2400"/>
              <a:buFont typeface="Varela Round"/>
              <a:buChar char="◎"/>
            </a:pPr>
            <a:r>
              <a:rPr lang="ru-RU" sz="2000" kern="0" dirty="0">
                <a:solidFill>
                  <a:srgbClr val="333333"/>
                </a:solidFill>
                <a:latin typeface="Calibri" panose="020F0502020204030204" pitchFamily="34" charset="0"/>
                <a:sym typeface="Varela Round"/>
              </a:rPr>
              <a:t>Федеральный закон «Об образовании в Российской Федерации</a:t>
            </a:r>
            <a:r>
              <a:rPr lang="ru-RU" sz="2000" kern="0" dirty="0" smtClean="0">
                <a:solidFill>
                  <a:srgbClr val="333333"/>
                </a:solidFill>
                <a:latin typeface="Calibri" panose="020F0502020204030204" pitchFamily="34" charset="0"/>
                <a:sym typeface="Varela Round"/>
              </a:rPr>
              <a:t>»</a:t>
            </a:r>
          </a:p>
          <a:p>
            <a:pPr marL="457200" lvl="0" indent="-381000">
              <a:spcBef>
                <a:spcPts val="600"/>
              </a:spcBef>
              <a:buClr>
                <a:srgbClr val="A1BECC"/>
              </a:buClr>
              <a:buSzPts val="2400"/>
              <a:buFont typeface="Varela Round"/>
              <a:buChar char="◎"/>
            </a:pPr>
            <a:r>
              <a:rPr lang="ru-RU" sz="2000" kern="0" dirty="0" smtClean="0">
                <a:solidFill>
                  <a:srgbClr val="333333"/>
                </a:solidFill>
                <a:latin typeface="Calibri" panose="020F0502020204030204" pitchFamily="34" charset="0"/>
                <a:sym typeface="Varela Round"/>
              </a:rPr>
              <a:t>Концепция </a:t>
            </a:r>
            <a:r>
              <a:rPr lang="ru-RU" sz="2000" kern="0" dirty="0">
                <a:solidFill>
                  <a:srgbClr val="333333"/>
                </a:solidFill>
                <a:latin typeface="Calibri" panose="020F0502020204030204" pitchFamily="34" charset="0"/>
                <a:sym typeface="Varela Round"/>
              </a:rPr>
              <a:t>развития дополнительного образования </a:t>
            </a:r>
            <a:r>
              <a:rPr lang="ru-RU" sz="2000" kern="0" dirty="0" smtClean="0">
                <a:solidFill>
                  <a:srgbClr val="333333"/>
                </a:solidFill>
                <a:latin typeface="Calibri" panose="020F0502020204030204" pitchFamily="34" charset="0"/>
                <a:sym typeface="Varela Round"/>
              </a:rPr>
              <a:t>детей</a:t>
            </a:r>
          </a:p>
          <a:p>
            <a:pPr marL="457200" lvl="0" indent="-381000">
              <a:spcBef>
                <a:spcPts val="600"/>
              </a:spcBef>
              <a:buClr>
                <a:srgbClr val="A1BECC"/>
              </a:buClr>
              <a:buSzPts val="2400"/>
              <a:buFont typeface="Varela Round"/>
              <a:buChar char="◎"/>
            </a:pPr>
            <a:r>
              <a:rPr lang="ru-RU" sz="2000" dirty="0" smtClean="0"/>
              <a:t>Методические рекомендации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 (Письмо МИНОБРНАУКИ РОССИИ от 18.08.2017)</a:t>
            </a:r>
          </a:p>
          <a:p>
            <a:pPr marL="457200" lvl="0" indent="-381000">
              <a:spcBef>
                <a:spcPts val="600"/>
              </a:spcBef>
              <a:buClr>
                <a:srgbClr val="A1BECC"/>
              </a:buClr>
              <a:buSzPts val="2400"/>
              <a:buFont typeface="Varela Round"/>
              <a:buChar char="◎"/>
            </a:pPr>
            <a:r>
              <a:rPr lang="ru-RU" sz="2000" kern="0" dirty="0" smtClean="0">
                <a:solidFill>
                  <a:srgbClr val="333333"/>
                </a:solidFill>
                <a:latin typeface="Calibri" panose="020F0502020204030204" pitchFamily="34" charset="0"/>
                <a:sym typeface="Varela Round"/>
              </a:rPr>
              <a:t>Региональный </a:t>
            </a:r>
            <a:r>
              <a:rPr lang="ru-RU" sz="2000" kern="0" dirty="0">
                <a:solidFill>
                  <a:srgbClr val="333333"/>
                </a:solidFill>
                <a:latin typeface="Calibri" panose="020F0502020204030204" pitchFamily="34" charset="0"/>
                <a:sym typeface="Varela Round"/>
              </a:rPr>
              <a:t>проект «Доступное дополнительное образование для детей Санкт-Петербурга на 2017 – 2020 годы». </a:t>
            </a:r>
            <a:endParaRPr lang="ru-RU" sz="2000" kern="0" dirty="0">
              <a:solidFill>
                <a:srgbClr val="617A86"/>
              </a:solidFill>
              <a:latin typeface="Calibri" panose="020F0502020204030204" pitchFamily="34" charset="0"/>
              <a:sym typeface="Varela Roun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9111" y="404664"/>
            <a:ext cx="69618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Нормативное обеспечение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293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5332" y="326266"/>
            <a:ext cx="76370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Сетевая образовательная программа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2" descr="http://ru-net.club/images/main/ru-networ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l="18121" t="77926" r="27514" b="5450"/>
          <a:stretch>
            <a:fillRect/>
          </a:stretch>
        </p:blipFill>
        <p:spPr bwMode="auto">
          <a:xfrm rot="16200000">
            <a:off x="-3087216" y="3087216"/>
            <a:ext cx="6858000" cy="68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S:\Эмблема.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5758906"/>
            <a:ext cx="1297593" cy="8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76370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spcBef>
                <a:spcPts val="600"/>
              </a:spcBef>
              <a:buClr>
                <a:srgbClr val="A1BECC"/>
              </a:buClr>
              <a:buSzPts val="1800"/>
            </a:pPr>
            <a:r>
              <a:rPr lang="ru-RU" sz="2400" b="1" kern="0" dirty="0">
                <a:solidFill>
                  <a:srgbClr val="000000"/>
                </a:solidFill>
                <a:latin typeface="Calibri" panose="020F0502020204030204" pitchFamily="34" charset="0"/>
                <a:sym typeface="Varela Round"/>
              </a:rPr>
              <a:t>Сетевая дополнительная общеразвивающая  программа</a:t>
            </a:r>
            <a:r>
              <a:rPr lang="ru-RU" sz="2400" kern="0" dirty="0">
                <a:solidFill>
                  <a:srgbClr val="000000"/>
                </a:solidFill>
                <a:latin typeface="Calibri" panose="020F0502020204030204" pitchFamily="34" charset="0"/>
                <a:sym typeface="Varela Round"/>
              </a:rPr>
              <a:t> – </a:t>
            </a:r>
          </a:p>
          <a:p>
            <a:pPr marL="114300" lvl="0">
              <a:spcBef>
                <a:spcPts val="600"/>
              </a:spcBef>
              <a:buClr>
                <a:srgbClr val="A1BECC"/>
              </a:buClr>
              <a:buSzPts val="1800"/>
            </a:pPr>
            <a:r>
              <a:rPr lang="ru-RU" sz="2400" kern="0" dirty="0">
                <a:solidFill>
                  <a:srgbClr val="000000"/>
                </a:solidFill>
                <a:latin typeface="Calibri" panose="020F0502020204030204" pitchFamily="34" charset="0"/>
                <a:sym typeface="Varela Round"/>
              </a:rPr>
              <a:t>образовательная программа, реализуемая совместно образовательными, научными, производственными и иными организациями на основе договора по единому учебному плану. </a:t>
            </a:r>
          </a:p>
          <a:p>
            <a:pPr marL="114300" lvl="0">
              <a:spcBef>
                <a:spcPts val="600"/>
              </a:spcBef>
              <a:buClr>
                <a:srgbClr val="A1BECC"/>
              </a:buClr>
              <a:buSzPts val="1800"/>
            </a:pPr>
            <a:r>
              <a:rPr lang="ru-RU" sz="2400" b="1" kern="0" dirty="0">
                <a:solidFill>
                  <a:srgbClr val="000000"/>
                </a:solidFill>
                <a:latin typeface="Calibri" panose="020F0502020204030204" pitchFamily="34" charset="0"/>
                <a:sym typeface="Varela Round"/>
              </a:rPr>
              <a:t>Согласно части </a:t>
            </a:r>
            <a:r>
              <a:rPr lang="en-US" sz="2400" b="1" kern="0" dirty="0">
                <a:solidFill>
                  <a:srgbClr val="000000"/>
                </a:solidFill>
                <a:latin typeface="Calibri" panose="020F0502020204030204" pitchFamily="34" charset="0"/>
                <a:sym typeface="Varela Round"/>
              </a:rPr>
              <a:t>I</a:t>
            </a:r>
            <a:r>
              <a:rPr lang="ru-RU" sz="2400" b="1" kern="0" dirty="0">
                <a:solidFill>
                  <a:srgbClr val="000000"/>
                </a:solidFill>
                <a:latin typeface="Calibri" panose="020F0502020204030204" pitchFamily="34" charset="0"/>
                <a:sym typeface="Varela Round"/>
              </a:rPr>
              <a:t> статьи 13</a:t>
            </a:r>
            <a:r>
              <a:rPr lang="ru-RU" sz="2400" kern="0" dirty="0">
                <a:solidFill>
                  <a:srgbClr val="000000"/>
                </a:solidFill>
                <a:latin typeface="Calibri" panose="020F0502020204030204" pitchFamily="34" charset="0"/>
                <a:sym typeface="Varela Round"/>
              </a:rPr>
              <a:t> Закона «Об образовании в Российской Федерации»  образовательные программы реализуются организацией, осуществляющей образовательную деятельность, как самостоятельно, так и посредством сетевых форм их реализации.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469</Words>
  <Application>Microsoft Office PowerPoint</Application>
  <PresentationFormat>Экран (4:3)</PresentationFormat>
  <Paragraphs>87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Сетевая дополнительная общеразвивающая программа ДДЮТ и лицея № 226</vt:lpstr>
      <vt:lpstr>Родители – активные участники образовательного процесса в сетевой форме</vt:lpstr>
      <vt:lpstr>Презентация PowerPoint</vt:lpstr>
      <vt:lpstr>Презентация PowerPoint</vt:lpstr>
      <vt:lpstr>НОВЫЕ РОЛИ ПЕДАГОГА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</dc:creator>
  <cp:lastModifiedBy>user</cp:lastModifiedBy>
  <cp:revision>88</cp:revision>
  <dcterms:created xsi:type="dcterms:W3CDTF">2018-01-11T16:59:13Z</dcterms:created>
  <dcterms:modified xsi:type="dcterms:W3CDTF">2018-10-30T17:36:40Z</dcterms:modified>
</cp:coreProperties>
</file>