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19"/>
  </p:notesMasterIdLst>
  <p:sldIdLst>
    <p:sldId id="277" r:id="rId2"/>
    <p:sldId id="301" r:id="rId3"/>
    <p:sldId id="303" r:id="rId4"/>
    <p:sldId id="304" r:id="rId5"/>
    <p:sldId id="276" r:id="rId6"/>
    <p:sldId id="279" r:id="rId7"/>
    <p:sldId id="293" r:id="rId8"/>
    <p:sldId id="290" r:id="rId9"/>
    <p:sldId id="289" r:id="rId10"/>
    <p:sldId id="300" r:id="rId11"/>
    <p:sldId id="294" r:id="rId12"/>
    <p:sldId id="295" r:id="rId13"/>
    <p:sldId id="296" r:id="rId14"/>
    <p:sldId id="297" r:id="rId15"/>
    <p:sldId id="306" r:id="rId16"/>
    <p:sldId id="305" r:id="rId17"/>
    <p:sldId id="28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291" autoAdjust="0"/>
  </p:normalViewPr>
  <p:slideViewPr>
    <p:cSldViewPr snapToGrid="0">
      <p:cViewPr>
        <p:scale>
          <a:sx n="57" d="100"/>
          <a:sy n="57" d="100"/>
        </p:scale>
        <p:origin x="-3432" y="-13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FDF6-44E8-46F2-A05D-9F382461C786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AB661-4AAE-4C94-A1D2-065814ADA2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0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AB661-4AAE-4C94-A1D2-065814ADA2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73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AB661-4AAE-4C94-A1D2-065814ADA2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7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9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100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80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1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0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0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3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4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5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5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1821" y="403065"/>
            <a:ext cx="8692179" cy="645493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ГБУДО Дворец творчества детей и молодёжи </a:t>
            </a:r>
            <a:r>
              <a:rPr lang="ru-RU" sz="2000" dirty="0" err="1">
                <a:solidFill>
                  <a:schemeClr val="tx1"/>
                </a:solidFill>
              </a:rPr>
              <a:t>Колпинского</a:t>
            </a:r>
            <a:r>
              <a:rPr lang="ru-RU" sz="2000" dirty="0">
                <a:solidFill>
                  <a:schemeClr val="tx1"/>
                </a:solidFill>
              </a:rPr>
              <a:t> района Санкт-Петербурга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Ресурсный центр дополнительного образования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Санкт-Петербурга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ПРАКТИКИ НЕФОРМАЛЬНОГО ОБРАЗОВАНИЯ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ДЕТСКО-ЮНОШЕСКОМ ТУРИЗМЕ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1100" b="1" dirty="0">
                <a:solidFill>
                  <a:srgbClr val="7030A0"/>
                </a:solidFill>
              </a:rPr>
              <a:t/>
            </a:r>
            <a:br>
              <a:rPr lang="ru-RU" sz="1100" b="1" dirty="0">
                <a:solidFill>
                  <a:srgbClr val="7030A0"/>
                </a:solidFill>
              </a:rPr>
            </a:br>
            <a:endParaRPr lang="ru-RU" sz="1100" b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39373E8-19B9-49CD-BA6D-E4B416416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821" y="4316616"/>
            <a:ext cx="8692179" cy="242708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Соколова А. А, д-р. геогр. наук, доцент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методист Ресурсного центра дополнительного образования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Санкт-Петербурга,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</a:rPr>
              <a:t>Макарский</a:t>
            </a:r>
            <a:r>
              <a:rPr lang="ru-RU" dirty="0">
                <a:solidFill>
                  <a:schemeClr val="tx1"/>
                </a:solidFill>
              </a:rPr>
              <a:t> А. М. ,канд. </a:t>
            </a:r>
            <a:r>
              <a:rPr lang="ru-RU" dirty="0" err="1">
                <a:solidFill>
                  <a:schemeClr val="tx1"/>
                </a:solidFill>
              </a:rPr>
              <a:t>пед</a:t>
            </a:r>
            <a:r>
              <a:rPr lang="ru-RU" dirty="0">
                <a:solidFill>
                  <a:schemeClr val="tx1"/>
                </a:solidFill>
              </a:rPr>
              <a:t>. наук, доцент,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зам. директора по научно-методической работе </a:t>
            </a:r>
            <a:r>
              <a:rPr lang="ru-RU" dirty="0" err="1">
                <a:solidFill>
                  <a:schemeClr val="tx1"/>
                </a:solidFill>
              </a:rPr>
              <a:t>ДТДиМ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1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26" y="121993"/>
            <a:ext cx="8540674" cy="8011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Комплект учебных пособий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«ПРАКТИКИ НЕФОРМАЛЬНОГО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23192"/>
            <a:ext cx="7772400" cy="61282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Четыре учебных пособия, охватывающие основные направления туристско-краеведческой деятельности.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неформального образования адаптированы для реализации в образовательных учреждениях Санкт-Петербурга, Ленинградской области и других регионов.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Стандартные и авторские методики апробированы в полевых условиях, включая школьные экспедиции и походы.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Методики  базируются на теоретических положениях кандидатских и докторских диссертаций авторов, что определяет научную новизну и инновационное содержание пособий. </a:t>
            </a:r>
          </a:p>
        </p:txBody>
      </p:sp>
    </p:spTree>
    <p:extLst>
      <p:ext uri="{BB962C8B-B14F-4D97-AF65-F5344CB8AC3E}">
        <p14:creationId xmlns:p14="http://schemas.microsoft.com/office/powerpoint/2010/main" val="2867282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7855" y="140678"/>
            <a:ext cx="6001069" cy="9546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Выпуск 1. Социализация и неформальное образование учащихся в детских объединениях: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7007" y="1452605"/>
            <a:ext cx="6262142" cy="5061517"/>
          </a:xfrm>
        </p:spPr>
        <p:txBody>
          <a:bodyPr>
            <a:noAutofit/>
          </a:bodyPr>
          <a:lstStyle/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социализации учащихся в детских объединениях;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формы организации жизнедеятельности детского коллектива через неформальные практики;  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диагностики в деятельности детских объединений;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игр и игровых упражнений  для сплочения коллектива;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заданий для тимбилдинга.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3475297-C0E9-4871-A05D-F4CCBFD98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1" y="0"/>
            <a:ext cx="2567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4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77" y="0"/>
            <a:ext cx="6589199" cy="83570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Выпуск 2. Детско-юношеский туризм: виды, организация, образовательный потенциал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783" y="1076326"/>
            <a:ext cx="6589199" cy="5541057"/>
          </a:xfrm>
        </p:spPr>
        <p:txBody>
          <a:bodyPr>
            <a:normAutofit fontScale="92500" lnSpcReduction="10000"/>
          </a:bodyPr>
          <a:lstStyle/>
          <a:p>
            <a:pPr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понятийный аппарат, организация и воспитательное значение детско-юношеского туризма;	</a:t>
            </a:r>
          </a:p>
          <a:p>
            <a:pPr indent="223520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туризма: спортивно-оздоровительный, спортивный, познавательный, экологический; событийный;</a:t>
            </a:r>
          </a:p>
          <a:p>
            <a:pPr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туристские нормативы;</a:t>
            </a:r>
          </a:p>
          <a:p>
            <a:pPr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событий;</a:t>
            </a:r>
          </a:p>
          <a:p>
            <a:pPr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культурная составляющая детско-юношеского туризма	</a:t>
            </a:r>
          </a:p>
          <a:p>
            <a:pPr lvl="1"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туристская топонимия;</a:t>
            </a:r>
          </a:p>
          <a:p>
            <a:pPr lvl="1"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туристский фольклор;</a:t>
            </a:r>
          </a:p>
          <a:p>
            <a:pPr lvl="1" indent="223520" algn="just">
              <a:lnSpc>
                <a:spcPct val="120000"/>
              </a:lnSpc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туристская песенная лирика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1CB330-7981-42C8-AB4E-5918109A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8" y="0"/>
            <a:ext cx="2484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0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786" y="325171"/>
            <a:ext cx="6219458" cy="1468460"/>
          </a:xfrm>
        </p:spPr>
        <p:txBody>
          <a:bodyPr>
            <a:noAutofit/>
          </a:bodyPr>
          <a:lstStyle/>
          <a:p>
            <a:pPr indent="223520" algn="just">
              <a:lnSpc>
                <a:spcPct val="115000"/>
              </a:lnSpc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Выпуск 3. Школьное географическое краеведение: полевые исследования природных компонентов: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786" y="1793631"/>
            <a:ext cx="6219458" cy="5064369"/>
          </a:xfrm>
        </p:spPr>
        <p:txBody>
          <a:bodyPr>
            <a:normAutofit/>
          </a:bodyPr>
          <a:lstStyle/>
          <a:p>
            <a:pPr indent="223520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полевые   методы изучения компонентов природно-территориальных комплексов:</a:t>
            </a:r>
          </a:p>
          <a:p>
            <a:pPr marL="1085850" lvl="1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рельеф;</a:t>
            </a:r>
          </a:p>
          <a:p>
            <a:pPr marL="1085850" lvl="1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поверхностные и подземные воды;</a:t>
            </a:r>
          </a:p>
          <a:p>
            <a:pPr marL="1085850" lvl="1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почвенный покров;</a:t>
            </a:r>
          </a:p>
          <a:p>
            <a:pPr marL="1085850" lvl="1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растительный покров;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ознакомительных экскурсий в природу.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B6B3D6-0DBB-444D-9D64-B11FC764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6" y="-127628"/>
            <a:ext cx="2333259" cy="69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8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2477" y="219663"/>
            <a:ext cx="6031524" cy="23652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4. Школьные комплексные экспедиции: методики краеведческих исследований: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3877" y="1740877"/>
            <a:ext cx="5865934" cy="4768223"/>
          </a:xfrm>
        </p:spPr>
        <p:txBody>
          <a:bodyPr>
            <a:normAutofit/>
          </a:bodyPr>
          <a:lstStyle/>
          <a:p>
            <a:pPr indent="223520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полевых исследований по географии, истории, диалектологии, топонимике, этнографии, музееведению, социологии;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методики междисциплинарных исследований, доступные для освоения учащимися;</a:t>
            </a:r>
          </a:p>
          <a:p>
            <a:pPr indent="223520" algn="just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подход к изучению природы, культуры и хозяйства регионов России.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76EF4C-A736-477E-9858-3759EAF0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1" y="-1"/>
            <a:ext cx="2513135" cy="68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7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35FDC-5CEE-46A5-9950-F5B47E8E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7" y="22977"/>
            <a:ext cx="7840133" cy="92380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Комплексность и цикличность исследований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1D11E3-E180-4B8A-B28D-9AADBDAB0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1E77C4A-FFF1-45D5-86B3-28865D76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660400"/>
            <a:ext cx="8957733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4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7C1292F-CBC1-457F-AADE-B47881D9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15" y="123092"/>
            <a:ext cx="7789985" cy="6734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результаты реализации проекта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практической помощи учителям и педагогам дополнительного образования, участвующим в организации неформального образования; 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практической помощи учащимся, обучающиеся по программам дополнительного образования туристско-краеведческой и естественнонаучной направленностей.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туристско-краеведческой деятельности:</a:t>
            </a:r>
          </a:p>
          <a:p>
            <a:pPr lvl="1"/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 походам и экспедициям;</a:t>
            </a:r>
          </a:p>
          <a:p>
            <a:pPr lvl="1"/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оформлении результатов полевых исследований;</a:t>
            </a:r>
          </a:p>
          <a:p>
            <a:pPr lvl="1"/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научных докладов и публикаций.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6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257" y="64334"/>
            <a:ext cx="9296257" cy="679366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Макарский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Анатолий Моисеевич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makarski@mail.ru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8-931-970-71-80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Александра Александровна 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falcones@list.ru</a:t>
            </a:r>
            <a:b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8-911-973-22-82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1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5F621-7BDF-480C-860A-2760EA8D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312234"/>
            <a:ext cx="7752523" cy="24044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Ресурсный центр дополнительного образования Санкт-Петербурга</a:t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Программно-методическое обеспечение патриотического воспитания средствами туристско-краеведческой деятельности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»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6BC5A7-41F4-4A9B-96D0-2378FA0E3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10" y="2994992"/>
            <a:ext cx="8282608" cy="38630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/>
              <a:t>Основные цели: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аккумулирование, анализ и распространение передового опыта в сфере туристско-краеведческой деятельности;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400" dirty="0"/>
              <a:t>информационное и методическое сопровождение туристско-краеведческой деятельности в образовательных организациях Санкт-Петербурга.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28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1205C-3158-4B64-B8E8-A1E76C77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0"/>
            <a:ext cx="6589199" cy="82671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9BDAD-491B-4339-9B9A-73639EDB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446" y="344466"/>
            <a:ext cx="7966554" cy="6513534"/>
          </a:xfrm>
        </p:spPr>
        <p:txBody>
          <a:bodyPr>
            <a:normAutofit fontScale="85000" lnSpcReduction="20000"/>
          </a:bodyPr>
          <a:lstStyle/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педагогов, работающих в области туристско-краеведческой и музейной деятельности.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 проектной и исследовательской деятельности педагогов и учащихся.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опытом. Подготовка и проведение научно-практических конференций, семинаров, мастер-классов.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публикационной активности пед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агогов.</a:t>
            </a:r>
          </a:p>
          <a:p>
            <a:pPr marL="0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педагогических, информационно-методических материально-технических ресурсов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Колпинского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сетевого взаимодействия:</a:t>
            </a:r>
          </a:p>
          <a:p>
            <a:pPr marL="800100" lvl="2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научные учреждения; </a:t>
            </a:r>
          </a:p>
          <a:p>
            <a:pPr marL="800100" lvl="2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общественные организации; </a:t>
            </a:r>
          </a:p>
          <a:p>
            <a:pPr marL="800100" lvl="2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вузы и учреждения последипломного образования; </a:t>
            </a:r>
          </a:p>
          <a:p>
            <a:pPr marL="800100" lvl="2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школы, дома творчества детей и молодежи;</a:t>
            </a:r>
          </a:p>
          <a:p>
            <a:pPr marL="800100" lvl="2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родители.</a:t>
            </a:r>
          </a:p>
          <a:p>
            <a:pPr marL="0" indent="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положительного имиджа и повышение  туристской привлекательности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Колпинского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и города Колпино.</a:t>
            </a: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3E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56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4B285A-6FD1-4291-B1D0-F3D7DEE3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99" y="258349"/>
            <a:ext cx="7561800" cy="153779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Информационное и методическое сопровождение туристско-краеведческой деятельности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7FC78-9861-433E-B8B0-951CC0BEA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6143"/>
            <a:ext cx="8534399" cy="506185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творческого коллектива для работы над учебными пособиями и краеведческими проектами.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пакета методических материалов для слушателей курсов повышения квалификации.</a:t>
            </a:r>
          </a:p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учебных пособий и УМК  в рамках краеведческого проекта «Ижорский край: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хрестоматия по краеведению «Ижорский край»;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пособие «Ижорский край»;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«Краеведческий атлас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Колпинского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района»;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тетрадь по краеведению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Колпинского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2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245823"/>
            <a:ext cx="8049986" cy="189867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профессиональная образовательная 	программа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Программно-методическое обеспечение патриотического воспитания средствами </a:t>
            </a:r>
            <a:b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туристско-краеведческой деятельности»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- 72 час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933" y="1719952"/>
            <a:ext cx="8954710" cy="5138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формирование профессиональных компетенций и мотивационной готовности слушателей к обновлению практики воспитания патриотизма школьников средствами туристско-краеведческой деятельности.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Задачи :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методического сопровождения туристско-краеведческой деятельности на качественно новый уровень;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повышения качества работы педагогов через трансляцию успешных воспитательных практик; </a:t>
            </a:r>
          </a:p>
          <a:p>
            <a:pPr lvl="1"/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методической поддержки образовательным организациям,  реализующим программы туристско-краеведческой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3567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395353"/>
              </p:ext>
            </p:extLst>
          </p:nvPr>
        </p:nvGraphicFramePr>
        <p:xfrm>
          <a:off x="1320800" y="1"/>
          <a:ext cx="7823200" cy="6861520"/>
        </p:xfrm>
        <a:graphic>
          <a:graphicData uri="http://schemas.openxmlformats.org/drawingml/2006/table">
            <a:tbl>
              <a:tblPr firstRow="1" firstCol="1" bandRow="1"/>
              <a:tblGrid>
                <a:gridCol w="782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683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Инвариантный блок (4 модуля)</a:t>
                      </a:r>
                    </a:p>
                    <a:p>
                      <a:pPr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3568">
                <a:tc>
                  <a:txBody>
                    <a:bodyPr/>
                    <a:lstStyle/>
                    <a:p>
                      <a:pPr marR="179705" algn="l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2200" b="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Содержание и методическое обеспечение туристско-краеведческой деятельности как средства патриотического воспитания школьников.</a:t>
                      </a:r>
                      <a:endParaRPr lang="ru-RU" sz="2200" b="1" baseline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2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200" b="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Детско-юношеский туризм: теория и практика.</a:t>
                      </a:r>
                      <a:endParaRPr lang="ru-RU" sz="2200" b="1" baseline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2200" b="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Экологический туризм как средство патриотического воспитания школьников.</a:t>
                      </a:r>
                      <a:endParaRPr lang="ru-RU" sz="2200" b="1" baseline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2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Территориальный и историко-культурный подходы к формированию туристско-краеведческого кластера.</a:t>
                      </a:r>
                    </a:p>
                    <a:p>
                      <a:pPr marR="17970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0719">
                <a:tc>
                  <a:txBody>
                    <a:bodyPr/>
                    <a:lstStyle/>
                    <a:p>
                      <a:pPr marR="17970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200" b="1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R="17970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Вариативный блок (2 модуля)</a:t>
                      </a:r>
                    </a:p>
                    <a:p>
                      <a:pPr marR="17970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2338">
                <a:tc>
                  <a:txBody>
                    <a:bodyPr/>
                    <a:lstStyle/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2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Современные подходы к формированию многомерной музейно-краеведческой среды патриотического воспитания.</a:t>
                      </a:r>
                      <a:endParaRPr lang="ru-RU" sz="2200" b="1" baseline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17970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2200" b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Культуротворческие</a:t>
                      </a:r>
                      <a:r>
                        <a:rPr lang="ru-RU" sz="2200" b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технологии воспитания патриотизма и национального самосознания».</a:t>
                      </a:r>
                    </a:p>
                    <a:p>
                      <a:pPr marR="179705" algn="ctr">
                        <a:lnSpc>
                          <a:spcPct val="70000"/>
                        </a:lnSpc>
                        <a:spcAft>
                          <a:spcPts val="0"/>
                        </a:spcAft>
                      </a:pPr>
                      <a:endParaRPr lang="ru-RU" sz="2200" b="1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05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96383" y="920094"/>
            <a:ext cx="5847617" cy="59379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приветствия участникам конференции главы администрации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А.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Повелия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очень приятно, что в нашем прославленном районе впервые проходит межрегиональная конференция с международным участием – «</a:t>
            </a:r>
            <a:r>
              <a:rPr lang="ru-RU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Колпинские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чтения по краеведению и туризму».              	В ней принимают участие более двухсот участников – учителя, педагоги дополнительного образование, преподаватели ВУЗов, сотрудники научных институтов и музеев.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Уверен, что </a:t>
            </a:r>
            <a:r>
              <a:rPr lang="ru-RU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Колпинские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чтения по краеведению и туризму станут уникальной площадкой для обмена опытом, научных дискуссий, откроют немало новых ярких имен.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3" y="4328404"/>
            <a:ext cx="3070754" cy="230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account.spb.ru/upload/24650/face-24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9" y="1614793"/>
            <a:ext cx="3028368" cy="20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8CC2A41-946D-490C-8745-5B77851A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10" y="42926"/>
            <a:ext cx="8206190" cy="87716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КОЛПИНСКИЕ ЧТЕНИЯ ПО КРАЕВЕДЕНИЮ И ТУРИЗМУ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конференции – 2 тома  общим объёмом  1176 с.</a:t>
            </a:r>
          </a:p>
        </p:txBody>
      </p:sp>
    </p:spTree>
    <p:extLst>
      <p:ext uri="{BB962C8B-B14F-4D97-AF65-F5344CB8AC3E}">
        <p14:creationId xmlns:p14="http://schemas.microsoft.com/office/powerpoint/2010/main" val="3480092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574" y="0"/>
            <a:ext cx="4005426" cy="671559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участников Регионы России: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– 28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– 90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Ленинградская область – 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Север – 12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Северо-Западный регион – 13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Россия – 35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Уральский регион – 16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Юг – 10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Сибирь – 16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Дальний Восток – 8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 СНГ: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– 27;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Узбекистан – 2;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– 2.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Вузов  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им. М.В. Ломоносова, 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СПбГУ, 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РГПУ имени А. И. Герцена, </a:t>
            </a: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МГПИ и др.</a:t>
            </a:r>
            <a:endParaRPr lang="ru-RU" sz="7200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0647966-1B70-4382-A1A1-83F46414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107" y="5172914"/>
            <a:ext cx="2970742" cy="1685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0800AEE-5055-4AEA-BD47-2AB90499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00600" cy="320040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5A71F905-8CB2-41FF-BA5C-9D4B8625D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485" y="2477959"/>
            <a:ext cx="4632960" cy="43800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участников –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человек: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члены-корреспонденты РАН – 2;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доктора наук – 25;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кандидаты наук – 78;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методисты, учителя и педагоги дополнительного образования – 106.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ученые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магистранты,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аспиранты – 39;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79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834" y="228847"/>
            <a:ext cx="7625165" cy="134112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публикационной активности педагогов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Колпинского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района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поддержке Ресурсного центра дополнительного образования Санкт-Петербурга (статьи туристско-краеведческой направленности)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E7DD15-5371-439F-B6B5-CE27C83E0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4" y="2259124"/>
            <a:ext cx="5695367" cy="45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1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505f4f5edf1aa03868a714be54726765ba3b2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2E5369"/>
    </a:dk2>
    <a:lt2>
      <a:srgbClr val="CFE2E7"/>
    </a:lt2>
    <a:accent1>
      <a:srgbClr val="353535"/>
    </a:accent1>
    <a:accent2>
      <a:srgbClr val="1CACE3"/>
    </a:accent2>
    <a:accent3>
      <a:srgbClr val="265991"/>
    </a:accent3>
    <a:accent4>
      <a:srgbClr val="7E40CC"/>
    </a:accent4>
    <a:accent5>
      <a:srgbClr val="B927E9"/>
    </a:accent5>
    <a:accent6>
      <a:srgbClr val="E833BF"/>
    </a:accent6>
    <a:hlink>
      <a:srgbClr val="2DA0F1"/>
    </a:hlink>
    <a:folHlink>
      <a:srgbClr val="7ED1E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758</Words>
  <Application>Microsoft Office PowerPoint</Application>
  <PresentationFormat>Экран (4:3)</PresentationFormat>
  <Paragraphs>133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       ГБУДО Дворец творчества детей и молодёжи Колпинского района Санкт-Петербурга  Ресурсный центр дополнительного образования  Санкт-Петербурга   ПРАКТИКИ НЕФОРМАЛЬНОГО ОБРАЗОВАНИЯ  В ДЕТСКО-ЮНОШЕСКОМ ТУРИЗМЕ          </vt:lpstr>
      <vt:lpstr>Ресурсный центр дополнительного образования Санкт-Петербурга «Программно-методическое обеспечение патриотического воспитания средствами туристско-краеведческой деятельности» </vt:lpstr>
      <vt:lpstr>Задачи:</vt:lpstr>
      <vt:lpstr>Информационное и методическое сопровождение туристско-краеведческой деятельности </vt:lpstr>
      <vt:lpstr>Дополнительная профессиональная образовательная  программа «Программно-методическое обеспечение патриотического воспитания средствами  туристско-краеведческой деятельности» - 72 час </vt:lpstr>
      <vt:lpstr>Презентация PowerPoint</vt:lpstr>
      <vt:lpstr>КОЛПИНСКИЕ ЧТЕНИЯ ПО КРАЕВЕДЕНИЮ И ТУРИЗМУ Материалы конференции – 2 тома  общим объёмом  1176 с.</vt:lpstr>
      <vt:lpstr>Презентация PowerPoint</vt:lpstr>
      <vt:lpstr>Рост публикационной активности педагогов Колпинского района при поддержке Ресурсного центра дополнительного образования Санкт-Петербурга (статьи туристско-краеведческой направленности) </vt:lpstr>
      <vt:lpstr>Комплект учебных пособий «ПРАКТИКИ НЕФОРМАЛЬНОГО ОБРАЗОВАНИЯ»</vt:lpstr>
      <vt:lpstr>Выпуск 1. Социализация и неформальное образование учащихся в детских объединениях: </vt:lpstr>
      <vt:lpstr>Выпуск 2. Детско-юношеский туризм: виды, организация, образовательный потенциал</vt:lpstr>
      <vt:lpstr>Выпуск 3. Школьное географическое краеведение: полевые исследования природных компонентов:</vt:lpstr>
      <vt:lpstr>Выпуск 4. Школьные комплексные экспедиции: методики краеведческих исследований:  </vt:lpstr>
      <vt:lpstr>Комплексность и цикличность исследований </vt:lpstr>
      <vt:lpstr>Презентация PowerPoint</vt:lpstr>
      <vt:lpstr>   СПАСИБО ЗА ВНИМАНИЕ!   Макарский Анатолий Моисеевич makarski@mail.ru 8-931-970-71-80  Соколова Александра Александровна  falcones@list.ru 8-911-973-22-82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о разработке концепции туристско-краеведческого образовательного кластера Колпинского района Санкт-Петербурга</dc:title>
  <dc:creator>admin</dc:creator>
  <cp:lastModifiedBy>user</cp:lastModifiedBy>
  <cp:revision>256</cp:revision>
  <dcterms:created xsi:type="dcterms:W3CDTF">2017-02-06T14:46:04Z</dcterms:created>
  <dcterms:modified xsi:type="dcterms:W3CDTF">2018-10-29T07:40:59Z</dcterms:modified>
</cp:coreProperties>
</file>