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8"/>
  </p:notesMasterIdLst>
  <p:sldIdLst>
    <p:sldId id="359" r:id="rId2"/>
    <p:sldId id="397" r:id="rId3"/>
    <p:sldId id="398" r:id="rId4"/>
    <p:sldId id="393" r:id="rId5"/>
    <p:sldId id="390" r:id="rId6"/>
    <p:sldId id="39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BC223C"/>
    <a:srgbClr val="EDB143"/>
    <a:srgbClr val="FFFFFF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434" autoAdjust="0"/>
  </p:normalViewPr>
  <p:slideViewPr>
    <p:cSldViewPr snapToGrid="0">
      <p:cViewPr>
        <p:scale>
          <a:sx n="58" d="100"/>
          <a:sy n="58" d="100"/>
        </p:scale>
        <p:origin x="-30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01C8-E517-4A6F-A6B8-0269A10F18D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C22BF-99B6-4291-A1B0-ED7EAA3A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4F04-B952-4B7E-91D9-5B23ADFEF0BA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2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C22-D662-492B-9D08-464F0298E2ED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A0AE-CE3F-4984-93B7-AEE75FBFD90E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1B9B-2922-4FBA-9D71-ADA37AA3505E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7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B62-E010-4837-A459-11A78A6B9E48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0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4B13-F248-4A13-B358-054820348FEB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8EF7-8B4A-409A-B660-EEEB5E4AF83B}" type="datetime1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E1F3-31A1-4C9F-8A3D-223D059030C6}" type="datetime1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6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DA8-2F4B-4435-AAE5-06C8921388BE}" type="datetime1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5198-28F4-412A-BDE4-D7D0038BD783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B686-CA85-418A-9BE7-8C76BC497233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0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0ABB-BB75-4D87-A27C-6C108FE990FE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598D3-EA4E-48E3-81E7-80058E4CC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u.ru/page/terspecdo" TargetMode="External"/><Relationship Id="rId2" Type="http://schemas.openxmlformats.org/officeDocument/2006/relationships/hyperlink" Target="http://opencu.ru/page/model-d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344" y="2447139"/>
            <a:ext cx="10947589" cy="181749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ПРАКТИКИ ОТКРЫТОГО ОБРАЗОВАНИЯ КАК ИНСТИТУТ РАЗВИТИЯ РОССИЙСКОГО ОБРАЗОВАНИЯ: ПРИНЦИПЫ, СИТУАЦИИ СУЩЕСТВОВАНИЯ, ОПЫТЫ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748145" y="-13371"/>
            <a:ext cx="0" cy="4032121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8145" y="4923001"/>
            <a:ext cx="89270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50021"/>
                </a:solidFill>
              </a:rPr>
              <a:t>П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ОПОВ </a:t>
            </a:r>
            <a:r>
              <a:rPr lang="ru-RU" sz="2000" b="1" dirty="0">
                <a:solidFill>
                  <a:srgbClr val="A50021"/>
                </a:solidFill>
              </a:rPr>
              <a:t>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ЛЕКСАНДР </a:t>
            </a:r>
            <a:r>
              <a:rPr lang="ru-RU" sz="2000" b="1" dirty="0">
                <a:solidFill>
                  <a:srgbClr val="A50021"/>
                </a:solidFill>
              </a:rPr>
              <a:t>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НАТОЛЬЕВИЧ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д.ф.н., главный научный сотрудник ФИРО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РАНХиГС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заведующий Лабораторией компетентностных практик образования ГАОУ ВО «МГПУ», 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генеральный директор АНО ДПО «Открытое образование»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29F03C-B310-42B6-B764-14D081FA7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0" b="49198"/>
          <a:stretch/>
        </p:blipFill>
        <p:spPr>
          <a:xfrm>
            <a:off x="9448800" y="2691358"/>
            <a:ext cx="2323133" cy="1486810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67" y="5226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rgbClr val="A50021"/>
                </a:solidFill>
              </a:rPr>
              <a:t>НАШ ОПЫТ</a:t>
            </a:r>
            <a:endParaRPr lang="ru-RU" sz="4800" dirty="0">
              <a:solidFill>
                <a:srgbClr val="A5002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43388" y="540278"/>
            <a:ext cx="546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ПРОЕКТЫ И ИНСТРУМЕНТЫ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364041" y="925305"/>
            <a:ext cx="1667510" cy="1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0847" y="740333"/>
            <a:ext cx="1149015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Организационно-деятельностные игры по разработке концепции развития региональной системы дополнительного образования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Комплексная система оценки качества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экспертные советы системы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Всероссийские, межрегиональные и межведомственные конференции «Проблемы работы с одарёнными детьми», «Открытое образование и региональное развитие»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Дорожные карты реализации программ развития региональных систем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Циклы кадровых школ для управленческих кадров региональной системы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Открытые конкурсы муниципальных программ развития систем дополнительного образования в формате образовательного экспертно-методического семинара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пакетов нормативно-правовых документов и методических рекомендаций, оптимизирующих функционирование региональной системы дополнительного образования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Сборник методических материалов по реализации Региональной концепции развития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Открытая региональная модель работы с одарёнными детьми (включая организацию работы по повышению уровня профессиональной компетентности педагогических работников по работе с одаренными детьми)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Циклы кадровых школ для педагогов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Открытые конкурсы образовательных программ в формате образовательного экспертно-методического семинара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Сквозные региональные модульные образовательные программы для детей (от 14 до 18 лет) со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стажировочной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площадкой для педагогических кадров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Российская компетентностная олимпиада (включая региональные этапы)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карты антропологической морфологии детского населения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летнего образовательного отдыха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67" y="5226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rgbClr val="A50021"/>
                </a:solidFill>
              </a:rPr>
              <a:t>НАШ ОПЫТ</a:t>
            </a:r>
            <a:endParaRPr lang="ru-RU" sz="4800" dirty="0">
              <a:solidFill>
                <a:srgbClr val="A5002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36400" y="4363838"/>
            <a:ext cx="397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РЕГИОНЫ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7568999" y="4645359"/>
            <a:ext cx="1667510" cy="1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3501" y="4939654"/>
            <a:ext cx="630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Красноярский край («Открытая модель дополнительного образования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региона»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Ханты-Мансийский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автономный округ - Югра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Ямало-Ненецкий автономный округ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537003" y="1229873"/>
            <a:ext cx="546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СПЕЦПРОЕКТЫ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364041" y="1629982"/>
            <a:ext cx="1667510" cy="1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9236" y="1715609"/>
            <a:ext cx="114901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2200" dirty="0"/>
              <a:t>Образовательные системы в спец. школах «Открытое образование в учреждениях закрытого типа»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Развитие математического мышления в практиках открытого образования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Индивидуальное сопровождение детских образовательных стратегий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Массовые тренинги «Настоящее Будущее»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Навигационный цифровой образовательный ресурс для поддержки профессионального самоопределения на основе межпредметного анализа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социоэкономических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F21A17-5F03-42DF-8417-3B43664EC5E3}"/>
              </a:ext>
            </a:extLst>
          </p:cNvPr>
          <p:cNvSpPr txBox="1"/>
          <p:nvPr/>
        </p:nvSpPr>
        <p:spPr>
          <a:xfrm>
            <a:off x="7201911" y="4938968"/>
            <a:ext cx="2792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Москва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Кемеровская область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Чувашская Республика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Республика Тыва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Приморский край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Республика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Коми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54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50021"/>
                </a:solidFill>
              </a:rPr>
              <a:t>РЕСУРСНЫЕ РАМКИ И КООРДИНАТЫ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FD749D94-CE2B-4B6F-8BC8-121EB648C258}"/>
              </a:ext>
            </a:extLst>
          </p:cNvPr>
          <p:cNvCxnSpPr>
            <a:cxnSpLocks/>
          </p:cNvCxnSpPr>
          <p:nvPr/>
        </p:nvCxnSpPr>
        <p:spPr>
          <a:xfrm flipV="1">
            <a:off x="5422392" y="704088"/>
            <a:ext cx="0" cy="3072384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2A4ABE6A-7DF2-4544-AAE6-4605BB9FF35B}"/>
              </a:ext>
            </a:extLst>
          </p:cNvPr>
          <p:cNvCxnSpPr>
            <a:cxnSpLocks/>
          </p:cNvCxnSpPr>
          <p:nvPr/>
        </p:nvCxnSpPr>
        <p:spPr>
          <a:xfrm>
            <a:off x="5422392" y="3767328"/>
            <a:ext cx="4654296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2845FB-C75B-4D59-B7C0-B2A0D39FF261}"/>
              </a:ext>
            </a:extLst>
          </p:cNvPr>
          <p:cNvSpPr txBox="1"/>
          <p:nvPr/>
        </p:nvSpPr>
        <p:spPr>
          <a:xfrm>
            <a:off x="5490973" y="1106853"/>
            <a:ext cx="66934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П</a:t>
            </a:r>
            <a:r>
              <a:rPr lang="ru-RU" dirty="0">
                <a:solidFill>
                  <a:srgbClr val="A50021"/>
                </a:solidFill>
              </a:rPr>
              <a:t>ринципиальные </a:t>
            </a:r>
            <a:r>
              <a:rPr lang="ru-RU" dirty="0" err="1">
                <a:solidFill>
                  <a:srgbClr val="A50021"/>
                </a:solidFill>
              </a:rPr>
              <a:t>оргуправленческие</a:t>
            </a:r>
            <a:r>
              <a:rPr lang="ru-RU" dirty="0">
                <a:solidFill>
                  <a:srgbClr val="A50021"/>
                </a:solidFill>
              </a:rPr>
              <a:t> схемы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http://opencu.ru/page/model-do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)</a:t>
            </a:r>
            <a:r>
              <a:rPr lang="ru-RU" dirty="0">
                <a:solidFill>
                  <a:srgbClr val="A50021"/>
                </a:solidFill>
              </a:rPr>
              <a:t>: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1.1.Дополнительное образование как совокупность учреждений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1.2.Дополнительное образование как совокупность услуг 1.3.Дополнительное образование как система программ</a:t>
            </a:r>
          </a:p>
          <a:p>
            <a:endParaRPr lang="ru-RU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946E7F77-FB8C-4130-9D41-0457CEBF2514}"/>
              </a:ext>
            </a:extLst>
          </p:cNvPr>
          <p:cNvCxnSpPr>
            <a:cxnSpLocks/>
          </p:cNvCxnSpPr>
          <p:nvPr/>
        </p:nvCxnSpPr>
        <p:spPr>
          <a:xfrm flipH="1">
            <a:off x="3099816" y="3776472"/>
            <a:ext cx="2322576" cy="285292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F4501C-43DE-4B5B-BFA2-D18E55DA52A6}"/>
              </a:ext>
            </a:extLst>
          </p:cNvPr>
          <p:cNvSpPr txBox="1"/>
          <p:nvPr/>
        </p:nvSpPr>
        <p:spPr>
          <a:xfrm>
            <a:off x="5422391" y="3739896"/>
            <a:ext cx="68305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Т</a:t>
            </a:r>
            <a:r>
              <a:rPr lang="ru-RU" sz="1600" dirty="0">
                <a:solidFill>
                  <a:srgbClr val="A50021"/>
                </a:solidFill>
              </a:rPr>
              <a:t>ерриториальные типы организации дополнительного образования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>
                <a:hlinkClick r:id="rId3"/>
              </a:rPr>
              <a:t>http://opencu.ru/page/terspecdo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ru-RU" sz="1600" dirty="0">
                <a:solidFill>
                  <a:srgbClr val="A50021"/>
                </a:solidFill>
              </a:rPr>
              <a:t>: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Мегаполис столичного типа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2.2. Крупный экономический и культурный центр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2.3. Городское поселение, обладающее необходимой инфраструктурой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2.4. Городское поселение, не осуществляющее заметного влияния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2.5. Моногорода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2.6. Деградирующие поселения городского типа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2.7. Поселения сельского типа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2.8. Застойные или деградирующие сельские поселения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A3939C-4A66-4F8E-A8A9-852BF1668B76}"/>
              </a:ext>
            </a:extLst>
          </p:cNvPr>
          <p:cNvSpPr txBox="1"/>
          <p:nvPr/>
        </p:nvSpPr>
        <p:spPr>
          <a:xfrm>
            <a:off x="143255" y="4197965"/>
            <a:ext cx="47853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С</a:t>
            </a:r>
            <a:r>
              <a:rPr lang="ru-RU" sz="1600" dirty="0">
                <a:solidFill>
                  <a:srgbClr val="A50021"/>
                </a:solidFill>
              </a:rPr>
              <a:t>оциальные модели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600" dirty="0"/>
              <a:t>в рамках создания региональных модельных центров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ru-RU" sz="1600" dirty="0">
                <a:solidFill>
                  <a:srgbClr val="A50021"/>
                </a:solidFill>
              </a:rPr>
              <a:t>: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3.1 Просвещение детей из сельской местности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3.2. Просвещение родителей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3.3. Вовлечение детей, находящихся в ТЖС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3.4. Дистанционные программы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3.5. Летний отдых и заочные школы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3.6. Разноуровневые программы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3.7. Банки эффективных практик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50CCC092-00A3-4702-A312-2E2728D656CB}"/>
              </a:ext>
            </a:extLst>
          </p:cNvPr>
          <p:cNvCxnSpPr>
            <a:cxnSpLocks/>
          </p:cNvCxnSpPr>
          <p:nvPr/>
        </p:nvCxnSpPr>
        <p:spPr>
          <a:xfrm flipH="1" flipV="1">
            <a:off x="2633472" y="841248"/>
            <a:ext cx="2823211" cy="2935224"/>
          </a:xfrm>
          <a:prstGeom prst="straightConnector1">
            <a:avLst/>
          </a:prstGeom>
          <a:ln w="762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DE45292-70A5-4DE9-B205-D330DA3B66DF}"/>
              </a:ext>
            </a:extLst>
          </p:cNvPr>
          <p:cNvSpPr txBox="1"/>
          <p:nvPr/>
        </p:nvSpPr>
        <p:spPr>
          <a:xfrm rot="2755289">
            <a:off x="2587687" y="1812396"/>
            <a:ext cx="334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A50021"/>
                </a:solidFill>
              </a:rPr>
              <a:t>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правление развитием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08F3889F-2132-47A1-94BA-CFF779C6C6CC}"/>
              </a:ext>
            </a:extLst>
          </p:cNvPr>
          <p:cNvCxnSpPr>
            <a:cxnSpLocks/>
          </p:cNvCxnSpPr>
          <p:nvPr/>
        </p:nvCxnSpPr>
        <p:spPr>
          <a:xfrm flipH="1" flipV="1">
            <a:off x="1700784" y="1271016"/>
            <a:ext cx="3755900" cy="2505457"/>
          </a:xfrm>
          <a:prstGeom prst="straightConnector1">
            <a:avLst/>
          </a:prstGeom>
          <a:ln w="762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34BEDFA-F814-47C5-8F89-C20855FC4709}"/>
              </a:ext>
            </a:extLst>
          </p:cNvPr>
          <p:cNvSpPr txBox="1"/>
          <p:nvPr/>
        </p:nvSpPr>
        <p:spPr>
          <a:xfrm rot="2047433">
            <a:off x="1213538" y="2235142"/>
            <a:ext cx="33468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A50021"/>
                </a:solidFill>
              </a:rPr>
              <a:t>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правление качеством: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-процесса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-условий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7575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115" y="-51868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A50021"/>
                </a:solidFill>
              </a:rPr>
              <a:t>П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>роблемные точки и направления работы </a:t>
            </a:r>
            <a:endParaRPr lang="ru-RU" sz="5400" b="1" dirty="0">
              <a:solidFill>
                <a:srgbClr val="A5002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973018"/>
            <a:ext cx="7272808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8E3895-C7BE-4444-8E78-DE0D4D623993}"/>
              </a:ext>
            </a:extLst>
          </p:cNvPr>
          <p:cNvSpPr txBox="1"/>
          <p:nvPr/>
        </p:nvSpPr>
        <p:spPr>
          <a:xfrm>
            <a:off x="116115" y="1231050"/>
            <a:ext cx="11662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Просвещение родителей </a:t>
            </a:r>
            <a:r>
              <a:rPr lang="ru-RU" sz="2600" b="1" dirty="0">
                <a:solidFill>
                  <a:srgbClr val="A50021"/>
                </a:solidFill>
                <a:sym typeface="Wingdings" panose="05000000000000000000" pitchFamily="2" charset="2"/>
              </a:rPr>
              <a:t>//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работа с запросами и потребностями родителей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5F4453-3E83-4F4C-9DD0-3007884D151F}"/>
              </a:ext>
            </a:extLst>
          </p:cNvPr>
          <p:cNvSpPr txBox="1"/>
          <p:nvPr/>
        </p:nvSpPr>
        <p:spPr>
          <a:xfrm>
            <a:off x="116115" y="1979071"/>
            <a:ext cx="11662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Сельская местность </a:t>
            </a:r>
            <a:r>
              <a:rPr lang="ru-RU" sz="2600" b="1" dirty="0">
                <a:solidFill>
                  <a:srgbClr val="A50021"/>
                </a:solidFill>
                <a:sym typeface="Wingdings" panose="05000000000000000000" pitchFamily="2" charset="2"/>
              </a:rPr>
              <a:t>//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ставка на просветительскую доступную инфраструктуру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896A54-AD09-44A1-AADE-531AD8C014EB}"/>
              </a:ext>
            </a:extLst>
          </p:cNvPr>
          <p:cNvSpPr txBox="1"/>
          <p:nvPr/>
        </p:nvSpPr>
        <p:spPr>
          <a:xfrm>
            <a:off x="116115" y="3474697"/>
            <a:ext cx="116622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Вовлечение детей, оказавшихся в ТЖС </a:t>
            </a:r>
            <a:r>
              <a:rPr lang="ru-RU" sz="2600" b="1" dirty="0">
                <a:solidFill>
                  <a:srgbClr val="A50021"/>
                </a:solidFill>
                <a:sym typeface="Wingdings" panose="05000000000000000000" pitchFamily="2" charset="2"/>
              </a:rPr>
              <a:t>//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региональная аналитика контингента и</a:t>
            </a:r>
          </a:p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                                                                             запуск массовых практик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586929-D559-468C-9B07-1C85E1879245}"/>
              </a:ext>
            </a:extLst>
          </p:cNvPr>
          <p:cNvSpPr txBox="1"/>
          <p:nvPr/>
        </p:nvSpPr>
        <p:spPr>
          <a:xfrm>
            <a:off x="116114" y="2726676"/>
            <a:ext cx="11662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Дистанционные курсы </a:t>
            </a:r>
            <a:r>
              <a:rPr lang="ru-RU" sz="2600" b="1" dirty="0">
                <a:solidFill>
                  <a:srgbClr val="A50021"/>
                </a:solidFill>
                <a:sym typeface="Wingdings" panose="05000000000000000000" pitchFamily="2" charset="2"/>
              </a:rPr>
              <a:t>//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цифровизация традиционного содержания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6FAEE-ABE0-415D-907B-92944F48BC86}"/>
              </a:ext>
            </a:extLst>
          </p:cNvPr>
          <p:cNvSpPr txBox="1"/>
          <p:nvPr/>
        </p:nvSpPr>
        <p:spPr>
          <a:xfrm>
            <a:off x="116115" y="4389629"/>
            <a:ext cx="11865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Летний отдых и заочные школы </a:t>
            </a:r>
            <a:r>
              <a:rPr lang="ru-RU" sz="2600" b="1" dirty="0">
                <a:solidFill>
                  <a:srgbClr val="A50021"/>
                </a:solidFill>
                <a:sym typeface="Wingdings" panose="05000000000000000000" pitchFamily="2" charset="2"/>
              </a:rPr>
              <a:t>//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ставка на интенсивные модульные программы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D9BCEE-4002-43B8-ACC9-DB4789B246D1}"/>
              </a:ext>
            </a:extLst>
          </p:cNvPr>
          <p:cNvSpPr txBox="1"/>
          <p:nvPr/>
        </p:nvSpPr>
        <p:spPr>
          <a:xfrm>
            <a:off x="116114" y="5136818"/>
            <a:ext cx="11662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Разноуровневые программы </a:t>
            </a:r>
            <a:r>
              <a:rPr lang="ru-RU" sz="2600" b="1" dirty="0">
                <a:solidFill>
                  <a:srgbClr val="A50021"/>
                </a:solidFill>
                <a:sym typeface="Wingdings" panose="05000000000000000000" pitchFamily="2" charset="2"/>
              </a:rPr>
              <a:t>//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программы, пронизывающие весь регион,</a:t>
            </a:r>
          </a:p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                                                           разные темпы и уровни углублённости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E6678C-3E9F-4CD0-80A3-CB2918DCAAAB}"/>
              </a:ext>
            </a:extLst>
          </p:cNvPr>
          <p:cNvSpPr txBox="1"/>
          <p:nvPr/>
        </p:nvSpPr>
        <p:spPr>
          <a:xfrm>
            <a:off x="116115" y="6102549"/>
            <a:ext cx="11996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Банки эффективных практик </a:t>
            </a:r>
            <a:r>
              <a:rPr lang="ru-RU" sz="2600" b="1" dirty="0">
                <a:solidFill>
                  <a:srgbClr val="A50021"/>
                </a:solidFill>
                <a:sym typeface="Wingdings" panose="05000000000000000000" pitchFamily="2" charset="2"/>
              </a:rPr>
              <a:t>//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навигатор образовательных программ и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206175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90" y="4637828"/>
            <a:ext cx="728620" cy="728620"/>
          </a:xfrm>
          <a:prstGeom prst="ellipse">
            <a:avLst/>
          </a:prstGeom>
          <a:ln w="28575">
            <a:solidFill>
              <a:srgbClr val="A5002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90" y="2774544"/>
            <a:ext cx="728620" cy="708125"/>
          </a:xfrm>
          <a:prstGeom prst="ellipse">
            <a:avLst/>
          </a:prstGeom>
          <a:ln w="38100">
            <a:solidFill>
              <a:srgbClr val="A5002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81797" y="2755340"/>
            <a:ext cx="607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Aktor@mail.ru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1796" y="4609548"/>
            <a:ext cx="607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id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1289786350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6494" y="325423"/>
            <a:ext cx="8537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</a:t>
            </a:r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лександр</a:t>
            </a:r>
            <a:r>
              <a:rPr lang="ru-RU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натольевич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130696" y="-14288"/>
            <a:ext cx="0" cy="2771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222" r="4628" b="-222"/>
          <a:stretch/>
        </p:blipFill>
        <p:spPr>
          <a:xfrm flipH="1">
            <a:off x="222516" y="522100"/>
            <a:ext cx="4492320" cy="4480038"/>
          </a:xfrm>
          <a:prstGeom prst="flowChartConnector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90" y="3661849"/>
            <a:ext cx="796798" cy="796798"/>
          </a:xfrm>
          <a:prstGeom prst="ellipse">
            <a:avLst/>
          </a:prstGeom>
          <a:ln w="38100">
            <a:solidFill>
              <a:srgbClr val="A5002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681796" y="3613953"/>
            <a:ext cx="607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www.opencu.ru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33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15349</TotalTime>
  <Words>532</Words>
  <Application>Microsoft Office PowerPoint</Application>
  <PresentationFormat>Произвольный</PresentationFormat>
  <Paragraphs>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ПРАКТИКИ ОТКРЫТОГО ОБРАЗОВАНИЯ КАК ИНСТИТУТ РАЗВИТИЯ РОССИЙСКОГО ОБРАЗОВАНИЯ: ПРИНЦИПЫ, СИТУАЦИИ СУЩЕСТВОВАНИЯ, ОПЫТЫ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 одарёнными детьми</dc:title>
  <dc:creator>N X</dc:creator>
  <cp:lastModifiedBy>Елена</cp:lastModifiedBy>
  <cp:revision>330</cp:revision>
  <dcterms:created xsi:type="dcterms:W3CDTF">2015-04-14T04:52:43Z</dcterms:created>
  <dcterms:modified xsi:type="dcterms:W3CDTF">2018-10-31T04:08:26Z</dcterms:modified>
</cp:coreProperties>
</file>