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1370" r:id="rId4"/>
    <p:sldId id="260" r:id="rId5"/>
    <p:sldId id="269" r:id="rId6"/>
    <p:sldId id="1375" r:id="rId7"/>
    <p:sldId id="300" r:id="rId8"/>
    <p:sldId id="1378" r:id="rId9"/>
    <p:sldId id="335" r:id="rId10"/>
    <p:sldId id="342" r:id="rId11"/>
    <p:sldId id="455" r:id="rId12"/>
    <p:sldId id="317" r:id="rId13"/>
    <p:sldId id="312" r:id="rId14"/>
    <p:sldId id="313" r:id="rId15"/>
    <p:sldId id="314" r:id="rId16"/>
    <p:sldId id="315" r:id="rId17"/>
    <p:sldId id="333" r:id="rId18"/>
    <p:sldId id="316" r:id="rId19"/>
    <p:sldId id="427" r:id="rId20"/>
    <p:sldId id="266" r:id="rId21"/>
    <p:sldId id="1381" r:id="rId22"/>
    <p:sldId id="1382" r:id="rId23"/>
    <p:sldId id="138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2CAE"/>
    <a:srgbClr val="C67DDD"/>
    <a:srgbClr val="BF6DD9"/>
    <a:srgbClr val="9C30BE"/>
    <a:srgbClr val="BB63D7"/>
    <a:srgbClr val="AC43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44" autoAdjust="0"/>
    <p:restoredTop sz="94660"/>
  </p:normalViewPr>
  <p:slideViewPr>
    <p:cSldViewPr snapToGrid="0">
      <p:cViewPr>
        <p:scale>
          <a:sx n="30" d="100"/>
          <a:sy n="30" d="100"/>
        </p:scale>
        <p:origin x="-54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09D7E-ADDA-4EF0-A03E-0A1677629462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4F497F-813A-448B-8CCB-E19C63EECA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54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7E060-BCF3-4B5D-98A7-837791FF145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337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7E060-BCF3-4B5D-98A7-837791FF145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533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7E060-BCF3-4B5D-98A7-837791FF145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581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7E060-BCF3-4B5D-98A7-837791FF145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5347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«ТОП 500 ЛУЧШИХ</a:t>
            </a:r>
            <a:r>
              <a:rPr lang="ru-RU" baseline="0" dirty="0"/>
              <a:t> ШКОЛ РОССИИ» В КАВЫЧКАХ, карту России под фон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7E060-BCF3-4B5D-98A7-837791FF145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914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Выделить </a:t>
            </a:r>
            <a:r>
              <a:rPr lang="ru-RU" dirty="0" err="1"/>
              <a:t>деятельностный</a:t>
            </a:r>
            <a:r>
              <a:rPr lang="ru-RU" baseline="0" dirty="0"/>
              <a:t> метод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7E060-BCF3-4B5D-98A7-837791FF145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119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Другой мальчика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7E060-BCF3-4B5D-98A7-837791FF145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726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88" y="746125"/>
            <a:ext cx="6616700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449263" eaLnBrk="1" hangingPunct="1">
              <a:spcBef>
                <a:spcPct val="0"/>
              </a:spcBef>
            </a:pPr>
            <a:r>
              <a:rPr lang="ru-RU" altLang="ru-RU">
                <a:latin typeface="Arial" pitchFamily="34" charset="0"/>
                <a:cs typeface="Arial" pitchFamily="34" charset="0"/>
              </a:rPr>
              <a:t>ЛГ</a:t>
            </a:r>
          </a:p>
        </p:txBody>
      </p:sp>
    </p:spTree>
    <p:extLst>
      <p:ext uri="{BB962C8B-B14F-4D97-AF65-F5344CB8AC3E}">
        <p14:creationId xmlns:p14="http://schemas.microsoft.com/office/powerpoint/2010/main" val="3722495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>
            <a:extLst>
              <a:ext uri="{FF2B5EF4-FFF2-40B4-BE49-F238E27FC236}">
                <a16:creationId xmlns="" xmlns:a16="http://schemas.microsoft.com/office/drawing/2014/main" id="{32CD6EC9-9209-4B5A-AFB5-4541043B68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>
            <a:extLst>
              <a:ext uri="{FF2B5EF4-FFF2-40B4-BE49-F238E27FC236}">
                <a16:creationId xmlns="" xmlns:a16="http://schemas.microsoft.com/office/drawing/2014/main" id="{05145980-66FB-47C1-AC6A-D91B99C28F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9460" name="Номер слайда 3">
            <a:extLst>
              <a:ext uri="{FF2B5EF4-FFF2-40B4-BE49-F238E27FC236}">
                <a16:creationId xmlns="" xmlns:a16="http://schemas.microsoft.com/office/drawing/2014/main" id="{832EDE9D-BC84-4CF0-8D4D-E0E10F84D3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D62262-82A2-40CF-AD4A-6AD9E97E63C7}" type="slidenum">
              <a:rPr lang="ru-RU" altLang="ru-RU" smtClean="0"/>
              <a:pPr>
                <a:spcBef>
                  <a:spcPct val="0"/>
                </a:spcBef>
              </a:pPr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8666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>
            <a:extLst>
              <a:ext uri="{FF2B5EF4-FFF2-40B4-BE49-F238E27FC236}">
                <a16:creationId xmlns="" xmlns:a16="http://schemas.microsoft.com/office/drawing/2014/main" id="{37AA7FAB-7265-49A9-AE60-DD8528D69D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>
            <a:extLst>
              <a:ext uri="{FF2B5EF4-FFF2-40B4-BE49-F238E27FC236}">
                <a16:creationId xmlns="" xmlns:a16="http://schemas.microsoft.com/office/drawing/2014/main" id="{43574F40-93D8-42E8-9A0D-C1AE589496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0244" name="Номер слайда 3">
            <a:extLst>
              <a:ext uri="{FF2B5EF4-FFF2-40B4-BE49-F238E27FC236}">
                <a16:creationId xmlns="" xmlns:a16="http://schemas.microsoft.com/office/drawing/2014/main" id="{B8106056-E40F-433E-B53D-AAED216B2C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880C65-8BB8-4E6E-955B-DB32D99F8579}" type="slidenum">
              <a:rPr lang="ru-RU" altLang="ru-RU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7E060-BCF3-4B5D-98A7-837791FF145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52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7E060-BCF3-4B5D-98A7-837791FF145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746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7E060-BCF3-4B5D-98A7-837791FF145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463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53A757B-A66B-40EF-B778-8F34CA6DC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6B66CAF-8F06-4529-A6A0-BEE950522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F404C62-728E-4E6C-A363-C9AC45A58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2DC21-62EF-4704-8A35-3736F4AD53C2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B57BAE0-81A2-4925-985E-27A1B3C1D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D02EBB6-04FD-4D3A-8EC7-AA2C7B4A8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377A-40FA-47E8-8DE8-7E7643B36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805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576A62-D13A-4229-B047-8E6DCF3B5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657C038-19E0-482D-970C-E2CE811816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3516EA4-BAA2-4A52-8D00-4DA51552E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2DC21-62EF-4704-8A35-3736F4AD53C2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22A60B5-D186-44D0-B509-44C34F469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AE72032-3746-4B49-AB86-66C79CD06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377A-40FA-47E8-8DE8-7E7643B36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561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276EDA3-D4B7-4846-ADF9-7A4F947DE8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770F0E5-6AAB-44C4-8F3B-37DF5E651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6659E9A-78A2-4D78-A752-904068FF4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2DC21-62EF-4704-8A35-3736F4AD53C2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6F9B6D2-B813-417B-9ABD-DCBE4C229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645AEF9-78ED-4D87-882E-A7B82254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377A-40FA-47E8-8DE8-7E7643B36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076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2"/>
            <a:ext cx="7316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942492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DD5A-E74D-460B-BFB1-D0F76B165226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0952-B6A3-406F-BD8A-55F52A7E25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660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DD5A-E74D-460B-BFB1-D0F76B165226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0952-B6A3-406F-BD8A-55F52A7E25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064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DD5A-E74D-460B-BFB1-D0F76B165226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0952-B6A3-406F-BD8A-55F52A7E25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540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DD5A-E74D-460B-BFB1-D0F76B165226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0952-B6A3-406F-BD8A-55F52A7E25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270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DD5A-E74D-460B-BFB1-D0F76B165226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0952-B6A3-406F-BD8A-55F52A7E25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12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DD5A-E74D-460B-BFB1-D0F76B165226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0952-B6A3-406F-BD8A-55F52A7E25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520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DD5A-E74D-460B-BFB1-D0F76B165226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0952-B6A3-406F-BD8A-55F52A7E25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379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D094291-17A6-402F-96E7-928EC7425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B2D6E2D-9EBF-4C4B-9373-95A229274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FDDD47A-BAC5-4C42-B1AB-39F268E6D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2DC21-62EF-4704-8A35-3736F4AD53C2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311F840-CCFC-415A-8509-4C0160A32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8476E7E-57B2-44B6-B3A1-BD5D14371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377A-40FA-47E8-8DE8-7E7643B36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9759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DD5A-E74D-460B-BFB1-D0F76B165226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0952-B6A3-406F-BD8A-55F52A7E25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102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DD5A-E74D-460B-BFB1-D0F76B165226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0952-B6A3-406F-BD8A-55F52A7E25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16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DD5A-E74D-460B-BFB1-D0F76B165226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0952-B6A3-406F-BD8A-55F52A7E25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9347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DD5A-E74D-460B-BFB1-D0F76B165226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0952-B6A3-406F-BD8A-55F52A7E25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686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2"/>
            <a:ext cx="7316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774749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86E3DC30-A4BD-4E26-AE3E-27211CD80C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F363A1D2-CD9A-4275-A528-489B17546B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BBBB198D-93F4-4320-B5A6-F53B6579BA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DD573DF-A809-4AF2-BFA7-A49D4A3584E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404191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A3F33F-2CD6-4FAF-B939-4B8E83DB5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4A07752-C56C-44AF-9B86-CE3EEB425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3CE66BC-BCA4-4F96-8564-4D2826DBF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2DC21-62EF-4704-8A35-3736F4AD53C2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374FE5A-37F0-4059-A18D-EA00F1291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50B6C6E-A0FC-4B90-AB8C-901AF5B73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377A-40FA-47E8-8DE8-7E7643B36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18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774051B-ED7C-462C-99BE-A18361D6C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A718D7A-457B-48C2-A604-E85171F563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DD95EC4-204A-4FC9-90E4-CFC910BAC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D2C614F-0ADD-4DA7-ABC4-AEC505CEE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2DC21-62EF-4704-8A35-3736F4AD53C2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822278A-5747-4069-945A-A25FC6EE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4567592-E61F-4019-8809-D524559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377A-40FA-47E8-8DE8-7E7643B36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722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35F63E-3614-485A-825C-276D3716C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F88870B-9E24-4745-9ABB-9FF9D0DB2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048AD14-864C-4557-AC8A-84C017471B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64C932A6-D390-4758-A389-8527849FF8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5F5C556-A6E2-46C3-9930-2F95487A5E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6018099E-D673-4666-95EB-F7C35A4F0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2DC21-62EF-4704-8A35-3736F4AD53C2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16185BC5-3621-4510-9A3F-68FE882D9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DFADB0B0-9D41-47DE-8E55-9A32C920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377A-40FA-47E8-8DE8-7E7643B36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664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57B812-AA9C-4F61-9EAF-6005E8B89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7706167-BF56-4AC0-B1A7-3DE623E73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2DC21-62EF-4704-8A35-3736F4AD53C2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7F959E6-3CD0-40AE-9168-05B7FEF7D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EAE62E3-174B-4E00-AE8C-444C29B06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377A-40FA-47E8-8DE8-7E7643B36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025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9388B8AE-6220-4507-AF17-B06FDE27B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2DC21-62EF-4704-8A35-3736F4AD53C2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7C53266-E765-4938-B018-E76BBFF8A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87F6201-5924-4843-9FE5-F38E8FF4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377A-40FA-47E8-8DE8-7E7643B36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463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489D44-9FE3-4874-8014-151F03004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3EB8DE4-0D31-44ED-B680-F246A0B61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F321F28-3D3E-46B5-AF48-D7C362EFF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BDDFD49-38A3-433B-B96E-887EAD4F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2DC21-62EF-4704-8A35-3736F4AD53C2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E1DE6C9-4C09-45BE-973A-1A1F32001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8E598AB-69D2-4970-AA80-F93A5DCEB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377A-40FA-47E8-8DE8-7E7643B36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400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D05E867-1112-4FED-8E45-7673DAE2E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CBBA25E5-D462-46D7-9D6A-568A32CDB6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2989258-BD58-44DD-B6F9-F24796889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6CEB5D2-1158-4F9E-A746-406542D9E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2DC21-62EF-4704-8A35-3736F4AD53C2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D4B744C-83A7-400D-8F8A-33E59D1D6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99B7FC9-7009-442F-BC18-78DF6C3B5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377A-40FA-47E8-8DE8-7E7643B36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499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8F626B-BF02-4DC2-B7FE-819F7D94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67F5FBB-3691-4EE1-9256-D34FFC673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CBEAF1B-8F11-48F1-83C9-B8203A8624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2DC21-62EF-4704-8A35-3736F4AD53C2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0E04FE8-6855-45F7-8B6B-7BF767406D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3C3C6C1-FC9D-49E9-9700-F5C3FA101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0377A-40FA-47E8-8DE8-7E7643B36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423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DD5A-E74D-460B-BFB1-D0F76B165226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D0952-B6A3-406F-BD8A-55F52A7E25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88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9" r:id="rId1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g"/><Relationship Id="rId18" Type="http://schemas.openxmlformats.org/officeDocument/2006/relationships/image" Target="../media/image64.jpeg"/><Relationship Id="rId3" Type="http://schemas.openxmlformats.org/officeDocument/2006/relationships/image" Target="../media/image50.png"/><Relationship Id="rId21" Type="http://schemas.openxmlformats.org/officeDocument/2006/relationships/image" Target="../media/image67.jpeg"/><Relationship Id="rId7" Type="http://schemas.openxmlformats.org/officeDocument/2006/relationships/image" Target="../media/image53.png"/><Relationship Id="rId12" Type="http://schemas.openxmlformats.org/officeDocument/2006/relationships/image" Target="../media/image58.jpe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2.jpeg"/><Relationship Id="rId20" Type="http://schemas.openxmlformats.org/officeDocument/2006/relationships/image" Target="../media/image6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5" Type="http://schemas.openxmlformats.org/officeDocument/2006/relationships/image" Target="../media/image61.jpeg"/><Relationship Id="rId23" Type="http://schemas.microsoft.com/office/2007/relationships/hdphoto" Target="../media/hdphoto3.wdp"/><Relationship Id="rId10" Type="http://schemas.openxmlformats.org/officeDocument/2006/relationships/image" Target="../media/image56.jpeg"/><Relationship Id="rId19" Type="http://schemas.openxmlformats.org/officeDocument/2006/relationships/image" Target="../media/image65.jpeg"/><Relationship Id="rId4" Type="http://schemas.microsoft.com/office/2007/relationships/hdphoto" Target="../media/hdphoto2.wdp"/><Relationship Id="rId9" Type="http://schemas.openxmlformats.org/officeDocument/2006/relationships/image" Target="../media/image55.png"/><Relationship Id="rId14" Type="http://schemas.openxmlformats.org/officeDocument/2006/relationships/image" Target="../media/image60.gif"/><Relationship Id="rId22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jpe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23" Type="http://schemas.openxmlformats.org/officeDocument/2006/relationships/image" Target="../media/image23.png"/><Relationship Id="rId10" Type="http://schemas.openxmlformats.org/officeDocument/2006/relationships/image" Target="../media/image10.jpe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2" y="0"/>
            <a:ext cx="7228115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-1" y="5161269"/>
            <a:ext cx="5297716" cy="377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27A6907-288F-4782-B5C1-14CB49A28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033" y="783582"/>
            <a:ext cx="6110514" cy="2387600"/>
          </a:xfrm>
        </p:spPr>
        <p:txBody>
          <a:bodyPr anchor="t">
            <a:normAutofit/>
          </a:bodyPr>
          <a:lstStyle/>
          <a:p>
            <a:pPr algn="l"/>
            <a:r>
              <a:rPr lang="ru-RU" sz="4000" dirty="0"/>
              <a:t>Механизмы трансляции системных инноваций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ru-RU" sz="4000" dirty="0"/>
              <a:t>в образовании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F5E8143-62B8-4939-A9A2-D7916AE309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2175" y="3813719"/>
            <a:ext cx="9144000" cy="2761251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rgbClr val="0070C0"/>
                </a:solidFill>
              </a:rPr>
              <a:t>ШАЛЫГИНА</a:t>
            </a:r>
            <a:endParaRPr lang="en-US" sz="2800" b="1" dirty="0">
              <a:solidFill>
                <a:srgbClr val="0070C0"/>
              </a:solidFill>
            </a:endParaRPr>
          </a:p>
          <a:p>
            <a:pPr algn="l"/>
            <a:r>
              <a:rPr lang="ru-RU" sz="2800" b="1" dirty="0">
                <a:solidFill>
                  <a:srgbClr val="0070C0"/>
                </a:solidFill>
              </a:rPr>
              <a:t>Ирина Владимировна</a:t>
            </a:r>
            <a:endParaRPr lang="en-US" sz="2800" b="1" dirty="0">
              <a:solidFill>
                <a:srgbClr val="0070C0"/>
              </a:solidFill>
            </a:endParaRPr>
          </a:p>
          <a:p>
            <a:pPr algn="l"/>
            <a:endParaRPr lang="ru-RU" dirty="0"/>
          </a:p>
          <a:p>
            <a:pPr algn="l"/>
            <a:r>
              <a:rPr lang="ru-RU" sz="2000" dirty="0"/>
              <a:t>Рук. отдела по инновационной работе</a:t>
            </a:r>
            <a:endParaRPr lang="en-US" sz="2000" dirty="0"/>
          </a:p>
          <a:p>
            <a:pPr algn="l"/>
            <a:r>
              <a:rPr lang="ru-RU" sz="2000" dirty="0"/>
              <a:t>ФИП НОУ ДПО Институт СДП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693419" y="3044279"/>
            <a:ext cx="2362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Санкт-Петербург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30 октября 2018</a:t>
            </a:r>
          </a:p>
        </p:txBody>
      </p:sp>
      <p:sp>
        <p:nvSpPr>
          <p:cNvPr id="9" name="Равнобедренный треугольник 8"/>
          <p:cNvSpPr/>
          <p:nvPr/>
        </p:nvSpPr>
        <p:spPr>
          <a:xfrm rot="7598989">
            <a:off x="4133422" y="2385966"/>
            <a:ext cx="464457" cy="406400"/>
          </a:xfrm>
          <a:prstGeom prst="triangle">
            <a:avLst>
              <a:gd name="adj" fmla="val 70094"/>
            </a:avLst>
          </a:prstGeom>
          <a:solidFill>
            <a:srgbClr val="BB63D7"/>
          </a:solidFill>
          <a:ln>
            <a:noFill/>
          </a:ln>
          <a:effectLst>
            <a:outerShdw blurRad="152400" dist="317500" dir="5400000" algn="ctr" rotWithShape="0">
              <a:srgbClr val="7030A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7598989">
            <a:off x="10356979" y="1160566"/>
            <a:ext cx="2062583" cy="1804760"/>
          </a:xfrm>
          <a:prstGeom prst="triangle">
            <a:avLst>
              <a:gd name="adj" fmla="val 70094"/>
            </a:avLst>
          </a:prstGeom>
          <a:noFill/>
          <a:ln>
            <a:solidFill>
              <a:srgbClr val="BB63D7"/>
            </a:solidFill>
          </a:ln>
          <a:effectLst>
            <a:outerShdw blurRad="152400" dist="317500" dir="5400000" algn="ctr" rotWithShape="0">
              <a:srgbClr val="7030A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 rot="14001011" flipH="1">
            <a:off x="9051940" y="4747863"/>
            <a:ext cx="1031292" cy="902380"/>
          </a:xfrm>
          <a:prstGeom prst="triangle">
            <a:avLst>
              <a:gd name="adj" fmla="val 70094"/>
            </a:avLst>
          </a:prstGeom>
          <a:noFill/>
          <a:ln>
            <a:solidFill>
              <a:schemeClr val="accent5"/>
            </a:solidFill>
          </a:ln>
          <a:effectLst>
            <a:outerShdw blurRad="152400" dist="317500" dir="5400000" algn="ctr" rotWithShape="0">
              <a:srgbClr val="7030A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364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41">
            <a:extLst>
              <a:ext uri="{FF2B5EF4-FFF2-40B4-BE49-F238E27FC236}">
                <a16:creationId xmlns="" xmlns:a16="http://schemas.microsoft.com/office/drawing/2014/main" id="{CAB28507-3F89-4B0C-AF7B-CC7C9F4E4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2299" y="2684488"/>
            <a:ext cx="5778052" cy="372409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6987" indent="-342900" eaLnBrk="1" hangingPunct="1">
              <a:spcBef>
                <a:spcPts val="1800"/>
              </a:spcBef>
              <a:buClr>
                <a:srgbClr val="00B0F0"/>
              </a:buClr>
              <a:buSzPct val="150000"/>
              <a:buFont typeface="+mj-lt"/>
              <a:buAutoNum type="arabicPeriod"/>
              <a:defRPr/>
            </a:pPr>
            <a:r>
              <a:rPr lang="ru-RU" sz="1600" dirty="0">
                <a:latin typeface="+mn-lt"/>
                <a:cs typeface="Arial" charset="0"/>
              </a:rPr>
              <a:t>Подготовительный этап</a:t>
            </a:r>
            <a:r>
              <a:rPr lang="ru-RU" sz="1600" b="0" dirty="0">
                <a:latin typeface="Calibri Light" pitchFamily="34" charset="0"/>
                <a:cs typeface="Arial" charset="0"/>
              </a:rPr>
              <a:t>: формирование первичного образовательного запроса.</a:t>
            </a:r>
          </a:p>
          <a:p>
            <a:pPr marL="26987" indent="-342900" eaLnBrk="1" hangingPunct="1">
              <a:spcBef>
                <a:spcPts val="1800"/>
              </a:spcBef>
              <a:buClr>
                <a:srgbClr val="00B0F0"/>
              </a:buClr>
              <a:buSzPct val="150000"/>
              <a:buFont typeface="+mj-lt"/>
              <a:buAutoNum type="arabicPeriod"/>
              <a:defRPr/>
            </a:pPr>
            <a:r>
              <a:rPr lang="ru-RU" sz="1600" dirty="0">
                <a:latin typeface="+mn-lt"/>
                <a:cs typeface="Arial" charset="0"/>
              </a:rPr>
              <a:t>Ориентировочно-диагностический этап: </a:t>
            </a:r>
            <a:r>
              <a:rPr lang="ru-RU" sz="1600" b="0" dirty="0">
                <a:latin typeface="Calibri Light" pitchFamily="34" charset="0"/>
                <a:cs typeface="Arial" charset="0"/>
              </a:rPr>
              <a:t>фиксирование затруднений в освоении инновации, выявление места и причины затруднения.</a:t>
            </a:r>
          </a:p>
          <a:p>
            <a:pPr marL="26987" indent="-342900" eaLnBrk="1" hangingPunct="1">
              <a:spcBef>
                <a:spcPts val="1800"/>
              </a:spcBef>
              <a:buClr>
                <a:srgbClr val="00B0F0"/>
              </a:buClr>
              <a:buSzPct val="150000"/>
              <a:buFont typeface="+mj-lt"/>
              <a:buAutoNum type="arabicPeriod"/>
              <a:defRPr/>
            </a:pPr>
            <a:r>
              <a:rPr lang="ru-RU" sz="1600" dirty="0">
                <a:latin typeface="+mn-lt"/>
                <a:cs typeface="Arial" charset="0"/>
              </a:rPr>
              <a:t>Проектировочный этап: </a:t>
            </a:r>
            <a:r>
              <a:rPr lang="ru-RU" sz="1600" b="0" dirty="0">
                <a:latin typeface="Calibri Light" pitchFamily="34" charset="0"/>
                <a:cs typeface="Arial" charset="0"/>
              </a:rPr>
              <a:t>проектирование индивидуальной программы стажировки </a:t>
            </a:r>
          </a:p>
          <a:p>
            <a:pPr marL="26987" indent="-342900" eaLnBrk="1" hangingPunct="1">
              <a:spcBef>
                <a:spcPts val="1800"/>
              </a:spcBef>
              <a:buClr>
                <a:srgbClr val="00B0F0"/>
              </a:buClr>
              <a:buSzPct val="150000"/>
              <a:buFont typeface="+mj-lt"/>
              <a:buAutoNum type="arabicPeriod"/>
              <a:defRPr/>
            </a:pPr>
            <a:r>
              <a:rPr lang="ru-RU" sz="1600" dirty="0">
                <a:latin typeface="+mn-lt"/>
                <a:cs typeface="Arial" charset="0"/>
              </a:rPr>
              <a:t>Реализационный этап</a:t>
            </a:r>
            <a:r>
              <a:rPr lang="ru-RU" sz="1600" b="0" dirty="0">
                <a:latin typeface="Calibri Light" pitchFamily="34" charset="0"/>
                <a:cs typeface="Arial" charset="0"/>
              </a:rPr>
              <a:t>: освоение индивидуальной стажировочной программы.</a:t>
            </a:r>
          </a:p>
          <a:p>
            <a:pPr marL="26987" indent="-342900" eaLnBrk="1" hangingPunct="1">
              <a:spcBef>
                <a:spcPts val="1800"/>
              </a:spcBef>
              <a:buClr>
                <a:srgbClr val="00B0F0"/>
              </a:buClr>
              <a:buSzPct val="150000"/>
              <a:buFont typeface="+mj-lt"/>
              <a:buAutoNum type="arabicPeriod"/>
              <a:defRPr/>
            </a:pPr>
            <a:r>
              <a:rPr lang="ru-RU" sz="1600" dirty="0">
                <a:latin typeface="+mn-lt"/>
                <a:cs typeface="Arial" charset="0"/>
              </a:rPr>
              <a:t>Рефлексивный этап: </a:t>
            </a:r>
            <a:r>
              <a:rPr lang="ru-RU" sz="1600" b="0" dirty="0">
                <a:latin typeface="Calibri Light" pitchFamily="34" charset="0"/>
                <a:cs typeface="Arial" charset="0"/>
              </a:rPr>
              <a:t>осмысление достигнутых результатов, определение дальнейших «точек роста».</a:t>
            </a:r>
          </a:p>
        </p:txBody>
      </p:sp>
      <p:sp>
        <p:nvSpPr>
          <p:cNvPr id="9224" name="TextBox 6">
            <a:extLst>
              <a:ext uri="{FF2B5EF4-FFF2-40B4-BE49-F238E27FC236}">
                <a16:creationId xmlns="" xmlns:a16="http://schemas.microsoft.com/office/drawing/2014/main" id="{8BF4FADD-B3BC-480D-8685-55D049C20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7908" y="1466347"/>
            <a:ext cx="52224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0070C0"/>
                </a:solidFill>
                <a:latin typeface="+mn-lt"/>
              </a:rPr>
              <a:t>ЭТАПЫ СТАЖИРОВКИ</a:t>
            </a:r>
            <a:endParaRPr lang="ru-RU" altLang="ru-RU" sz="2400" dirty="0">
              <a:solidFill>
                <a:srgbClr val="0070C0"/>
              </a:solidFill>
              <a:latin typeface="Calibri Light" pitchFamily="34" charset="0"/>
            </a:endParaRPr>
          </a:p>
        </p:txBody>
      </p:sp>
      <p:sp>
        <p:nvSpPr>
          <p:cNvPr id="9225" name="Прямоугольник 1">
            <a:extLst>
              <a:ext uri="{FF2B5EF4-FFF2-40B4-BE49-F238E27FC236}">
                <a16:creationId xmlns="" xmlns:a16="http://schemas.microsoft.com/office/drawing/2014/main" id="{E589DA31-7D48-430B-8FEB-47D8891C5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320" y="1968731"/>
            <a:ext cx="3855451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dirty="0">
                <a:latin typeface="+mn-lt"/>
              </a:rPr>
              <a:t>Стажировка –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Calibri Light" pitchFamily="34" charset="0"/>
              </a:rPr>
              <a:t>это индивидуализированная практико-ориентированная форма повышения квалификации, реализуется на основе дополнительной профессиональной программы (ПК) с учетом образовательных запросов стажёра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" y="-7936"/>
            <a:ext cx="12192000" cy="1370308"/>
            <a:chOff x="1" y="-7936"/>
            <a:chExt cx="12192000" cy="1372279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" y="174174"/>
              <a:ext cx="12192000" cy="10087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24971" y="0"/>
              <a:ext cx="449943" cy="136434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 rot="16200000">
              <a:off x="61459" y="1200829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Равнобедренный треугольник 11"/>
            <p:cNvSpPr/>
            <p:nvPr/>
          </p:nvSpPr>
          <p:spPr>
            <a:xfrm rot="5400000">
              <a:off x="654634" y="10660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Shape 106"/>
          <p:cNvSpPr txBox="1">
            <a:spLocks/>
          </p:cNvSpPr>
          <p:nvPr/>
        </p:nvSpPr>
        <p:spPr>
          <a:xfrm>
            <a:off x="674914" y="190594"/>
            <a:ext cx="10893694" cy="975900"/>
          </a:xfrm>
          <a:prstGeom prst="rect">
            <a:avLst/>
          </a:prstGeom>
          <a:noFill/>
        </p:spPr>
        <p:txBody>
          <a:bodyPr vert="horz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</a:rPr>
              <a:t>СТАЖИРОВКА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" y="5080000"/>
            <a:ext cx="5138056" cy="1778000"/>
          </a:xfrm>
          <a:prstGeom prst="rect">
            <a:avLst/>
          </a:prstGeom>
          <a:pattFill prst="ltDnDiag">
            <a:fgClr>
              <a:srgbClr val="C67DDD"/>
            </a:fgClr>
            <a:bgClr>
              <a:srgbClr val="8F2CAE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056059" y="5377717"/>
            <a:ext cx="3727972" cy="1182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cap="all" dirty="0">
                <a:solidFill>
                  <a:schemeClr val="bg1"/>
                </a:solidFill>
                <a:cs typeface="Arial" charset="0"/>
              </a:rPr>
              <a:t>Ресурсный центр –</a:t>
            </a:r>
            <a:r>
              <a:rPr lang="ru-RU" sz="2400" cap="all" dirty="0">
                <a:solidFill>
                  <a:schemeClr val="bg1"/>
                </a:solidFill>
                <a:cs typeface="Arial" charset="0"/>
              </a:rPr>
              <a:t> </a:t>
            </a:r>
          </a:p>
          <a:p>
            <a:r>
              <a:rPr lang="ru-RU" cap="all" dirty="0">
                <a:solidFill>
                  <a:schemeClr val="bg1"/>
                </a:solidFill>
                <a:cs typeface="Arial" charset="0"/>
              </a:rPr>
              <a:t>база стажировки с отрывом</a:t>
            </a:r>
          </a:p>
          <a:p>
            <a:r>
              <a:rPr lang="ru-RU" cap="all" dirty="0">
                <a:solidFill>
                  <a:schemeClr val="bg1"/>
                </a:solidFill>
                <a:cs typeface="Arial" charset="0"/>
              </a:rPr>
              <a:t>от производства </a:t>
            </a:r>
          </a:p>
        </p:txBody>
      </p:sp>
      <p:sp>
        <p:nvSpPr>
          <p:cNvPr id="16" name="Равнобедренный треугольник 15"/>
          <p:cNvSpPr/>
          <p:nvPr/>
        </p:nvSpPr>
        <p:spPr>
          <a:xfrm rot="7598989">
            <a:off x="585919" y="1841599"/>
            <a:ext cx="464457" cy="406400"/>
          </a:xfrm>
          <a:prstGeom prst="triangle">
            <a:avLst>
              <a:gd name="adj" fmla="val 70094"/>
            </a:avLst>
          </a:prstGeom>
          <a:solidFill>
            <a:srgbClr val="BB63D7"/>
          </a:solidFill>
          <a:ln>
            <a:noFill/>
          </a:ln>
          <a:effectLst>
            <a:outerShdw blurRad="152400" dist="317500" dir="5400000" algn="ctr" rotWithShape="0">
              <a:srgbClr val="7030A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Group 8"/>
          <p:cNvGrpSpPr>
            <a:grpSpLocks noChangeAspect="1"/>
          </p:cNvGrpSpPr>
          <p:nvPr/>
        </p:nvGrpSpPr>
        <p:grpSpPr bwMode="auto">
          <a:xfrm>
            <a:off x="5695500" y="1547110"/>
            <a:ext cx="831683" cy="715281"/>
            <a:chOff x="3488" y="501"/>
            <a:chExt cx="1479" cy="1272"/>
          </a:xfrm>
          <a:solidFill>
            <a:srgbClr val="00B0F0"/>
          </a:solidFill>
        </p:grpSpPr>
        <p:sp>
          <p:nvSpPr>
            <p:cNvPr id="6" name="Freeform 10"/>
            <p:cNvSpPr>
              <a:spLocks/>
            </p:cNvSpPr>
            <p:nvPr/>
          </p:nvSpPr>
          <p:spPr bwMode="auto">
            <a:xfrm>
              <a:off x="4325" y="1294"/>
              <a:ext cx="642" cy="479"/>
            </a:xfrm>
            <a:custGeom>
              <a:avLst/>
              <a:gdLst>
                <a:gd name="T0" fmla="*/ 1821 w 1927"/>
                <a:gd name="T1" fmla="*/ 0 h 1437"/>
                <a:gd name="T2" fmla="*/ 1847 w 1927"/>
                <a:gd name="T3" fmla="*/ 4 h 1437"/>
                <a:gd name="T4" fmla="*/ 1869 w 1927"/>
                <a:gd name="T5" fmla="*/ 15 h 1437"/>
                <a:gd name="T6" fmla="*/ 1891 w 1927"/>
                <a:gd name="T7" fmla="*/ 29 h 1437"/>
                <a:gd name="T8" fmla="*/ 1908 w 1927"/>
                <a:gd name="T9" fmla="*/ 50 h 1437"/>
                <a:gd name="T10" fmla="*/ 1921 w 1927"/>
                <a:gd name="T11" fmla="*/ 75 h 1437"/>
                <a:gd name="T12" fmla="*/ 1927 w 1927"/>
                <a:gd name="T13" fmla="*/ 102 h 1437"/>
                <a:gd name="T14" fmla="*/ 1927 w 1927"/>
                <a:gd name="T15" fmla="*/ 129 h 1437"/>
                <a:gd name="T16" fmla="*/ 1921 w 1927"/>
                <a:gd name="T17" fmla="*/ 155 h 1437"/>
                <a:gd name="T18" fmla="*/ 1908 w 1927"/>
                <a:gd name="T19" fmla="*/ 179 h 1437"/>
                <a:gd name="T20" fmla="*/ 1890 w 1927"/>
                <a:gd name="T21" fmla="*/ 200 h 1437"/>
                <a:gd name="T22" fmla="*/ 581 w 1927"/>
                <a:gd name="T23" fmla="*/ 1371 h 1437"/>
                <a:gd name="T24" fmla="*/ 567 w 1927"/>
                <a:gd name="T25" fmla="*/ 1384 h 1437"/>
                <a:gd name="T26" fmla="*/ 537 w 1927"/>
                <a:gd name="T27" fmla="*/ 1407 h 1437"/>
                <a:gd name="T28" fmla="*/ 505 w 1927"/>
                <a:gd name="T29" fmla="*/ 1423 h 1437"/>
                <a:gd name="T30" fmla="*/ 470 w 1927"/>
                <a:gd name="T31" fmla="*/ 1433 h 1437"/>
                <a:gd name="T32" fmla="*/ 436 w 1927"/>
                <a:gd name="T33" fmla="*/ 1437 h 1437"/>
                <a:gd name="T34" fmla="*/ 401 w 1927"/>
                <a:gd name="T35" fmla="*/ 1435 h 1437"/>
                <a:gd name="T36" fmla="*/ 366 w 1927"/>
                <a:gd name="T37" fmla="*/ 1427 h 1437"/>
                <a:gd name="T38" fmla="*/ 334 w 1927"/>
                <a:gd name="T39" fmla="*/ 1414 h 1437"/>
                <a:gd name="T40" fmla="*/ 303 w 1927"/>
                <a:gd name="T41" fmla="*/ 1394 h 1437"/>
                <a:gd name="T42" fmla="*/ 276 w 1927"/>
                <a:gd name="T43" fmla="*/ 1368 h 1437"/>
                <a:gd name="T44" fmla="*/ 258 w 1927"/>
                <a:gd name="T45" fmla="*/ 1347 h 1437"/>
                <a:gd name="T46" fmla="*/ 245 w 1927"/>
                <a:gd name="T47" fmla="*/ 1322 h 1437"/>
                <a:gd name="T48" fmla="*/ 234 w 1927"/>
                <a:gd name="T49" fmla="*/ 1297 h 1437"/>
                <a:gd name="T50" fmla="*/ 5 w 1927"/>
                <a:gd name="T51" fmla="*/ 609 h 1437"/>
                <a:gd name="T52" fmla="*/ 0 w 1927"/>
                <a:gd name="T53" fmla="*/ 582 h 1437"/>
                <a:gd name="T54" fmla="*/ 1 w 1927"/>
                <a:gd name="T55" fmla="*/ 557 h 1437"/>
                <a:gd name="T56" fmla="*/ 7 w 1927"/>
                <a:gd name="T57" fmla="*/ 533 h 1437"/>
                <a:gd name="T58" fmla="*/ 19 w 1927"/>
                <a:gd name="T59" fmla="*/ 510 h 1437"/>
                <a:gd name="T60" fmla="*/ 35 w 1927"/>
                <a:gd name="T61" fmla="*/ 490 h 1437"/>
                <a:gd name="T62" fmla="*/ 55 w 1927"/>
                <a:gd name="T63" fmla="*/ 473 h 1437"/>
                <a:gd name="T64" fmla="*/ 79 w 1927"/>
                <a:gd name="T65" fmla="*/ 461 h 1437"/>
                <a:gd name="T66" fmla="*/ 109 w 1927"/>
                <a:gd name="T67" fmla="*/ 456 h 1437"/>
                <a:gd name="T68" fmla="*/ 139 w 1927"/>
                <a:gd name="T69" fmla="*/ 457 h 1437"/>
                <a:gd name="T70" fmla="*/ 166 w 1927"/>
                <a:gd name="T71" fmla="*/ 467 h 1437"/>
                <a:gd name="T72" fmla="*/ 190 w 1927"/>
                <a:gd name="T73" fmla="*/ 481 h 1437"/>
                <a:gd name="T74" fmla="*/ 210 w 1927"/>
                <a:gd name="T75" fmla="*/ 503 h 1437"/>
                <a:gd name="T76" fmla="*/ 490 w 1927"/>
                <a:gd name="T77" fmla="*/ 877 h 1437"/>
                <a:gd name="T78" fmla="*/ 1748 w 1927"/>
                <a:gd name="T79" fmla="*/ 19 h 1437"/>
                <a:gd name="T80" fmla="*/ 1771 w 1927"/>
                <a:gd name="T81" fmla="*/ 7 h 1437"/>
                <a:gd name="T82" fmla="*/ 1797 w 1927"/>
                <a:gd name="T83" fmla="*/ 0 h 1437"/>
                <a:gd name="T84" fmla="*/ 1821 w 1927"/>
                <a:gd name="T85" fmla="*/ 0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27" h="1437">
                  <a:moveTo>
                    <a:pt x="1821" y="0"/>
                  </a:moveTo>
                  <a:lnTo>
                    <a:pt x="1847" y="4"/>
                  </a:lnTo>
                  <a:lnTo>
                    <a:pt x="1869" y="15"/>
                  </a:lnTo>
                  <a:lnTo>
                    <a:pt x="1891" y="29"/>
                  </a:lnTo>
                  <a:lnTo>
                    <a:pt x="1908" y="50"/>
                  </a:lnTo>
                  <a:lnTo>
                    <a:pt x="1921" y="75"/>
                  </a:lnTo>
                  <a:lnTo>
                    <a:pt x="1927" y="102"/>
                  </a:lnTo>
                  <a:lnTo>
                    <a:pt x="1927" y="129"/>
                  </a:lnTo>
                  <a:lnTo>
                    <a:pt x="1921" y="155"/>
                  </a:lnTo>
                  <a:lnTo>
                    <a:pt x="1908" y="179"/>
                  </a:lnTo>
                  <a:lnTo>
                    <a:pt x="1890" y="200"/>
                  </a:lnTo>
                  <a:lnTo>
                    <a:pt x="581" y="1371"/>
                  </a:lnTo>
                  <a:lnTo>
                    <a:pt x="567" y="1384"/>
                  </a:lnTo>
                  <a:lnTo>
                    <a:pt x="537" y="1407"/>
                  </a:lnTo>
                  <a:lnTo>
                    <a:pt x="505" y="1423"/>
                  </a:lnTo>
                  <a:lnTo>
                    <a:pt x="470" y="1433"/>
                  </a:lnTo>
                  <a:lnTo>
                    <a:pt x="436" y="1437"/>
                  </a:lnTo>
                  <a:lnTo>
                    <a:pt x="401" y="1435"/>
                  </a:lnTo>
                  <a:lnTo>
                    <a:pt x="366" y="1427"/>
                  </a:lnTo>
                  <a:lnTo>
                    <a:pt x="334" y="1414"/>
                  </a:lnTo>
                  <a:lnTo>
                    <a:pt x="303" y="1394"/>
                  </a:lnTo>
                  <a:lnTo>
                    <a:pt x="276" y="1368"/>
                  </a:lnTo>
                  <a:lnTo>
                    <a:pt x="258" y="1347"/>
                  </a:lnTo>
                  <a:lnTo>
                    <a:pt x="245" y="1322"/>
                  </a:lnTo>
                  <a:lnTo>
                    <a:pt x="234" y="1297"/>
                  </a:lnTo>
                  <a:lnTo>
                    <a:pt x="5" y="609"/>
                  </a:lnTo>
                  <a:lnTo>
                    <a:pt x="0" y="582"/>
                  </a:lnTo>
                  <a:lnTo>
                    <a:pt x="1" y="557"/>
                  </a:lnTo>
                  <a:lnTo>
                    <a:pt x="7" y="533"/>
                  </a:lnTo>
                  <a:lnTo>
                    <a:pt x="19" y="510"/>
                  </a:lnTo>
                  <a:lnTo>
                    <a:pt x="35" y="490"/>
                  </a:lnTo>
                  <a:lnTo>
                    <a:pt x="55" y="473"/>
                  </a:lnTo>
                  <a:lnTo>
                    <a:pt x="79" y="461"/>
                  </a:lnTo>
                  <a:lnTo>
                    <a:pt x="109" y="456"/>
                  </a:lnTo>
                  <a:lnTo>
                    <a:pt x="139" y="457"/>
                  </a:lnTo>
                  <a:lnTo>
                    <a:pt x="166" y="467"/>
                  </a:lnTo>
                  <a:lnTo>
                    <a:pt x="190" y="481"/>
                  </a:lnTo>
                  <a:lnTo>
                    <a:pt x="210" y="503"/>
                  </a:lnTo>
                  <a:lnTo>
                    <a:pt x="490" y="877"/>
                  </a:lnTo>
                  <a:lnTo>
                    <a:pt x="1748" y="19"/>
                  </a:lnTo>
                  <a:lnTo>
                    <a:pt x="1771" y="7"/>
                  </a:lnTo>
                  <a:lnTo>
                    <a:pt x="1797" y="0"/>
                  </a:lnTo>
                  <a:lnTo>
                    <a:pt x="18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11"/>
            <p:cNvSpPr>
              <a:spLocks/>
            </p:cNvSpPr>
            <p:nvPr/>
          </p:nvSpPr>
          <p:spPr bwMode="auto">
            <a:xfrm>
              <a:off x="3488" y="501"/>
              <a:ext cx="1168" cy="1194"/>
            </a:xfrm>
            <a:custGeom>
              <a:avLst/>
              <a:gdLst>
                <a:gd name="T0" fmla="*/ 116 w 3503"/>
                <a:gd name="T1" fmla="*/ 0 h 3582"/>
                <a:gd name="T2" fmla="*/ 3389 w 3503"/>
                <a:gd name="T3" fmla="*/ 0 h 3582"/>
                <a:gd name="T4" fmla="*/ 3418 w 3503"/>
                <a:gd name="T5" fmla="*/ 5 h 3582"/>
                <a:gd name="T6" fmla="*/ 3447 w 3503"/>
                <a:gd name="T7" fmla="*/ 16 h 3582"/>
                <a:gd name="T8" fmla="*/ 3470 w 3503"/>
                <a:gd name="T9" fmla="*/ 35 h 3582"/>
                <a:gd name="T10" fmla="*/ 3488 w 3503"/>
                <a:gd name="T11" fmla="*/ 58 h 3582"/>
                <a:gd name="T12" fmla="*/ 3499 w 3503"/>
                <a:gd name="T13" fmla="*/ 85 h 3582"/>
                <a:gd name="T14" fmla="*/ 3503 w 3503"/>
                <a:gd name="T15" fmla="*/ 116 h 3582"/>
                <a:gd name="T16" fmla="*/ 3503 w 3503"/>
                <a:gd name="T17" fmla="*/ 2628 h 3582"/>
                <a:gd name="T18" fmla="*/ 3499 w 3503"/>
                <a:gd name="T19" fmla="*/ 2659 h 3582"/>
                <a:gd name="T20" fmla="*/ 3488 w 3503"/>
                <a:gd name="T21" fmla="*/ 2686 h 3582"/>
                <a:gd name="T22" fmla="*/ 3470 w 3503"/>
                <a:gd name="T23" fmla="*/ 2710 h 3582"/>
                <a:gd name="T24" fmla="*/ 3447 w 3503"/>
                <a:gd name="T25" fmla="*/ 2727 h 3582"/>
                <a:gd name="T26" fmla="*/ 3418 w 3503"/>
                <a:gd name="T27" fmla="*/ 2739 h 3582"/>
                <a:gd name="T28" fmla="*/ 3389 w 3503"/>
                <a:gd name="T29" fmla="*/ 2743 h 3582"/>
                <a:gd name="T30" fmla="*/ 3358 w 3503"/>
                <a:gd name="T31" fmla="*/ 2739 h 3582"/>
                <a:gd name="T32" fmla="*/ 3330 w 3503"/>
                <a:gd name="T33" fmla="*/ 2727 h 3582"/>
                <a:gd name="T34" fmla="*/ 3307 w 3503"/>
                <a:gd name="T35" fmla="*/ 2710 h 3582"/>
                <a:gd name="T36" fmla="*/ 3289 w 3503"/>
                <a:gd name="T37" fmla="*/ 2686 h 3582"/>
                <a:gd name="T38" fmla="*/ 3277 w 3503"/>
                <a:gd name="T39" fmla="*/ 2659 h 3582"/>
                <a:gd name="T40" fmla="*/ 3273 w 3503"/>
                <a:gd name="T41" fmla="*/ 2628 h 3582"/>
                <a:gd name="T42" fmla="*/ 3273 w 3503"/>
                <a:gd name="T43" fmla="*/ 231 h 3582"/>
                <a:gd name="T44" fmla="*/ 230 w 3503"/>
                <a:gd name="T45" fmla="*/ 231 h 3582"/>
                <a:gd name="T46" fmla="*/ 230 w 3503"/>
                <a:gd name="T47" fmla="*/ 3352 h 3582"/>
                <a:gd name="T48" fmla="*/ 2308 w 3503"/>
                <a:gd name="T49" fmla="*/ 3352 h 3582"/>
                <a:gd name="T50" fmla="*/ 2339 w 3503"/>
                <a:gd name="T51" fmla="*/ 3356 h 3582"/>
                <a:gd name="T52" fmla="*/ 2367 w 3503"/>
                <a:gd name="T53" fmla="*/ 3366 h 3582"/>
                <a:gd name="T54" fmla="*/ 2390 w 3503"/>
                <a:gd name="T55" fmla="*/ 3385 h 3582"/>
                <a:gd name="T56" fmla="*/ 2408 w 3503"/>
                <a:gd name="T57" fmla="*/ 3408 h 3582"/>
                <a:gd name="T58" fmla="*/ 2420 w 3503"/>
                <a:gd name="T59" fmla="*/ 3435 h 3582"/>
                <a:gd name="T60" fmla="*/ 2424 w 3503"/>
                <a:gd name="T61" fmla="*/ 3466 h 3582"/>
                <a:gd name="T62" fmla="*/ 2420 w 3503"/>
                <a:gd name="T63" fmla="*/ 3497 h 3582"/>
                <a:gd name="T64" fmla="*/ 2408 w 3503"/>
                <a:gd name="T65" fmla="*/ 3524 h 3582"/>
                <a:gd name="T66" fmla="*/ 2390 w 3503"/>
                <a:gd name="T67" fmla="*/ 3548 h 3582"/>
                <a:gd name="T68" fmla="*/ 2367 w 3503"/>
                <a:gd name="T69" fmla="*/ 3566 h 3582"/>
                <a:gd name="T70" fmla="*/ 2339 w 3503"/>
                <a:gd name="T71" fmla="*/ 3578 h 3582"/>
                <a:gd name="T72" fmla="*/ 2308 w 3503"/>
                <a:gd name="T73" fmla="*/ 3582 h 3582"/>
                <a:gd name="T74" fmla="*/ 116 w 3503"/>
                <a:gd name="T75" fmla="*/ 3582 h 3582"/>
                <a:gd name="T76" fmla="*/ 85 w 3503"/>
                <a:gd name="T77" fmla="*/ 3578 h 3582"/>
                <a:gd name="T78" fmla="*/ 57 w 3503"/>
                <a:gd name="T79" fmla="*/ 3566 h 3582"/>
                <a:gd name="T80" fmla="*/ 34 w 3503"/>
                <a:gd name="T81" fmla="*/ 3548 h 3582"/>
                <a:gd name="T82" fmla="*/ 16 w 3503"/>
                <a:gd name="T83" fmla="*/ 3524 h 3582"/>
                <a:gd name="T84" fmla="*/ 4 w 3503"/>
                <a:gd name="T85" fmla="*/ 3497 h 3582"/>
                <a:gd name="T86" fmla="*/ 0 w 3503"/>
                <a:gd name="T87" fmla="*/ 3466 h 3582"/>
                <a:gd name="T88" fmla="*/ 0 w 3503"/>
                <a:gd name="T89" fmla="*/ 116 h 3582"/>
                <a:gd name="T90" fmla="*/ 4 w 3503"/>
                <a:gd name="T91" fmla="*/ 85 h 3582"/>
                <a:gd name="T92" fmla="*/ 16 w 3503"/>
                <a:gd name="T93" fmla="*/ 58 h 3582"/>
                <a:gd name="T94" fmla="*/ 34 w 3503"/>
                <a:gd name="T95" fmla="*/ 35 h 3582"/>
                <a:gd name="T96" fmla="*/ 57 w 3503"/>
                <a:gd name="T97" fmla="*/ 16 h 3582"/>
                <a:gd name="T98" fmla="*/ 85 w 3503"/>
                <a:gd name="T99" fmla="*/ 5 h 3582"/>
                <a:gd name="T100" fmla="*/ 116 w 3503"/>
                <a:gd name="T101" fmla="*/ 0 h 3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03" h="3582">
                  <a:moveTo>
                    <a:pt x="116" y="0"/>
                  </a:moveTo>
                  <a:lnTo>
                    <a:pt x="3389" y="0"/>
                  </a:lnTo>
                  <a:lnTo>
                    <a:pt x="3418" y="5"/>
                  </a:lnTo>
                  <a:lnTo>
                    <a:pt x="3447" y="16"/>
                  </a:lnTo>
                  <a:lnTo>
                    <a:pt x="3470" y="35"/>
                  </a:lnTo>
                  <a:lnTo>
                    <a:pt x="3488" y="58"/>
                  </a:lnTo>
                  <a:lnTo>
                    <a:pt x="3499" y="85"/>
                  </a:lnTo>
                  <a:lnTo>
                    <a:pt x="3503" y="116"/>
                  </a:lnTo>
                  <a:lnTo>
                    <a:pt x="3503" y="2628"/>
                  </a:lnTo>
                  <a:lnTo>
                    <a:pt x="3499" y="2659"/>
                  </a:lnTo>
                  <a:lnTo>
                    <a:pt x="3488" y="2686"/>
                  </a:lnTo>
                  <a:lnTo>
                    <a:pt x="3470" y="2710"/>
                  </a:lnTo>
                  <a:lnTo>
                    <a:pt x="3447" y="2727"/>
                  </a:lnTo>
                  <a:lnTo>
                    <a:pt x="3418" y="2739"/>
                  </a:lnTo>
                  <a:lnTo>
                    <a:pt x="3389" y="2743"/>
                  </a:lnTo>
                  <a:lnTo>
                    <a:pt x="3358" y="2739"/>
                  </a:lnTo>
                  <a:lnTo>
                    <a:pt x="3330" y="2727"/>
                  </a:lnTo>
                  <a:lnTo>
                    <a:pt x="3307" y="2710"/>
                  </a:lnTo>
                  <a:lnTo>
                    <a:pt x="3289" y="2686"/>
                  </a:lnTo>
                  <a:lnTo>
                    <a:pt x="3277" y="2659"/>
                  </a:lnTo>
                  <a:lnTo>
                    <a:pt x="3273" y="2628"/>
                  </a:lnTo>
                  <a:lnTo>
                    <a:pt x="3273" y="231"/>
                  </a:lnTo>
                  <a:lnTo>
                    <a:pt x="230" y="231"/>
                  </a:lnTo>
                  <a:lnTo>
                    <a:pt x="230" y="3352"/>
                  </a:lnTo>
                  <a:lnTo>
                    <a:pt x="2308" y="3352"/>
                  </a:lnTo>
                  <a:lnTo>
                    <a:pt x="2339" y="3356"/>
                  </a:lnTo>
                  <a:lnTo>
                    <a:pt x="2367" y="3366"/>
                  </a:lnTo>
                  <a:lnTo>
                    <a:pt x="2390" y="3385"/>
                  </a:lnTo>
                  <a:lnTo>
                    <a:pt x="2408" y="3408"/>
                  </a:lnTo>
                  <a:lnTo>
                    <a:pt x="2420" y="3435"/>
                  </a:lnTo>
                  <a:lnTo>
                    <a:pt x="2424" y="3466"/>
                  </a:lnTo>
                  <a:lnTo>
                    <a:pt x="2420" y="3497"/>
                  </a:lnTo>
                  <a:lnTo>
                    <a:pt x="2408" y="3524"/>
                  </a:lnTo>
                  <a:lnTo>
                    <a:pt x="2390" y="3548"/>
                  </a:lnTo>
                  <a:lnTo>
                    <a:pt x="2367" y="3566"/>
                  </a:lnTo>
                  <a:lnTo>
                    <a:pt x="2339" y="3578"/>
                  </a:lnTo>
                  <a:lnTo>
                    <a:pt x="2308" y="3582"/>
                  </a:lnTo>
                  <a:lnTo>
                    <a:pt x="116" y="3582"/>
                  </a:lnTo>
                  <a:lnTo>
                    <a:pt x="85" y="3578"/>
                  </a:lnTo>
                  <a:lnTo>
                    <a:pt x="57" y="3566"/>
                  </a:lnTo>
                  <a:lnTo>
                    <a:pt x="34" y="3548"/>
                  </a:lnTo>
                  <a:lnTo>
                    <a:pt x="16" y="3524"/>
                  </a:lnTo>
                  <a:lnTo>
                    <a:pt x="4" y="3497"/>
                  </a:lnTo>
                  <a:lnTo>
                    <a:pt x="0" y="3466"/>
                  </a:lnTo>
                  <a:lnTo>
                    <a:pt x="0" y="116"/>
                  </a:lnTo>
                  <a:lnTo>
                    <a:pt x="4" y="85"/>
                  </a:lnTo>
                  <a:lnTo>
                    <a:pt x="16" y="58"/>
                  </a:lnTo>
                  <a:lnTo>
                    <a:pt x="34" y="35"/>
                  </a:lnTo>
                  <a:lnTo>
                    <a:pt x="57" y="16"/>
                  </a:lnTo>
                  <a:lnTo>
                    <a:pt x="85" y="5"/>
                  </a:lnTo>
                  <a:lnTo>
                    <a:pt x="1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3723" y="742"/>
              <a:ext cx="698" cy="77"/>
            </a:xfrm>
            <a:custGeom>
              <a:avLst/>
              <a:gdLst>
                <a:gd name="T0" fmla="*/ 116 w 2093"/>
                <a:gd name="T1" fmla="*/ 0 h 230"/>
                <a:gd name="T2" fmla="*/ 1977 w 2093"/>
                <a:gd name="T3" fmla="*/ 0 h 230"/>
                <a:gd name="T4" fmla="*/ 2008 w 2093"/>
                <a:gd name="T5" fmla="*/ 4 h 230"/>
                <a:gd name="T6" fmla="*/ 2037 w 2093"/>
                <a:gd name="T7" fmla="*/ 16 h 230"/>
                <a:gd name="T8" fmla="*/ 2059 w 2093"/>
                <a:gd name="T9" fmla="*/ 34 h 230"/>
                <a:gd name="T10" fmla="*/ 2077 w 2093"/>
                <a:gd name="T11" fmla="*/ 56 h 230"/>
                <a:gd name="T12" fmla="*/ 2089 w 2093"/>
                <a:gd name="T13" fmla="*/ 85 h 230"/>
                <a:gd name="T14" fmla="*/ 2093 w 2093"/>
                <a:gd name="T15" fmla="*/ 116 h 230"/>
                <a:gd name="T16" fmla="*/ 2089 w 2093"/>
                <a:gd name="T17" fmla="*/ 145 h 230"/>
                <a:gd name="T18" fmla="*/ 2077 w 2093"/>
                <a:gd name="T19" fmla="*/ 173 h 230"/>
                <a:gd name="T20" fmla="*/ 2059 w 2093"/>
                <a:gd name="T21" fmla="*/ 196 h 230"/>
                <a:gd name="T22" fmla="*/ 2037 w 2093"/>
                <a:gd name="T23" fmla="*/ 215 h 230"/>
                <a:gd name="T24" fmla="*/ 2008 w 2093"/>
                <a:gd name="T25" fmla="*/ 226 h 230"/>
                <a:gd name="T26" fmla="*/ 1977 w 2093"/>
                <a:gd name="T27" fmla="*/ 230 h 230"/>
                <a:gd name="T28" fmla="*/ 116 w 2093"/>
                <a:gd name="T29" fmla="*/ 230 h 230"/>
                <a:gd name="T30" fmla="*/ 85 w 2093"/>
                <a:gd name="T31" fmla="*/ 226 h 230"/>
                <a:gd name="T32" fmla="*/ 58 w 2093"/>
                <a:gd name="T33" fmla="*/ 215 h 230"/>
                <a:gd name="T34" fmla="*/ 34 w 2093"/>
                <a:gd name="T35" fmla="*/ 196 h 230"/>
                <a:gd name="T36" fmla="*/ 16 w 2093"/>
                <a:gd name="T37" fmla="*/ 173 h 230"/>
                <a:gd name="T38" fmla="*/ 4 w 2093"/>
                <a:gd name="T39" fmla="*/ 145 h 230"/>
                <a:gd name="T40" fmla="*/ 0 w 2093"/>
                <a:gd name="T41" fmla="*/ 116 h 230"/>
                <a:gd name="T42" fmla="*/ 4 w 2093"/>
                <a:gd name="T43" fmla="*/ 85 h 230"/>
                <a:gd name="T44" fmla="*/ 16 w 2093"/>
                <a:gd name="T45" fmla="*/ 56 h 230"/>
                <a:gd name="T46" fmla="*/ 34 w 2093"/>
                <a:gd name="T47" fmla="*/ 34 h 230"/>
                <a:gd name="T48" fmla="*/ 58 w 2093"/>
                <a:gd name="T49" fmla="*/ 16 h 230"/>
                <a:gd name="T50" fmla="*/ 85 w 2093"/>
                <a:gd name="T51" fmla="*/ 4 h 230"/>
                <a:gd name="T52" fmla="*/ 116 w 2093"/>
                <a:gd name="T5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93" h="230">
                  <a:moveTo>
                    <a:pt x="116" y="0"/>
                  </a:moveTo>
                  <a:lnTo>
                    <a:pt x="1977" y="0"/>
                  </a:lnTo>
                  <a:lnTo>
                    <a:pt x="2008" y="4"/>
                  </a:lnTo>
                  <a:lnTo>
                    <a:pt x="2037" y="16"/>
                  </a:lnTo>
                  <a:lnTo>
                    <a:pt x="2059" y="34"/>
                  </a:lnTo>
                  <a:lnTo>
                    <a:pt x="2077" y="56"/>
                  </a:lnTo>
                  <a:lnTo>
                    <a:pt x="2089" y="85"/>
                  </a:lnTo>
                  <a:lnTo>
                    <a:pt x="2093" y="116"/>
                  </a:lnTo>
                  <a:lnTo>
                    <a:pt x="2089" y="145"/>
                  </a:lnTo>
                  <a:lnTo>
                    <a:pt x="2077" y="173"/>
                  </a:lnTo>
                  <a:lnTo>
                    <a:pt x="2059" y="196"/>
                  </a:lnTo>
                  <a:lnTo>
                    <a:pt x="2037" y="215"/>
                  </a:lnTo>
                  <a:lnTo>
                    <a:pt x="2008" y="226"/>
                  </a:lnTo>
                  <a:lnTo>
                    <a:pt x="1977" y="230"/>
                  </a:lnTo>
                  <a:lnTo>
                    <a:pt x="116" y="230"/>
                  </a:lnTo>
                  <a:lnTo>
                    <a:pt x="85" y="226"/>
                  </a:lnTo>
                  <a:lnTo>
                    <a:pt x="58" y="215"/>
                  </a:lnTo>
                  <a:lnTo>
                    <a:pt x="34" y="196"/>
                  </a:lnTo>
                  <a:lnTo>
                    <a:pt x="16" y="173"/>
                  </a:lnTo>
                  <a:lnTo>
                    <a:pt x="4" y="145"/>
                  </a:lnTo>
                  <a:lnTo>
                    <a:pt x="0" y="116"/>
                  </a:lnTo>
                  <a:lnTo>
                    <a:pt x="4" y="85"/>
                  </a:lnTo>
                  <a:lnTo>
                    <a:pt x="16" y="56"/>
                  </a:lnTo>
                  <a:lnTo>
                    <a:pt x="34" y="34"/>
                  </a:lnTo>
                  <a:lnTo>
                    <a:pt x="58" y="16"/>
                  </a:lnTo>
                  <a:lnTo>
                    <a:pt x="85" y="4"/>
                  </a:lnTo>
                  <a:lnTo>
                    <a:pt x="1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3723" y="908"/>
              <a:ext cx="698" cy="77"/>
            </a:xfrm>
            <a:custGeom>
              <a:avLst/>
              <a:gdLst>
                <a:gd name="T0" fmla="*/ 116 w 2093"/>
                <a:gd name="T1" fmla="*/ 0 h 230"/>
                <a:gd name="T2" fmla="*/ 1977 w 2093"/>
                <a:gd name="T3" fmla="*/ 0 h 230"/>
                <a:gd name="T4" fmla="*/ 2008 w 2093"/>
                <a:gd name="T5" fmla="*/ 4 h 230"/>
                <a:gd name="T6" fmla="*/ 2037 w 2093"/>
                <a:gd name="T7" fmla="*/ 16 h 230"/>
                <a:gd name="T8" fmla="*/ 2059 w 2093"/>
                <a:gd name="T9" fmla="*/ 33 h 230"/>
                <a:gd name="T10" fmla="*/ 2077 w 2093"/>
                <a:gd name="T11" fmla="*/ 58 h 230"/>
                <a:gd name="T12" fmla="*/ 2089 w 2093"/>
                <a:gd name="T13" fmla="*/ 84 h 230"/>
                <a:gd name="T14" fmla="*/ 2093 w 2093"/>
                <a:gd name="T15" fmla="*/ 115 h 230"/>
                <a:gd name="T16" fmla="*/ 2089 w 2093"/>
                <a:gd name="T17" fmla="*/ 145 h 230"/>
                <a:gd name="T18" fmla="*/ 2077 w 2093"/>
                <a:gd name="T19" fmla="*/ 173 h 230"/>
                <a:gd name="T20" fmla="*/ 2059 w 2093"/>
                <a:gd name="T21" fmla="*/ 196 h 230"/>
                <a:gd name="T22" fmla="*/ 2037 w 2093"/>
                <a:gd name="T23" fmla="*/ 215 h 230"/>
                <a:gd name="T24" fmla="*/ 2008 w 2093"/>
                <a:gd name="T25" fmla="*/ 226 h 230"/>
                <a:gd name="T26" fmla="*/ 1977 w 2093"/>
                <a:gd name="T27" fmla="*/ 230 h 230"/>
                <a:gd name="T28" fmla="*/ 116 w 2093"/>
                <a:gd name="T29" fmla="*/ 230 h 230"/>
                <a:gd name="T30" fmla="*/ 85 w 2093"/>
                <a:gd name="T31" fmla="*/ 226 h 230"/>
                <a:gd name="T32" fmla="*/ 58 w 2093"/>
                <a:gd name="T33" fmla="*/ 215 h 230"/>
                <a:gd name="T34" fmla="*/ 34 w 2093"/>
                <a:gd name="T35" fmla="*/ 196 h 230"/>
                <a:gd name="T36" fmla="*/ 16 w 2093"/>
                <a:gd name="T37" fmla="*/ 173 h 230"/>
                <a:gd name="T38" fmla="*/ 4 w 2093"/>
                <a:gd name="T39" fmla="*/ 145 h 230"/>
                <a:gd name="T40" fmla="*/ 0 w 2093"/>
                <a:gd name="T41" fmla="*/ 115 h 230"/>
                <a:gd name="T42" fmla="*/ 4 w 2093"/>
                <a:gd name="T43" fmla="*/ 84 h 230"/>
                <a:gd name="T44" fmla="*/ 16 w 2093"/>
                <a:gd name="T45" fmla="*/ 58 h 230"/>
                <a:gd name="T46" fmla="*/ 34 w 2093"/>
                <a:gd name="T47" fmla="*/ 33 h 230"/>
                <a:gd name="T48" fmla="*/ 58 w 2093"/>
                <a:gd name="T49" fmla="*/ 16 h 230"/>
                <a:gd name="T50" fmla="*/ 85 w 2093"/>
                <a:gd name="T51" fmla="*/ 4 h 230"/>
                <a:gd name="T52" fmla="*/ 116 w 2093"/>
                <a:gd name="T5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93" h="230">
                  <a:moveTo>
                    <a:pt x="116" y="0"/>
                  </a:moveTo>
                  <a:lnTo>
                    <a:pt x="1977" y="0"/>
                  </a:lnTo>
                  <a:lnTo>
                    <a:pt x="2008" y="4"/>
                  </a:lnTo>
                  <a:lnTo>
                    <a:pt x="2037" y="16"/>
                  </a:lnTo>
                  <a:lnTo>
                    <a:pt x="2059" y="33"/>
                  </a:lnTo>
                  <a:lnTo>
                    <a:pt x="2077" y="58"/>
                  </a:lnTo>
                  <a:lnTo>
                    <a:pt x="2089" y="84"/>
                  </a:lnTo>
                  <a:lnTo>
                    <a:pt x="2093" y="115"/>
                  </a:lnTo>
                  <a:lnTo>
                    <a:pt x="2089" y="145"/>
                  </a:lnTo>
                  <a:lnTo>
                    <a:pt x="2077" y="173"/>
                  </a:lnTo>
                  <a:lnTo>
                    <a:pt x="2059" y="196"/>
                  </a:lnTo>
                  <a:lnTo>
                    <a:pt x="2037" y="215"/>
                  </a:lnTo>
                  <a:lnTo>
                    <a:pt x="2008" y="226"/>
                  </a:lnTo>
                  <a:lnTo>
                    <a:pt x="1977" y="230"/>
                  </a:lnTo>
                  <a:lnTo>
                    <a:pt x="116" y="230"/>
                  </a:lnTo>
                  <a:lnTo>
                    <a:pt x="85" y="226"/>
                  </a:lnTo>
                  <a:lnTo>
                    <a:pt x="58" y="215"/>
                  </a:lnTo>
                  <a:lnTo>
                    <a:pt x="34" y="196"/>
                  </a:lnTo>
                  <a:lnTo>
                    <a:pt x="16" y="173"/>
                  </a:lnTo>
                  <a:lnTo>
                    <a:pt x="4" y="145"/>
                  </a:lnTo>
                  <a:lnTo>
                    <a:pt x="0" y="115"/>
                  </a:lnTo>
                  <a:lnTo>
                    <a:pt x="4" y="84"/>
                  </a:lnTo>
                  <a:lnTo>
                    <a:pt x="16" y="58"/>
                  </a:lnTo>
                  <a:lnTo>
                    <a:pt x="34" y="33"/>
                  </a:lnTo>
                  <a:lnTo>
                    <a:pt x="58" y="16"/>
                  </a:lnTo>
                  <a:lnTo>
                    <a:pt x="85" y="4"/>
                  </a:lnTo>
                  <a:lnTo>
                    <a:pt x="1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3723" y="1074"/>
              <a:ext cx="698" cy="77"/>
            </a:xfrm>
            <a:custGeom>
              <a:avLst/>
              <a:gdLst>
                <a:gd name="T0" fmla="*/ 116 w 2093"/>
                <a:gd name="T1" fmla="*/ 0 h 230"/>
                <a:gd name="T2" fmla="*/ 1977 w 2093"/>
                <a:gd name="T3" fmla="*/ 0 h 230"/>
                <a:gd name="T4" fmla="*/ 2008 w 2093"/>
                <a:gd name="T5" fmla="*/ 4 h 230"/>
                <a:gd name="T6" fmla="*/ 2037 w 2093"/>
                <a:gd name="T7" fmla="*/ 16 h 230"/>
                <a:gd name="T8" fmla="*/ 2059 w 2093"/>
                <a:gd name="T9" fmla="*/ 33 h 230"/>
                <a:gd name="T10" fmla="*/ 2077 w 2093"/>
                <a:gd name="T11" fmla="*/ 57 h 230"/>
                <a:gd name="T12" fmla="*/ 2089 w 2093"/>
                <a:gd name="T13" fmla="*/ 84 h 230"/>
                <a:gd name="T14" fmla="*/ 2093 w 2093"/>
                <a:gd name="T15" fmla="*/ 115 h 230"/>
                <a:gd name="T16" fmla="*/ 2089 w 2093"/>
                <a:gd name="T17" fmla="*/ 146 h 230"/>
                <a:gd name="T18" fmla="*/ 2077 w 2093"/>
                <a:gd name="T19" fmla="*/ 173 h 230"/>
                <a:gd name="T20" fmla="*/ 2059 w 2093"/>
                <a:gd name="T21" fmla="*/ 196 h 230"/>
                <a:gd name="T22" fmla="*/ 2037 w 2093"/>
                <a:gd name="T23" fmla="*/ 215 h 230"/>
                <a:gd name="T24" fmla="*/ 2008 w 2093"/>
                <a:gd name="T25" fmla="*/ 226 h 230"/>
                <a:gd name="T26" fmla="*/ 1977 w 2093"/>
                <a:gd name="T27" fmla="*/ 230 h 230"/>
                <a:gd name="T28" fmla="*/ 116 w 2093"/>
                <a:gd name="T29" fmla="*/ 230 h 230"/>
                <a:gd name="T30" fmla="*/ 85 w 2093"/>
                <a:gd name="T31" fmla="*/ 226 h 230"/>
                <a:gd name="T32" fmla="*/ 58 w 2093"/>
                <a:gd name="T33" fmla="*/ 215 h 230"/>
                <a:gd name="T34" fmla="*/ 34 w 2093"/>
                <a:gd name="T35" fmla="*/ 196 h 230"/>
                <a:gd name="T36" fmla="*/ 16 w 2093"/>
                <a:gd name="T37" fmla="*/ 173 h 230"/>
                <a:gd name="T38" fmla="*/ 4 w 2093"/>
                <a:gd name="T39" fmla="*/ 146 h 230"/>
                <a:gd name="T40" fmla="*/ 0 w 2093"/>
                <a:gd name="T41" fmla="*/ 115 h 230"/>
                <a:gd name="T42" fmla="*/ 4 w 2093"/>
                <a:gd name="T43" fmla="*/ 84 h 230"/>
                <a:gd name="T44" fmla="*/ 16 w 2093"/>
                <a:gd name="T45" fmla="*/ 57 h 230"/>
                <a:gd name="T46" fmla="*/ 34 w 2093"/>
                <a:gd name="T47" fmla="*/ 33 h 230"/>
                <a:gd name="T48" fmla="*/ 58 w 2093"/>
                <a:gd name="T49" fmla="*/ 16 h 230"/>
                <a:gd name="T50" fmla="*/ 85 w 2093"/>
                <a:gd name="T51" fmla="*/ 4 h 230"/>
                <a:gd name="T52" fmla="*/ 116 w 2093"/>
                <a:gd name="T5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93" h="230">
                  <a:moveTo>
                    <a:pt x="116" y="0"/>
                  </a:moveTo>
                  <a:lnTo>
                    <a:pt x="1977" y="0"/>
                  </a:lnTo>
                  <a:lnTo>
                    <a:pt x="2008" y="4"/>
                  </a:lnTo>
                  <a:lnTo>
                    <a:pt x="2037" y="16"/>
                  </a:lnTo>
                  <a:lnTo>
                    <a:pt x="2059" y="33"/>
                  </a:lnTo>
                  <a:lnTo>
                    <a:pt x="2077" y="57"/>
                  </a:lnTo>
                  <a:lnTo>
                    <a:pt x="2089" y="84"/>
                  </a:lnTo>
                  <a:lnTo>
                    <a:pt x="2093" y="115"/>
                  </a:lnTo>
                  <a:lnTo>
                    <a:pt x="2089" y="146"/>
                  </a:lnTo>
                  <a:lnTo>
                    <a:pt x="2077" y="173"/>
                  </a:lnTo>
                  <a:lnTo>
                    <a:pt x="2059" y="196"/>
                  </a:lnTo>
                  <a:lnTo>
                    <a:pt x="2037" y="215"/>
                  </a:lnTo>
                  <a:lnTo>
                    <a:pt x="2008" y="226"/>
                  </a:lnTo>
                  <a:lnTo>
                    <a:pt x="1977" y="230"/>
                  </a:lnTo>
                  <a:lnTo>
                    <a:pt x="116" y="230"/>
                  </a:lnTo>
                  <a:lnTo>
                    <a:pt x="85" y="226"/>
                  </a:lnTo>
                  <a:lnTo>
                    <a:pt x="58" y="215"/>
                  </a:lnTo>
                  <a:lnTo>
                    <a:pt x="34" y="196"/>
                  </a:lnTo>
                  <a:lnTo>
                    <a:pt x="16" y="173"/>
                  </a:lnTo>
                  <a:lnTo>
                    <a:pt x="4" y="146"/>
                  </a:lnTo>
                  <a:lnTo>
                    <a:pt x="0" y="115"/>
                  </a:lnTo>
                  <a:lnTo>
                    <a:pt x="4" y="84"/>
                  </a:lnTo>
                  <a:lnTo>
                    <a:pt x="16" y="57"/>
                  </a:lnTo>
                  <a:lnTo>
                    <a:pt x="34" y="33"/>
                  </a:lnTo>
                  <a:lnTo>
                    <a:pt x="58" y="16"/>
                  </a:lnTo>
                  <a:lnTo>
                    <a:pt x="85" y="4"/>
                  </a:lnTo>
                  <a:lnTo>
                    <a:pt x="1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3723" y="1240"/>
              <a:ext cx="698" cy="77"/>
            </a:xfrm>
            <a:custGeom>
              <a:avLst/>
              <a:gdLst>
                <a:gd name="T0" fmla="*/ 116 w 2093"/>
                <a:gd name="T1" fmla="*/ 0 h 232"/>
                <a:gd name="T2" fmla="*/ 1977 w 2093"/>
                <a:gd name="T3" fmla="*/ 0 h 232"/>
                <a:gd name="T4" fmla="*/ 2008 w 2093"/>
                <a:gd name="T5" fmla="*/ 4 h 232"/>
                <a:gd name="T6" fmla="*/ 2037 w 2093"/>
                <a:gd name="T7" fmla="*/ 16 h 232"/>
                <a:gd name="T8" fmla="*/ 2059 w 2093"/>
                <a:gd name="T9" fmla="*/ 34 h 232"/>
                <a:gd name="T10" fmla="*/ 2077 w 2093"/>
                <a:gd name="T11" fmla="*/ 58 h 232"/>
                <a:gd name="T12" fmla="*/ 2089 w 2093"/>
                <a:gd name="T13" fmla="*/ 85 h 232"/>
                <a:gd name="T14" fmla="*/ 2093 w 2093"/>
                <a:gd name="T15" fmla="*/ 116 h 232"/>
                <a:gd name="T16" fmla="*/ 2089 w 2093"/>
                <a:gd name="T17" fmla="*/ 147 h 232"/>
                <a:gd name="T18" fmla="*/ 2077 w 2093"/>
                <a:gd name="T19" fmla="*/ 174 h 232"/>
                <a:gd name="T20" fmla="*/ 2059 w 2093"/>
                <a:gd name="T21" fmla="*/ 197 h 232"/>
                <a:gd name="T22" fmla="*/ 2037 w 2093"/>
                <a:gd name="T23" fmla="*/ 216 h 232"/>
                <a:gd name="T24" fmla="*/ 2008 w 2093"/>
                <a:gd name="T25" fmla="*/ 226 h 232"/>
                <a:gd name="T26" fmla="*/ 1977 w 2093"/>
                <a:gd name="T27" fmla="*/ 232 h 232"/>
                <a:gd name="T28" fmla="*/ 116 w 2093"/>
                <a:gd name="T29" fmla="*/ 232 h 232"/>
                <a:gd name="T30" fmla="*/ 85 w 2093"/>
                <a:gd name="T31" fmla="*/ 226 h 232"/>
                <a:gd name="T32" fmla="*/ 58 w 2093"/>
                <a:gd name="T33" fmla="*/ 216 h 232"/>
                <a:gd name="T34" fmla="*/ 34 w 2093"/>
                <a:gd name="T35" fmla="*/ 197 h 232"/>
                <a:gd name="T36" fmla="*/ 16 w 2093"/>
                <a:gd name="T37" fmla="*/ 174 h 232"/>
                <a:gd name="T38" fmla="*/ 4 w 2093"/>
                <a:gd name="T39" fmla="*/ 147 h 232"/>
                <a:gd name="T40" fmla="*/ 0 w 2093"/>
                <a:gd name="T41" fmla="*/ 116 h 232"/>
                <a:gd name="T42" fmla="*/ 4 w 2093"/>
                <a:gd name="T43" fmla="*/ 85 h 232"/>
                <a:gd name="T44" fmla="*/ 16 w 2093"/>
                <a:gd name="T45" fmla="*/ 58 h 232"/>
                <a:gd name="T46" fmla="*/ 34 w 2093"/>
                <a:gd name="T47" fmla="*/ 34 h 232"/>
                <a:gd name="T48" fmla="*/ 58 w 2093"/>
                <a:gd name="T49" fmla="*/ 16 h 232"/>
                <a:gd name="T50" fmla="*/ 85 w 2093"/>
                <a:gd name="T51" fmla="*/ 4 h 232"/>
                <a:gd name="T52" fmla="*/ 116 w 2093"/>
                <a:gd name="T5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93" h="232">
                  <a:moveTo>
                    <a:pt x="116" y="0"/>
                  </a:moveTo>
                  <a:lnTo>
                    <a:pt x="1977" y="0"/>
                  </a:lnTo>
                  <a:lnTo>
                    <a:pt x="2008" y="4"/>
                  </a:lnTo>
                  <a:lnTo>
                    <a:pt x="2037" y="16"/>
                  </a:lnTo>
                  <a:lnTo>
                    <a:pt x="2059" y="34"/>
                  </a:lnTo>
                  <a:lnTo>
                    <a:pt x="2077" y="58"/>
                  </a:lnTo>
                  <a:lnTo>
                    <a:pt x="2089" y="85"/>
                  </a:lnTo>
                  <a:lnTo>
                    <a:pt x="2093" y="116"/>
                  </a:lnTo>
                  <a:lnTo>
                    <a:pt x="2089" y="147"/>
                  </a:lnTo>
                  <a:lnTo>
                    <a:pt x="2077" y="174"/>
                  </a:lnTo>
                  <a:lnTo>
                    <a:pt x="2059" y="197"/>
                  </a:lnTo>
                  <a:lnTo>
                    <a:pt x="2037" y="216"/>
                  </a:lnTo>
                  <a:lnTo>
                    <a:pt x="2008" y="226"/>
                  </a:lnTo>
                  <a:lnTo>
                    <a:pt x="1977" y="232"/>
                  </a:lnTo>
                  <a:lnTo>
                    <a:pt x="116" y="232"/>
                  </a:lnTo>
                  <a:lnTo>
                    <a:pt x="85" y="226"/>
                  </a:lnTo>
                  <a:lnTo>
                    <a:pt x="58" y="216"/>
                  </a:lnTo>
                  <a:lnTo>
                    <a:pt x="34" y="197"/>
                  </a:lnTo>
                  <a:lnTo>
                    <a:pt x="16" y="174"/>
                  </a:lnTo>
                  <a:lnTo>
                    <a:pt x="4" y="147"/>
                  </a:lnTo>
                  <a:lnTo>
                    <a:pt x="0" y="116"/>
                  </a:lnTo>
                  <a:lnTo>
                    <a:pt x="4" y="85"/>
                  </a:lnTo>
                  <a:lnTo>
                    <a:pt x="16" y="58"/>
                  </a:lnTo>
                  <a:lnTo>
                    <a:pt x="34" y="34"/>
                  </a:lnTo>
                  <a:lnTo>
                    <a:pt x="58" y="16"/>
                  </a:lnTo>
                  <a:lnTo>
                    <a:pt x="85" y="4"/>
                  </a:lnTo>
                  <a:lnTo>
                    <a:pt x="1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3723" y="1398"/>
              <a:ext cx="387" cy="77"/>
            </a:xfrm>
            <a:custGeom>
              <a:avLst/>
              <a:gdLst>
                <a:gd name="T0" fmla="*/ 116 w 1162"/>
                <a:gd name="T1" fmla="*/ 0 h 231"/>
                <a:gd name="T2" fmla="*/ 1047 w 1162"/>
                <a:gd name="T3" fmla="*/ 0 h 231"/>
                <a:gd name="T4" fmla="*/ 1077 w 1162"/>
                <a:gd name="T5" fmla="*/ 4 h 231"/>
                <a:gd name="T6" fmla="*/ 1105 w 1162"/>
                <a:gd name="T7" fmla="*/ 16 h 231"/>
                <a:gd name="T8" fmla="*/ 1128 w 1162"/>
                <a:gd name="T9" fmla="*/ 34 h 231"/>
                <a:gd name="T10" fmla="*/ 1147 w 1162"/>
                <a:gd name="T11" fmla="*/ 58 h 231"/>
                <a:gd name="T12" fmla="*/ 1158 w 1162"/>
                <a:gd name="T13" fmla="*/ 85 h 231"/>
                <a:gd name="T14" fmla="*/ 1162 w 1162"/>
                <a:gd name="T15" fmla="*/ 116 h 231"/>
                <a:gd name="T16" fmla="*/ 1158 w 1162"/>
                <a:gd name="T17" fmla="*/ 147 h 231"/>
                <a:gd name="T18" fmla="*/ 1147 w 1162"/>
                <a:gd name="T19" fmla="*/ 174 h 231"/>
                <a:gd name="T20" fmla="*/ 1128 w 1162"/>
                <a:gd name="T21" fmla="*/ 198 h 231"/>
                <a:gd name="T22" fmla="*/ 1105 w 1162"/>
                <a:gd name="T23" fmla="*/ 215 h 231"/>
                <a:gd name="T24" fmla="*/ 1077 w 1162"/>
                <a:gd name="T25" fmla="*/ 227 h 231"/>
                <a:gd name="T26" fmla="*/ 1047 w 1162"/>
                <a:gd name="T27" fmla="*/ 231 h 231"/>
                <a:gd name="T28" fmla="*/ 116 w 1162"/>
                <a:gd name="T29" fmla="*/ 231 h 231"/>
                <a:gd name="T30" fmla="*/ 85 w 1162"/>
                <a:gd name="T31" fmla="*/ 227 h 231"/>
                <a:gd name="T32" fmla="*/ 58 w 1162"/>
                <a:gd name="T33" fmla="*/ 215 h 231"/>
                <a:gd name="T34" fmla="*/ 34 w 1162"/>
                <a:gd name="T35" fmla="*/ 198 h 231"/>
                <a:gd name="T36" fmla="*/ 16 w 1162"/>
                <a:gd name="T37" fmla="*/ 174 h 231"/>
                <a:gd name="T38" fmla="*/ 4 w 1162"/>
                <a:gd name="T39" fmla="*/ 147 h 231"/>
                <a:gd name="T40" fmla="*/ 0 w 1162"/>
                <a:gd name="T41" fmla="*/ 116 h 231"/>
                <a:gd name="T42" fmla="*/ 4 w 1162"/>
                <a:gd name="T43" fmla="*/ 85 h 231"/>
                <a:gd name="T44" fmla="*/ 16 w 1162"/>
                <a:gd name="T45" fmla="*/ 58 h 231"/>
                <a:gd name="T46" fmla="*/ 34 w 1162"/>
                <a:gd name="T47" fmla="*/ 34 h 231"/>
                <a:gd name="T48" fmla="*/ 58 w 1162"/>
                <a:gd name="T49" fmla="*/ 16 h 231"/>
                <a:gd name="T50" fmla="*/ 85 w 1162"/>
                <a:gd name="T51" fmla="*/ 4 h 231"/>
                <a:gd name="T52" fmla="*/ 116 w 1162"/>
                <a:gd name="T5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62" h="231">
                  <a:moveTo>
                    <a:pt x="116" y="0"/>
                  </a:moveTo>
                  <a:lnTo>
                    <a:pt x="1047" y="0"/>
                  </a:lnTo>
                  <a:lnTo>
                    <a:pt x="1077" y="4"/>
                  </a:lnTo>
                  <a:lnTo>
                    <a:pt x="1105" y="16"/>
                  </a:lnTo>
                  <a:lnTo>
                    <a:pt x="1128" y="34"/>
                  </a:lnTo>
                  <a:lnTo>
                    <a:pt x="1147" y="58"/>
                  </a:lnTo>
                  <a:lnTo>
                    <a:pt x="1158" y="85"/>
                  </a:lnTo>
                  <a:lnTo>
                    <a:pt x="1162" y="116"/>
                  </a:lnTo>
                  <a:lnTo>
                    <a:pt x="1158" y="147"/>
                  </a:lnTo>
                  <a:lnTo>
                    <a:pt x="1147" y="174"/>
                  </a:lnTo>
                  <a:lnTo>
                    <a:pt x="1128" y="198"/>
                  </a:lnTo>
                  <a:lnTo>
                    <a:pt x="1105" y="215"/>
                  </a:lnTo>
                  <a:lnTo>
                    <a:pt x="1077" y="227"/>
                  </a:lnTo>
                  <a:lnTo>
                    <a:pt x="1047" y="231"/>
                  </a:lnTo>
                  <a:lnTo>
                    <a:pt x="116" y="231"/>
                  </a:lnTo>
                  <a:lnTo>
                    <a:pt x="85" y="227"/>
                  </a:lnTo>
                  <a:lnTo>
                    <a:pt x="58" y="215"/>
                  </a:lnTo>
                  <a:lnTo>
                    <a:pt x="34" y="198"/>
                  </a:lnTo>
                  <a:lnTo>
                    <a:pt x="16" y="174"/>
                  </a:lnTo>
                  <a:lnTo>
                    <a:pt x="4" y="147"/>
                  </a:lnTo>
                  <a:lnTo>
                    <a:pt x="0" y="116"/>
                  </a:lnTo>
                  <a:lnTo>
                    <a:pt x="4" y="85"/>
                  </a:lnTo>
                  <a:lnTo>
                    <a:pt x="16" y="58"/>
                  </a:lnTo>
                  <a:lnTo>
                    <a:pt x="34" y="34"/>
                  </a:lnTo>
                  <a:lnTo>
                    <a:pt x="58" y="16"/>
                  </a:lnTo>
                  <a:lnTo>
                    <a:pt x="85" y="4"/>
                  </a:lnTo>
                  <a:lnTo>
                    <a:pt x="1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24" name="Прямая соединительная линия 23"/>
          <p:cNvCxnSpPr/>
          <p:nvPr/>
        </p:nvCxnSpPr>
        <p:spPr>
          <a:xfrm>
            <a:off x="6026304" y="2352411"/>
            <a:ext cx="37927" cy="4207872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Арка 14"/>
          <p:cNvSpPr/>
          <p:nvPr/>
        </p:nvSpPr>
        <p:spPr>
          <a:xfrm>
            <a:off x="2744553" y="2843668"/>
            <a:ext cx="1824000" cy="1824000"/>
          </a:xfrm>
          <a:prstGeom prst="blockArc">
            <a:avLst>
              <a:gd name="adj1" fmla="val 10800000"/>
              <a:gd name="adj2" fmla="val 0"/>
              <a:gd name="adj3" fmla="val 130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13" name="Арка 12"/>
          <p:cNvSpPr/>
          <p:nvPr/>
        </p:nvSpPr>
        <p:spPr>
          <a:xfrm>
            <a:off x="1154757" y="2843668"/>
            <a:ext cx="1825952" cy="1824000"/>
          </a:xfrm>
          <a:prstGeom prst="blockArc">
            <a:avLst>
              <a:gd name="adj1" fmla="val 10800000"/>
              <a:gd name="adj2" fmla="val 0"/>
              <a:gd name="adj3" fmla="val 13016"/>
            </a:avLst>
          </a:prstGeom>
          <a:pattFill prst="ltUpDiag">
            <a:fgClr>
              <a:srgbClr val="00B0F0"/>
            </a:fgClr>
            <a:bgClr>
              <a:srgbClr val="0070C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18" name="Арка 17"/>
          <p:cNvSpPr/>
          <p:nvPr/>
        </p:nvSpPr>
        <p:spPr>
          <a:xfrm>
            <a:off x="5918223" y="2843668"/>
            <a:ext cx="1824000" cy="1824000"/>
          </a:xfrm>
          <a:prstGeom prst="blockArc">
            <a:avLst>
              <a:gd name="adj1" fmla="val 10844072"/>
              <a:gd name="adj2" fmla="val 0"/>
              <a:gd name="adj3" fmla="val 130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23" name="Арка 22"/>
          <p:cNvSpPr/>
          <p:nvPr/>
        </p:nvSpPr>
        <p:spPr>
          <a:xfrm>
            <a:off x="9088643" y="2826675"/>
            <a:ext cx="1824000" cy="1824000"/>
          </a:xfrm>
          <a:prstGeom prst="blockArc">
            <a:avLst>
              <a:gd name="adj1" fmla="val 10800000"/>
              <a:gd name="adj2" fmla="val 0"/>
              <a:gd name="adj3" fmla="val 130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26" name="Арка 25"/>
          <p:cNvSpPr/>
          <p:nvPr/>
        </p:nvSpPr>
        <p:spPr>
          <a:xfrm flipV="1">
            <a:off x="9088643" y="2826675"/>
            <a:ext cx="1824000" cy="1824000"/>
          </a:xfrm>
          <a:prstGeom prst="blockArc">
            <a:avLst>
              <a:gd name="adj1" fmla="val 10800000"/>
              <a:gd name="adj2" fmla="val 0"/>
              <a:gd name="adj3" fmla="val 13016"/>
            </a:avLst>
          </a:prstGeom>
          <a:pattFill prst="ltUpDiag">
            <a:fgClr>
              <a:srgbClr val="00B0F0"/>
            </a:fgClr>
            <a:bgClr>
              <a:srgbClr val="0070C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06525" y="4731812"/>
            <a:ext cx="25243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B0F0"/>
                </a:solidFill>
                <a:latin typeface="Calibri Light" pitchFamily="34" charset="0"/>
                <a:cs typeface="Arial" charset="0"/>
              </a:rPr>
              <a:t>Технологически выстроенный</a:t>
            </a:r>
          </a:p>
          <a:p>
            <a:pPr algn="ctr"/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itchFamily="34" charset="0"/>
                <a:cs typeface="Arial" charset="0"/>
              </a:rPr>
              <a:t>процесс стажировки</a:t>
            </a:r>
          </a:p>
          <a:p>
            <a:pPr algn="ctr"/>
            <a:endParaRPr lang="ru-RU" sz="1600" dirty="0">
              <a:solidFill>
                <a:schemeClr val="bg1">
                  <a:lumMod val="50000"/>
                </a:schemeClr>
              </a:solidFill>
              <a:latin typeface="Calibri Light" pitchFamily="34" charset="0"/>
              <a:cs typeface="Arial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024346" y="4734467"/>
            <a:ext cx="24570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B0F0"/>
                </a:solidFill>
                <a:latin typeface="Calibri Light" pitchFamily="34" charset="0"/>
                <a:cs typeface="Arial" charset="0"/>
              </a:rPr>
              <a:t>Комплексное погружение </a:t>
            </a:r>
          </a:p>
          <a:p>
            <a:pPr algn="ctr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Calibri Light" pitchFamily="34" charset="0"/>
                <a:cs typeface="Arial" charset="0"/>
              </a:rPr>
              <a:t>В инновационную образовательную практику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679871" y="1716798"/>
            <a:ext cx="23007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rgbClr val="00B0F0"/>
                </a:solidFill>
                <a:latin typeface="Calibri Light" pitchFamily="34" charset="0"/>
                <a:cs typeface="Arial" charset="0"/>
              </a:rPr>
              <a:t>Партнерское взаимодействие </a:t>
            </a:r>
          </a:p>
          <a:p>
            <a:pPr algn="ctr">
              <a:defRPr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itchFamily="34" charset="0"/>
                <a:cs typeface="Arial" charset="0"/>
              </a:rPr>
              <a:t>Между наставником</a:t>
            </a:r>
          </a:p>
          <a:p>
            <a:pPr algn="ctr">
              <a:defRPr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itchFamily="34" charset="0"/>
                <a:cs typeface="Arial" charset="0"/>
              </a:rPr>
              <a:t>и стажером </a:t>
            </a:r>
          </a:p>
          <a:p>
            <a:pPr algn="ctr">
              <a:defRPr/>
            </a:pPr>
            <a:endParaRPr lang="ru-RU" sz="1600" dirty="0">
              <a:solidFill>
                <a:schemeClr val="bg1">
                  <a:lumMod val="50000"/>
                </a:schemeClr>
              </a:solidFill>
              <a:latin typeface="Calibri Light" pitchFamily="34" charset="0"/>
              <a:cs typeface="Arial" charset="0"/>
            </a:endParaRPr>
          </a:p>
          <a:p>
            <a:pPr algn="ctr">
              <a:defRPr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Calibri Light" pitchFamily="34" charset="0"/>
                <a:cs typeface="Arial" charset="0"/>
              </a:rPr>
              <a:t> 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Calibri Light" pitchFamily="34" charset="0"/>
              <a:cs typeface="Arial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387823" y="1562451"/>
            <a:ext cx="25204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B0F0"/>
                </a:solidFill>
                <a:latin typeface="Calibri Light" pitchFamily="34" charset="0"/>
                <a:cs typeface="Arial" charset="0"/>
              </a:rPr>
              <a:t>Выстраивание  индивидуальных </a:t>
            </a:r>
            <a:r>
              <a:rPr lang="ru-RU" sz="1600" dirty="0" err="1">
                <a:solidFill>
                  <a:srgbClr val="00B0F0"/>
                </a:solidFill>
                <a:latin typeface="Calibri Light" pitchFamily="34" charset="0"/>
                <a:cs typeface="Arial" charset="0"/>
              </a:rPr>
              <a:t>стажировочных</a:t>
            </a:r>
            <a:r>
              <a:rPr lang="ru-RU" sz="1600" dirty="0">
                <a:solidFill>
                  <a:srgbClr val="00B0F0"/>
                </a:solidFill>
                <a:latin typeface="Calibri Light" pitchFamily="34" charset="0"/>
                <a:cs typeface="Arial" charset="0"/>
              </a:rPr>
              <a:t> программ: </a:t>
            </a:r>
          </a:p>
          <a:p>
            <a:pPr algn="ctr"/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itchFamily="34" charset="0"/>
                <a:cs typeface="Arial" charset="0"/>
              </a:rPr>
              <a:t>Выбор стажёром способов, темпов, форм  освоения инновации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7272866" y="4731812"/>
            <a:ext cx="26653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solidFill>
                  <a:srgbClr val="00B0F0"/>
                </a:solidFill>
                <a:latin typeface="Calibri Light" pitchFamily="34" charset="0"/>
                <a:cs typeface="Arial" charset="0"/>
              </a:rPr>
              <a:t>Методологиеческое</a:t>
            </a:r>
            <a:endParaRPr lang="ru-RU" sz="1600" dirty="0">
              <a:solidFill>
                <a:srgbClr val="00B0F0"/>
              </a:solidFill>
              <a:latin typeface="Calibri Light" pitchFamily="34" charset="0"/>
              <a:cs typeface="Arial" charset="0"/>
            </a:endParaRPr>
          </a:p>
          <a:p>
            <a:pPr algn="ctr">
              <a:defRPr/>
            </a:pPr>
            <a:r>
              <a:rPr lang="ru-RU" sz="1600" dirty="0">
                <a:solidFill>
                  <a:srgbClr val="00B0F0"/>
                </a:solidFill>
                <a:latin typeface="Calibri Light" pitchFamily="34" charset="0"/>
                <a:cs typeface="Arial" charset="0"/>
              </a:rPr>
              <a:t>и концептуальное единство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itchFamily="34" charset="0"/>
                <a:cs typeface="Arial" charset="0"/>
              </a:rPr>
              <a:t>осваиваемой инновации</a:t>
            </a:r>
          </a:p>
          <a:p>
            <a:pPr algn="ctr">
              <a:defRPr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itchFamily="34" charset="0"/>
                <a:cs typeface="Arial" charset="0"/>
              </a:rPr>
              <a:t>и технологии её  трансляции</a:t>
            </a:r>
          </a:p>
        </p:txBody>
      </p:sp>
      <p:pic>
        <p:nvPicPr>
          <p:cNvPr id="3075" name="Picture 3" descr="C:\Users\Валерия\Desktop\презеентаци петерсон математика\ик5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575" y="3492968"/>
            <a:ext cx="677294" cy="49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20730" y="3492791"/>
            <a:ext cx="559824" cy="49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Валерия\Desktop\презеентаци петерсон математика\ик2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751" y="3509784"/>
            <a:ext cx="517437" cy="49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Валерия\Desktop\презеентаци петерсон математика\ик3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31" y="3492968"/>
            <a:ext cx="627351" cy="49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:\Users\Валерия\Desktop\презеентаци петерсон математика\ик7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987" y="3529099"/>
            <a:ext cx="508386" cy="50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281" y="3529099"/>
            <a:ext cx="634905" cy="500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8678017" y="1716798"/>
            <a:ext cx="25204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solidFill>
                  <a:srgbClr val="00B0F0"/>
                </a:solidFill>
                <a:latin typeface="Calibri Light" pitchFamily="34" charset="0"/>
                <a:cs typeface="Arial" charset="0"/>
              </a:rPr>
              <a:t>Деятельностный</a:t>
            </a:r>
            <a:r>
              <a:rPr lang="ru-RU" sz="1600" dirty="0">
                <a:solidFill>
                  <a:srgbClr val="00B0F0"/>
                </a:solidFill>
                <a:latin typeface="Calibri Light" pitchFamily="34" charset="0"/>
                <a:cs typeface="Arial" charset="0"/>
              </a:rPr>
              <a:t> метод </a:t>
            </a:r>
          </a:p>
          <a:p>
            <a:pPr algn="ctr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Calibri Light" pitchFamily="34" charset="0"/>
                <a:cs typeface="Arial" charset="0"/>
              </a:rPr>
              <a:t>Освоения инновации, </a:t>
            </a:r>
            <a:r>
              <a:rPr lang="ru-RU" sz="1600" dirty="0">
                <a:solidFill>
                  <a:srgbClr val="00B0F0"/>
                </a:solidFill>
                <a:latin typeface="Calibri Light" pitchFamily="34" charset="0"/>
                <a:cs typeface="Arial" charset="0"/>
              </a:rPr>
              <a:t>профессиональный рост</a:t>
            </a:r>
          </a:p>
          <a:p>
            <a:pPr algn="ctr"/>
            <a:r>
              <a:rPr lang="ru-RU" sz="1600" dirty="0">
                <a:solidFill>
                  <a:srgbClr val="00B0F0"/>
                </a:solidFill>
                <a:latin typeface="Calibri Light" pitchFamily="34" charset="0"/>
                <a:cs typeface="Arial" charset="0"/>
              </a:rPr>
              <a:t>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Calibri Light" pitchFamily="34" charset="0"/>
                <a:cs typeface="Arial" charset="0"/>
              </a:rPr>
              <a:t>Стажера и наставника</a:t>
            </a:r>
          </a:p>
          <a:p>
            <a:pPr algn="ctr"/>
            <a:endParaRPr lang="ru-RU" sz="1600" dirty="0">
              <a:solidFill>
                <a:schemeClr val="bg1">
                  <a:lumMod val="50000"/>
                </a:schemeClr>
              </a:solidFill>
              <a:latin typeface="Calibri Light" pitchFamily="34" charset="0"/>
              <a:cs typeface="Arial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1" y="-7936"/>
            <a:ext cx="12192000" cy="1370308"/>
            <a:chOff x="1" y="-7936"/>
            <a:chExt cx="12192000" cy="1372279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1" y="174174"/>
              <a:ext cx="12192000" cy="10087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224971" y="0"/>
              <a:ext cx="449943" cy="136434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Равнобедренный треугольник 39"/>
            <p:cNvSpPr/>
            <p:nvPr/>
          </p:nvSpPr>
          <p:spPr>
            <a:xfrm rot="16200000">
              <a:off x="61459" y="1200829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Равнобедренный треугольник 40"/>
            <p:cNvSpPr/>
            <p:nvPr/>
          </p:nvSpPr>
          <p:spPr>
            <a:xfrm rot="5400000">
              <a:off x="654634" y="10660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2" name="Shape 106"/>
          <p:cNvSpPr txBox="1">
            <a:spLocks/>
          </p:cNvSpPr>
          <p:nvPr/>
        </p:nvSpPr>
        <p:spPr>
          <a:xfrm>
            <a:off x="674913" y="190594"/>
            <a:ext cx="11177955" cy="975900"/>
          </a:xfrm>
          <a:prstGeom prst="rect">
            <a:avLst/>
          </a:prstGeom>
          <a:noFill/>
        </p:spPr>
        <p:txBody>
          <a:bodyPr vert="horz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</a:rPr>
              <a:t>КЛЮЧЕВЫЕ ОСОБЕННОСТИ СТАЖИРОВОК НА НАШИХ ПЛОЩАДКАХ</a:t>
            </a:r>
          </a:p>
        </p:txBody>
      </p:sp>
      <p:sp>
        <p:nvSpPr>
          <p:cNvPr id="43" name="Арка 42"/>
          <p:cNvSpPr/>
          <p:nvPr/>
        </p:nvSpPr>
        <p:spPr>
          <a:xfrm>
            <a:off x="4333469" y="2843668"/>
            <a:ext cx="1824000" cy="1824000"/>
          </a:xfrm>
          <a:prstGeom prst="blockArc">
            <a:avLst>
              <a:gd name="adj1" fmla="val 10800000"/>
              <a:gd name="adj2" fmla="val 0"/>
              <a:gd name="adj3" fmla="val 13016"/>
            </a:avLst>
          </a:prstGeom>
          <a:pattFill prst="ltUpDiag">
            <a:fgClr>
              <a:srgbClr val="00B0F0"/>
            </a:fgClr>
            <a:bgClr>
              <a:srgbClr val="0070C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14" name="Арка 13"/>
          <p:cNvSpPr/>
          <p:nvPr/>
        </p:nvSpPr>
        <p:spPr>
          <a:xfrm flipV="1">
            <a:off x="2746505" y="2835260"/>
            <a:ext cx="1824000" cy="1824000"/>
          </a:xfrm>
          <a:prstGeom prst="blockArc">
            <a:avLst>
              <a:gd name="adj1" fmla="val 10800000"/>
              <a:gd name="adj2" fmla="val 0"/>
              <a:gd name="adj3" fmla="val 13016"/>
            </a:avLst>
          </a:prstGeom>
          <a:pattFill prst="ltUpDiag">
            <a:fgClr>
              <a:srgbClr val="00B0F0"/>
            </a:fgClr>
            <a:bgClr>
              <a:srgbClr val="0070C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44" name="Арка 43"/>
          <p:cNvSpPr/>
          <p:nvPr/>
        </p:nvSpPr>
        <p:spPr>
          <a:xfrm>
            <a:off x="7503907" y="2843668"/>
            <a:ext cx="1824000" cy="1824000"/>
          </a:xfrm>
          <a:prstGeom prst="blockArc">
            <a:avLst>
              <a:gd name="adj1" fmla="val 10800000"/>
              <a:gd name="adj2" fmla="val 0"/>
              <a:gd name="adj3" fmla="val 13016"/>
            </a:avLst>
          </a:prstGeom>
          <a:pattFill prst="ltUpDiag">
            <a:fgClr>
              <a:srgbClr val="00B0F0"/>
            </a:fgClr>
            <a:bgClr>
              <a:srgbClr val="0070C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21" name="Арка 20"/>
          <p:cNvSpPr/>
          <p:nvPr/>
        </p:nvSpPr>
        <p:spPr>
          <a:xfrm flipV="1">
            <a:off x="5918223" y="2843668"/>
            <a:ext cx="1824000" cy="1824000"/>
          </a:xfrm>
          <a:prstGeom prst="blockArc">
            <a:avLst>
              <a:gd name="adj1" fmla="val 10800000"/>
              <a:gd name="adj2" fmla="val 0"/>
              <a:gd name="adj3" fmla="val 13016"/>
            </a:avLst>
          </a:prstGeom>
          <a:pattFill prst="ltUpDiag">
            <a:fgClr>
              <a:srgbClr val="00B0F0"/>
            </a:fgClr>
            <a:bgClr>
              <a:srgbClr val="0070C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" y="6354354"/>
            <a:ext cx="12192000" cy="503646"/>
          </a:xfrm>
          <a:prstGeom prst="rect">
            <a:avLst/>
          </a:prstGeom>
          <a:pattFill prst="ltDnDiag">
            <a:fgClr>
              <a:srgbClr val="C67DDD"/>
            </a:fgClr>
            <a:bgClr>
              <a:srgbClr val="8F2CAE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-8233" y="6280418"/>
            <a:ext cx="12200233" cy="651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cap="all" dirty="0">
              <a:solidFill>
                <a:schemeClr val="bg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140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6300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44954"/>
              </p:ext>
            </p:extLst>
          </p:nvPr>
        </p:nvGraphicFramePr>
        <p:xfrm>
          <a:off x="673230" y="1509485"/>
          <a:ext cx="11112370" cy="490688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0554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0569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2928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ru-RU" sz="2400" b="1" kern="1200" cap="all" dirty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ru-RU" sz="2400" b="0" kern="1200" cap="all" dirty="0">
                          <a:solidFill>
                            <a:srgbClr val="0070C0"/>
                          </a:solidFill>
                        </a:rPr>
                        <a:t>Подготовительный этап</a:t>
                      </a:r>
                      <a:endParaRPr lang="ru-RU" sz="1700" b="0" kern="1200" cap="all" dirty="0">
                        <a:solidFill>
                          <a:srgbClr val="0070C0"/>
                        </a:solidFill>
                        <a:latin typeface="Calibri Light" pitchFamily="34" charset="0"/>
                        <a:ea typeface="+mn-ea"/>
                        <a:cs typeface="Arial" charset="0"/>
                      </a:endParaRPr>
                    </a:p>
                  </a:txBody>
                  <a:tcPr marL="120000" marR="120000" marT="46807" marB="46807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604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100" dirty="0"/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800" kern="1200" cap="none" dirty="0"/>
                        <a:t>Предварительное знакомство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800" kern="1200" cap="none" dirty="0"/>
                        <a:t>Формирование первичного образовательного запроса 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800" kern="1200" cap="none" dirty="0"/>
                        <a:t>Положительная мотивация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cs typeface="Times New Roman" pitchFamily="18" charset="0"/>
                      </a:endParaRPr>
                    </a:p>
                  </a:txBody>
                  <a:tcPr marL="121920" marR="121920"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ru-RU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Наставник: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ru-RU" sz="1700" kern="1200" cap="none" dirty="0"/>
                        <a:t>высылает стажеру пакетное предложение по стажировочным программам (возможности конкретной стажировочной площадки);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ru-RU" sz="1700" kern="1200" cap="none" dirty="0"/>
                        <a:t>высылает  стажеру входную анкету, направленную на выявление первичных образовательных потребностей стажера, характера затруднений в освоении инновацией       (по специально разработанной форме).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ru-RU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Стажер: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700" kern="1200" cap="none" dirty="0"/>
                        <a:t>Знакомится с предложениями </a:t>
                      </a:r>
                      <a:r>
                        <a:rPr lang="ru-RU" sz="1700" kern="1200" cap="none" dirty="0" err="1"/>
                        <a:t>стажировочной</a:t>
                      </a:r>
                      <a:r>
                        <a:rPr lang="ru-RU" sz="1700" kern="1200" cap="none" dirty="0"/>
                        <a:t> площадки;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700" kern="1200" cap="none" dirty="0"/>
                        <a:t>Заполняет и высылает наставнику входную анкету;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700" kern="1200" cap="none" dirty="0"/>
                        <a:t>По желанию – готовит </a:t>
                      </a:r>
                      <a:r>
                        <a:rPr lang="ru-RU" sz="1700" kern="1200" cap="none" dirty="0" err="1"/>
                        <a:t>видеоурок</a:t>
                      </a:r>
                      <a:r>
                        <a:rPr lang="ru-RU" sz="1700" kern="1200" cap="none" dirty="0"/>
                        <a:t>  на своем рабочем месте и его самоанализ (по специально разработанной форме).</a:t>
                      </a:r>
                      <a:endParaRPr kumimoji="1" lang="ru-RU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cs typeface="Arial" charset="0"/>
                      </a:endParaRPr>
                    </a:p>
                  </a:txBody>
                  <a:tcPr marL="121920" marR="121920" marT="45727" marB="45727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8704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kern="1200" cap="all" dirty="0">
                          <a:solidFill>
                            <a:srgbClr val="8F2CAE"/>
                          </a:solidFill>
                        </a:rPr>
                        <a:t>Результат 1-го этапа: </a:t>
                      </a:r>
                      <a:r>
                        <a:rPr lang="ru-RU" sz="1600" kern="1200" cap="all" dirty="0"/>
                        <a:t>первичное знакомство, определение первичного образовательного запроса стажера, стимулирование и развитие у стажера мотивации к дальнейшей образовательной деятельности</a:t>
                      </a:r>
                      <a:r>
                        <a:rPr lang="ru-RU" sz="1600" kern="1200" dirty="0"/>
                        <a:t>.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Calibri Light" pitchFamily="34" charset="0"/>
                        <a:ea typeface="+mn-ea"/>
                        <a:cs typeface="+mn-cs"/>
                      </a:endParaRPr>
                    </a:p>
                  </a:txBody>
                  <a:tcPr marL="121920" marR="121920" marT="45727" marB="45727" horzOverflow="overflow"/>
                </a:tc>
                <a:tc hMerge="1"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ru-RU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34295" marB="34295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10" descr="mainServicesArr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802" y="4069885"/>
            <a:ext cx="1745649" cy="142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1" y="-7936"/>
            <a:ext cx="12192000" cy="1370308"/>
            <a:chOff x="1" y="-7936"/>
            <a:chExt cx="12192000" cy="1372279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" y="174174"/>
              <a:ext cx="12192000" cy="10087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24971" y="0"/>
              <a:ext cx="449943" cy="136434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Равнобедренный треугольник 9"/>
            <p:cNvSpPr/>
            <p:nvPr/>
          </p:nvSpPr>
          <p:spPr>
            <a:xfrm rot="16200000">
              <a:off x="61459" y="1200829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 rot="5400000">
              <a:off x="654634" y="10660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Shape 106"/>
          <p:cNvSpPr txBox="1">
            <a:spLocks/>
          </p:cNvSpPr>
          <p:nvPr/>
        </p:nvSpPr>
        <p:spPr>
          <a:xfrm>
            <a:off x="674913" y="190594"/>
            <a:ext cx="11177955" cy="975900"/>
          </a:xfrm>
          <a:prstGeom prst="rect">
            <a:avLst/>
          </a:prstGeom>
          <a:noFill/>
        </p:spPr>
        <p:txBody>
          <a:bodyPr vert="horz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</a:rPr>
              <a:t>ЭТАПЫ СТАЖИРОВКИ</a:t>
            </a:r>
          </a:p>
        </p:txBody>
      </p:sp>
    </p:spTree>
    <p:extLst>
      <p:ext uri="{BB962C8B-B14F-4D97-AF65-F5344CB8AC3E}">
        <p14:creationId xmlns:p14="http://schemas.microsoft.com/office/powerpoint/2010/main" val="2776835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6300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262519"/>
              </p:ext>
            </p:extLst>
          </p:nvPr>
        </p:nvGraphicFramePr>
        <p:xfrm>
          <a:off x="673228" y="1542497"/>
          <a:ext cx="11068829" cy="436481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3956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731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1550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b="1" kern="1200" cap="all" dirty="0">
                          <a:solidFill>
                            <a:srgbClr val="0070C0"/>
                          </a:solidFill>
                          <a:latin typeface="+mn-lt"/>
                        </a:rPr>
                        <a:t> 2. </a:t>
                      </a:r>
                      <a:r>
                        <a:rPr lang="ru-RU" sz="2400" kern="1200" cap="all" dirty="0">
                          <a:solidFill>
                            <a:srgbClr val="0070C0"/>
                          </a:solidFill>
                          <a:latin typeface="+mn-lt"/>
                        </a:rPr>
                        <a:t>Ориентировочно-диагностический этап</a:t>
                      </a:r>
                      <a:endParaRPr lang="ru-RU" sz="1900" b="1" kern="1200" cap="all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120000" marR="120000" marT="46807" marB="46807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505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100" dirty="0">
                        <a:solidFill>
                          <a:schemeClr val="tx1"/>
                        </a:solidFill>
                        <a:latin typeface="Calibri Light" pitchFamily="34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  <a:t>Фиксирование индивидуальных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затруднений стажера в освоении и реализации ТДМ, выявление места и причин этих затруднений</a:t>
                      </a:r>
                      <a:endParaRPr kumimoji="1" lang="ru-RU" sz="180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cs typeface="Times New Roman" pitchFamily="18" charset="0"/>
                      </a:endParaRPr>
                    </a:p>
                  </a:txBody>
                  <a:tcPr marL="121920" marR="121920"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ru-RU" sz="21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Наставник: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ru-RU" sz="1700" kern="1200" cap="none" dirty="0"/>
                        <a:t>совместно со стажером смотрит подготовленный им </a:t>
                      </a:r>
                      <a:r>
                        <a:rPr lang="ru-RU" sz="1700" kern="1200" cap="none" dirty="0" err="1"/>
                        <a:t>видеоурок</a:t>
                      </a:r>
                      <a:r>
                        <a:rPr lang="ru-RU" sz="1700" kern="1200" cap="none" dirty="0"/>
                        <a:t>;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ru-RU" sz="1700" kern="1200" cap="none" dirty="0"/>
                        <a:t>проводит собеседование </a:t>
                      </a:r>
                      <a:r>
                        <a:rPr lang="en-US" sz="1700" kern="1200" cap="none" dirty="0"/>
                        <a:t>(</a:t>
                      </a:r>
                      <a:r>
                        <a:rPr lang="ru-RU" sz="1700" kern="1200" cap="none" dirty="0"/>
                        <a:t>возможно </a:t>
                      </a:r>
                      <a:r>
                        <a:rPr lang="en-US" sz="1700" kern="1200" cap="none" dirty="0"/>
                        <a:t>on-line)</a:t>
                      </a:r>
                      <a:r>
                        <a:rPr lang="ru-RU" sz="1700" kern="1200" cap="none" dirty="0"/>
                        <a:t> на основе заполненной стажером анкеты и самоанализа </a:t>
                      </a:r>
                      <a:r>
                        <a:rPr lang="ru-RU" sz="1700" kern="1200" cap="none" dirty="0" err="1"/>
                        <a:t>видеоурока</a:t>
                      </a:r>
                      <a:r>
                        <a:rPr lang="ru-RU" sz="1700" kern="1200" cap="none" dirty="0"/>
                        <a:t>;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ru-RU" sz="1700" kern="1200" cap="none" dirty="0"/>
                        <a:t>помогает стажеру зафиксировать затруднения в освоении и/или реализации инновации и выявить их причины.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lang="ru-RU" sz="1700" kern="1200" cap="none" dirty="0"/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ru-RU" sz="19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Стажер: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lang="ru-RU" sz="1700" kern="1200" cap="none" dirty="0"/>
                        <a:t>с помощью наставника конкретизирует цели и задачи своей стажировки.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lang="ru-RU" sz="1700" kern="1200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PT Sans Bold" panose="020B0703020203020204" pitchFamily="34" charset="0"/>
                        <a:ea typeface="+mn-ea"/>
                        <a:cs typeface="Arial" charset="0"/>
                      </a:endParaRPr>
                    </a:p>
                  </a:txBody>
                  <a:tcPr marL="121920" marR="121920" marT="45727" marB="45727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166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kern="1200" cap="all" dirty="0">
                          <a:solidFill>
                            <a:srgbClr val="8F2CAE"/>
                          </a:solidFill>
                          <a:latin typeface="+mn-lt"/>
                        </a:rPr>
                        <a:t>Результат 2-го этапа: </a:t>
                      </a:r>
                      <a:r>
                        <a:rPr lang="ru-RU" sz="1600" kern="1200" cap="all" dirty="0">
                          <a:solidFill>
                            <a:schemeClr val="tx1"/>
                          </a:solidFill>
                          <a:latin typeface="+mn-lt"/>
                        </a:rPr>
                        <a:t>конкретизация целей и задач стажировки.</a:t>
                      </a:r>
                      <a:endParaRPr lang="ru-RU" sz="1600" kern="1200" cap="all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121920" marR="121920" marT="45727" marB="45727" anchor="ctr" horzOverflow="overflow"/>
                </a:tc>
                <a:tc hMerge="1"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ru-RU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34295" marB="34295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336" y="3850146"/>
            <a:ext cx="2334167" cy="141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1" y="-7936"/>
            <a:ext cx="12192000" cy="1370308"/>
            <a:chOff x="1" y="-7936"/>
            <a:chExt cx="12192000" cy="1372279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" y="174174"/>
              <a:ext cx="12192000" cy="10087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24971" y="0"/>
              <a:ext cx="449943" cy="136434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Равнобедренный треугольник 9"/>
            <p:cNvSpPr/>
            <p:nvPr/>
          </p:nvSpPr>
          <p:spPr>
            <a:xfrm rot="16200000">
              <a:off x="61459" y="1200829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 rot="5400000">
              <a:off x="654634" y="10660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Shape 106"/>
          <p:cNvSpPr txBox="1">
            <a:spLocks/>
          </p:cNvSpPr>
          <p:nvPr/>
        </p:nvSpPr>
        <p:spPr>
          <a:xfrm>
            <a:off x="674913" y="190594"/>
            <a:ext cx="11177955" cy="975900"/>
          </a:xfrm>
          <a:prstGeom prst="rect">
            <a:avLst/>
          </a:prstGeom>
          <a:noFill/>
        </p:spPr>
        <p:txBody>
          <a:bodyPr vert="horz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</a:rPr>
              <a:t>ЭТАПЫ СТАЖИРОВКИ</a:t>
            </a:r>
          </a:p>
        </p:txBody>
      </p:sp>
    </p:spTree>
    <p:extLst>
      <p:ext uri="{BB962C8B-B14F-4D97-AF65-F5344CB8AC3E}">
        <p14:creationId xmlns:p14="http://schemas.microsoft.com/office/powerpoint/2010/main" val="3376444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6300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175176"/>
              </p:ext>
            </p:extLst>
          </p:nvPr>
        </p:nvGraphicFramePr>
        <p:xfrm>
          <a:off x="673228" y="1520381"/>
          <a:ext cx="11039801" cy="5037193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0043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354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598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2400" b="1" kern="1200" cap="all" dirty="0">
                          <a:solidFill>
                            <a:srgbClr val="0070C0"/>
                          </a:solidFill>
                          <a:latin typeface="+mn-lt"/>
                        </a:rPr>
                        <a:t>3. </a:t>
                      </a:r>
                      <a:r>
                        <a:rPr lang="ru-RU" sz="2400" kern="1200" cap="all" dirty="0">
                          <a:solidFill>
                            <a:srgbClr val="0070C0"/>
                          </a:solidFill>
                          <a:latin typeface="+mn-lt"/>
                        </a:rPr>
                        <a:t>Проектировочный этап</a:t>
                      </a:r>
                      <a:endParaRPr lang="ru-RU" sz="2400" b="1" kern="1200" cap="all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120000" marR="120000" marT="46807" marB="46807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98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>
                        <a:latin typeface="+mn-lt"/>
                      </a:endParaRPr>
                    </a:p>
                    <a:p>
                      <a:pPr marL="342900" indent="-342900" algn="l" eaLnBrk="1" hangingPunct="1">
                        <a:buFont typeface="+mj-lt"/>
                        <a:buAutoNum type="arabicPeriod"/>
                        <a:defRPr/>
                      </a:pPr>
                      <a:r>
                        <a:rPr lang="ru-RU" sz="1800" kern="1200" cap="none" dirty="0">
                          <a:latin typeface="+mn-lt"/>
                        </a:rPr>
                        <a:t>Проектирование индивидуальной программы стажировки</a:t>
                      </a:r>
                    </a:p>
                    <a:p>
                      <a:pPr algn="l" eaLnBrk="1" hangingPunct="1">
                        <a:defRPr/>
                      </a:pPr>
                      <a:endParaRPr lang="ru-RU" sz="1800" kern="1200" cap="all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121920" marR="121920"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Наставник </a:t>
                      </a:r>
                      <a:r>
                        <a:rPr lang="ru-RU" sz="1800" kern="1200" cap="none" dirty="0">
                          <a:latin typeface="+mn-lt"/>
                        </a:rPr>
                        <a:t>совместно со стажером проектирует индивидуальную программу стажировки: отбираются оптимальные формы, согласовываются сроки</a:t>
                      </a:r>
                      <a:r>
                        <a:rPr lang="en-US" sz="1800" kern="1200" cap="none" dirty="0">
                          <a:latin typeface="+mn-lt"/>
                        </a:rPr>
                        <a:t> </a:t>
                      </a:r>
                      <a:r>
                        <a:rPr lang="ru-RU" sz="1800" kern="1200" cap="none" dirty="0">
                          <a:latin typeface="+mn-lt"/>
                        </a:rPr>
                        <a:t> и пр.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800" kern="1200" cap="none" dirty="0">
                          <a:latin typeface="+mn-lt"/>
                        </a:rPr>
                        <a:t>В зависимости от характера затруднений стажера программа стажировки может включать в себя как теоретическую часть (изучение рекомендованной литературы, изучение документации, посещение установочного семинара или лекции и пр.), так и практическую часть (конструирование сценариев уроков в ТДМ, а также непосредственно с проведением уроков).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Стажер</a:t>
                      </a:r>
                      <a:r>
                        <a:rPr kumimoji="1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lang="ru-RU" sz="1800" kern="1200" cap="none" dirty="0">
                          <a:latin typeface="+mn-lt"/>
                        </a:rPr>
                        <a:t>с помощью наставника выбирает уровень погружения в практику: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800" kern="1200" cap="none" dirty="0">
                          <a:latin typeface="+mn-lt"/>
                        </a:rPr>
                        <a:t>изучение и совместный с наставником анализ готовых конспектов уроков, совместная разработка конспекта, самостоятельное конструирование урока в ТДМ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800" kern="1200" cap="none" dirty="0">
                          <a:latin typeface="+mn-lt"/>
                        </a:rPr>
                        <a:t>просмотр проводимых наставником уроков с последующим анализом, ассистирование наставнику на уроке, самостоятельное проведение урока в ТДМ и пр.</a:t>
                      </a:r>
                      <a:endParaRPr lang="ru-RU" sz="1800" kern="1200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121920" marR="121920" marT="45727" marB="45727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348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b="1" kern="1200" cap="all" dirty="0">
                          <a:solidFill>
                            <a:srgbClr val="8F2CAE"/>
                          </a:solidFill>
                          <a:latin typeface="+mn-lt"/>
                        </a:rPr>
                        <a:t>Результат 3-го этапа: </a:t>
                      </a:r>
                      <a:r>
                        <a:rPr lang="ru-RU" sz="1800" kern="1200" cap="all" dirty="0">
                          <a:latin typeface="+mn-lt"/>
                        </a:rPr>
                        <a:t>согласованная индивидуальная программа стажировки.</a:t>
                      </a:r>
                      <a:endParaRPr lang="ru-RU" sz="1800" kern="1200" cap="all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121920" marR="121920" marT="45727" marB="45727" anchor="ctr" horzOverflow="overflow"/>
                </a:tc>
                <a:tc hMerge="1"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ru-RU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34295" marB="34295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3052" y="3852966"/>
            <a:ext cx="1409084" cy="123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" y="-7936"/>
            <a:ext cx="12192000" cy="1370308"/>
            <a:chOff x="1" y="-7936"/>
            <a:chExt cx="12192000" cy="1372279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" y="174174"/>
              <a:ext cx="12192000" cy="10087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24971" y="0"/>
              <a:ext cx="449943" cy="136434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Равнобедренный треугольник 9"/>
            <p:cNvSpPr/>
            <p:nvPr/>
          </p:nvSpPr>
          <p:spPr>
            <a:xfrm rot="16200000">
              <a:off x="61459" y="1200829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 rot="5400000">
              <a:off x="654634" y="10660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Shape 106"/>
          <p:cNvSpPr txBox="1">
            <a:spLocks/>
          </p:cNvSpPr>
          <p:nvPr/>
        </p:nvSpPr>
        <p:spPr>
          <a:xfrm>
            <a:off x="674913" y="190594"/>
            <a:ext cx="11177955" cy="975900"/>
          </a:xfrm>
          <a:prstGeom prst="rect">
            <a:avLst/>
          </a:prstGeom>
          <a:noFill/>
        </p:spPr>
        <p:txBody>
          <a:bodyPr vert="horz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</a:rPr>
              <a:t>ЭТАПЫ СТАЖИРОВКИ</a:t>
            </a:r>
          </a:p>
        </p:txBody>
      </p:sp>
    </p:spTree>
    <p:extLst>
      <p:ext uri="{BB962C8B-B14F-4D97-AF65-F5344CB8AC3E}">
        <p14:creationId xmlns:p14="http://schemas.microsoft.com/office/powerpoint/2010/main" val="2525037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6300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529144"/>
              </p:ext>
            </p:extLst>
          </p:nvPr>
        </p:nvGraphicFramePr>
        <p:xfrm>
          <a:off x="674914" y="1505103"/>
          <a:ext cx="10994572" cy="481668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6692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253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9377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ru-RU" sz="2400" b="1" kern="1200" cap="all" dirty="0">
                          <a:solidFill>
                            <a:srgbClr val="0070C0"/>
                          </a:solidFill>
                        </a:rPr>
                        <a:t>4. </a:t>
                      </a:r>
                      <a:r>
                        <a:rPr lang="ru-RU" sz="2400" kern="1200" cap="all" dirty="0">
                          <a:solidFill>
                            <a:srgbClr val="0070C0"/>
                          </a:solidFill>
                        </a:rPr>
                        <a:t>Реализационный этап</a:t>
                      </a:r>
                      <a:endParaRPr lang="ru-RU" sz="2400" b="1" kern="1200" cap="all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120000" marR="120000" marT="46807" marB="46807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99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100" dirty="0"/>
                    </a:p>
                    <a:p>
                      <a:pPr marL="342900" indent="-342900" algn="l" eaLnBrk="1" hangingPunct="1">
                        <a:buFont typeface="+mj-lt"/>
                        <a:buAutoNum type="arabicPeriod"/>
                        <a:defRPr/>
                      </a:pPr>
                      <a:r>
                        <a:rPr lang="ru-RU" sz="1700" kern="1200" cap="none" dirty="0"/>
                        <a:t>Реализация индивидуальной </a:t>
                      </a:r>
                      <a:r>
                        <a:rPr lang="ru-RU" sz="1700" kern="1200" cap="none" dirty="0" err="1"/>
                        <a:t>стажировочной</a:t>
                      </a:r>
                      <a:r>
                        <a:rPr lang="ru-RU" sz="1700" kern="1200" cap="none" dirty="0"/>
                        <a:t> программы</a:t>
                      </a:r>
                    </a:p>
                    <a:p>
                      <a:pPr algn="l" eaLnBrk="1" hangingPunct="1">
                        <a:defRPr/>
                      </a:pPr>
                      <a:endParaRPr lang="ru-RU" sz="1700" kern="1200" cap="all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121920" marR="121920"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ru-RU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Наставник</a:t>
                      </a:r>
                      <a:r>
                        <a:rPr kumimoji="1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lang="ru-RU" sz="1700" kern="1200" cap="none" dirty="0"/>
                        <a:t>помогает/создает условия для прохождения стажером программы стажировки. При необходимости помогает стажеру скорректировать образовательные задачи и способы их решения.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Стажер </a:t>
                      </a:r>
                      <a:r>
                        <a:rPr lang="ru-RU" sz="1700" kern="1200" cap="none" dirty="0"/>
                        <a:t>погружается в комплексный опыт по освоению инновации.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1" lang="ru-RU" sz="16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ru-RU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Виды деятельности: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700" kern="1200" cap="none" dirty="0"/>
                        <a:t>самостоятельная работа с рекомендованной литературой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700" kern="1200" cap="none" dirty="0"/>
                        <a:t>участие в работе круглых столов, мастер-классов, заседаниях методических объединений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700" kern="1200" cap="none" dirty="0"/>
                        <a:t>посещение и/или проведение уроков и внеурочных занятий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700" kern="1200" cap="none" dirty="0"/>
                        <a:t>изучение ООП организации, рабочих программ, методических материалов и др. документации</a:t>
                      </a:r>
                      <a:endParaRPr lang="ru-RU" sz="1700" kern="1200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121920" marR="121920" marT="45727" marB="45727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801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700" b="1" kern="1200" cap="all" dirty="0">
                          <a:solidFill>
                            <a:srgbClr val="8F2CAE"/>
                          </a:solidFill>
                        </a:rPr>
                        <a:t>Результат 4-го этапа:</a:t>
                      </a:r>
                      <a:r>
                        <a:rPr lang="ru-RU" sz="1700" kern="1200" cap="all" dirty="0"/>
                        <a:t> совершенствование педагогических компетенций</a:t>
                      </a:r>
                      <a:endParaRPr lang="ru-RU" sz="1700" kern="1200" cap="all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121920" marR="121920" marT="45727" marB="45727" horzOverflow="overflow"/>
                </a:tc>
                <a:tc hMerge="1"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ru-RU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34295" marB="34295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3166" y="3719912"/>
            <a:ext cx="1662382" cy="1108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" y="-7936"/>
            <a:ext cx="12192000" cy="1370308"/>
            <a:chOff x="1" y="-7936"/>
            <a:chExt cx="12192000" cy="1372279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" y="174174"/>
              <a:ext cx="12192000" cy="10087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24971" y="0"/>
              <a:ext cx="449943" cy="136434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Равнобедренный треугольник 9"/>
            <p:cNvSpPr/>
            <p:nvPr/>
          </p:nvSpPr>
          <p:spPr>
            <a:xfrm rot="16200000">
              <a:off x="61459" y="1200829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 rot="5400000">
              <a:off x="654634" y="10660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Shape 106"/>
          <p:cNvSpPr txBox="1">
            <a:spLocks/>
          </p:cNvSpPr>
          <p:nvPr/>
        </p:nvSpPr>
        <p:spPr>
          <a:xfrm>
            <a:off x="674913" y="190594"/>
            <a:ext cx="11177955" cy="975900"/>
          </a:xfrm>
          <a:prstGeom prst="rect">
            <a:avLst/>
          </a:prstGeom>
          <a:noFill/>
        </p:spPr>
        <p:txBody>
          <a:bodyPr vert="horz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</a:rPr>
              <a:t>ЭТАПЫ СТАЖИРОВКИ</a:t>
            </a:r>
          </a:p>
        </p:txBody>
      </p:sp>
    </p:spTree>
    <p:extLst>
      <p:ext uri="{BB962C8B-B14F-4D97-AF65-F5344CB8AC3E}">
        <p14:creationId xmlns:p14="http://schemas.microsoft.com/office/powerpoint/2010/main" val="2583306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445820" y="1620463"/>
            <a:ext cx="3695608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cap="all" dirty="0">
                <a:latin typeface="Calibri Light" pitchFamily="34" charset="0"/>
                <a:cs typeface="Arial" charset="0"/>
              </a:rPr>
              <a:t>Изучение литературы</a:t>
            </a:r>
          </a:p>
          <a:p>
            <a:r>
              <a:rPr lang="ru-RU" sz="2000" cap="all" dirty="0">
                <a:latin typeface="Calibri Light" pitchFamily="34" charset="0"/>
                <a:cs typeface="Arial" charset="0"/>
              </a:rPr>
              <a:t>и онлайн ресурсов по системе работы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4626183" y="1583215"/>
            <a:ext cx="2676652" cy="123110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cap="all" dirty="0">
                <a:latin typeface="Calibri Light" pitchFamily="34" charset="0"/>
                <a:cs typeface="Arial" charset="0"/>
              </a:rPr>
              <a:t>Участие в установочном собеседовании</a:t>
            </a:r>
          </a:p>
          <a:p>
            <a:endParaRPr lang="ru-RU" sz="1400" b="1" cap="all" dirty="0">
              <a:latin typeface="Calibri Light" pitchFamily="34" charset="0"/>
              <a:cs typeface="Arial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35374" y="4743050"/>
            <a:ext cx="3706054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ru-RU" sz="2000" cap="all" dirty="0">
                <a:latin typeface="Calibri Light" pitchFamily="34" charset="0"/>
                <a:cs typeface="Arial" charset="0"/>
              </a:rPr>
              <a:t>Просмотр занятий в ТДМ, проводимых наставником         </a:t>
            </a:r>
          </a:p>
          <a:p>
            <a:pPr lvl="0"/>
            <a:r>
              <a:rPr lang="ru-RU" sz="2000" cap="all" dirty="0">
                <a:latin typeface="Calibri Light" pitchFamily="34" charset="0"/>
                <a:cs typeface="Arial" charset="0"/>
              </a:rPr>
              <a:t>(с последующим анализом) </a:t>
            </a:r>
            <a:endParaRPr lang="ru-RU" sz="2000" dirty="0">
              <a:latin typeface="Calibri Light" pitchFamily="34" charset="0"/>
              <a:cs typeface="Arial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30819" y="3220703"/>
            <a:ext cx="2673424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cap="all" dirty="0">
                <a:latin typeface="Calibri Light" pitchFamily="34" charset="0"/>
                <a:cs typeface="Arial" charset="0"/>
              </a:rPr>
              <a:t>Конструирование сценариев занятий</a:t>
            </a:r>
          </a:p>
          <a:p>
            <a:endParaRPr lang="ru-RU" sz="2000" cap="all" dirty="0">
              <a:latin typeface="Calibri Light" pitchFamily="34" charset="0"/>
              <a:cs typeface="Arial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8171544" y="1583215"/>
            <a:ext cx="3645128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cap="all" dirty="0">
                <a:latin typeface="Calibri Light" pitchFamily="34" charset="0"/>
                <a:cs typeface="Arial" charset="0"/>
              </a:rPr>
              <a:t>Построение индивидуальной траектории  саморазвития</a:t>
            </a:r>
            <a:endParaRPr lang="ru-RU" sz="1400" b="1" cap="all" dirty="0">
              <a:latin typeface="Calibri Light" pitchFamily="34" charset="0"/>
              <a:cs typeface="Arial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302142" y="3220703"/>
            <a:ext cx="4519332" cy="823151"/>
            <a:chOff x="931381" y="1989380"/>
            <a:chExt cx="7318414" cy="1380745"/>
          </a:xfrm>
        </p:grpSpPr>
        <p:sp>
          <p:nvSpPr>
            <p:cNvPr id="25" name="Арка 24"/>
            <p:cNvSpPr/>
            <p:nvPr/>
          </p:nvSpPr>
          <p:spPr>
            <a:xfrm flipV="1">
              <a:off x="5693665" y="1995686"/>
              <a:ext cx="1368000" cy="1368000"/>
            </a:xfrm>
            <a:prstGeom prst="blockArc">
              <a:avLst>
                <a:gd name="adj1" fmla="val 10800000"/>
                <a:gd name="adj2" fmla="val 0"/>
                <a:gd name="adj3" fmla="val 1301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chemeClr val="tx1"/>
                </a:solidFill>
              </a:endParaRPr>
            </a:p>
          </p:txBody>
        </p:sp>
        <p:sp>
          <p:nvSpPr>
            <p:cNvPr id="20" name="Арка 19"/>
            <p:cNvSpPr/>
            <p:nvPr/>
          </p:nvSpPr>
          <p:spPr>
            <a:xfrm flipV="1">
              <a:off x="3313951" y="1995819"/>
              <a:ext cx="1368000" cy="1368000"/>
            </a:xfrm>
            <a:prstGeom prst="blockArc">
              <a:avLst>
                <a:gd name="adj1" fmla="val 10800000"/>
                <a:gd name="adj2" fmla="val 0"/>
                <a:gd name="adj3" fmla="val 1301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chemeClr val="tx1"/>
                </a:solidFill>
              </a:endParaRPr>
            </a:p>
          </p:txBody>
        </p:sp>
        <p:sp>
          <p:nvSpPr>
            <p:cNvPr id="13" name="Арка 12"/>
            <p:cNvSpPr/>
            <p:nvPr/>
          </p:nvSpPr>
          <p:spPr>
            <a:xfrm flipV="1">
              <a:off x="931381" y="2002125"/>
              <a:ext cx="1369464" cy="1368000"/>
            </a:xfrm>
            <a:prstGeom prst="blockArc">
              <a:avLst>
                <a:gd name="adj1" fmla="val 10800000"/>
                <a:gd name="adj2" fmla="val 0"/>
                <a:gd name="adj3" fmla="val 1301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chemeClr val="tx1"/>
                </a:solidFill>
              </a:endParaRPr>
            </a:p>
          </p:txBody>
        </p:sp>
        <p:sp>
          <p:nvSpPr>
            <p:cNvPr id="14" name="Арка 13"/>
            <p:cNvSpPr/>
            <p:nvPr/>
          </p:nvSpPr>
          <p:spPr>
            <a:xfrm flipV="1">
              <a:off x="2125192" y="1995819"/>
              <a:ext cx="1368000" cy="1368000"/>
            </a:xfrm>
            <a:prstGeom prst="blockArc">
              <a:avLst>
                <a:gd name="adj1" fmla="val 10800000"/>
                <a:gd name="adj2" fmla="val 0"/>
                <a:gd name="adj3" fmla="val 1301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chemeClr val="tx1"/>
                </a:solidFill>
              </a:endParaRPr>
            </a:p>
          </p:txBody>
        </p:sp>
        <p:sp>
          <p:nvSpPr>
            <p:cNvPr id="21" name="Арка 20"/>
            <p:cNvSpPr/>
            <p:nvPr/>
          </p:nvSpPr>
          <p:spPr>
            <a:xfrm flipV="1">
              <a:off x="4503980" y="1989513"/>
              <a:ext cx="1368000" cy="1368000"/>
            </a:xfrm>
            <a:prstGeom prst="blockArc">
              <a:avLst>
                <a:gd name="adj1" fmla="val 10800000"/>
                <a:gd name="adj2" fmla="val 0"/>
                <a:gd name="adj3" fmla="val 1301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chemeClr val="tx1"/>
                </a:solidFill>
              </a:endParaRPr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932845" y="1995686"/>
              <a:ext cx="7315486" cy="1374439"/>
              <a:chOff x="932845" y="1995686"/>
              <a:chExt cx="7315486" cy="1374439"/>
            </a:xfrm>
          </p:grpSpPr>
          <p:sp>
            <p:nvSpPr>
              <p:cNvPr id="15" name="Арка 14"/>
              <p:cNvSpPr/>
              <p:nvPr/>
            </p:nvSpPr>
            <p:spPr>
              <a:xfrm>
                <a:off x="2123728" y="2002125"/>
                <a:ext cx="1368000" cy="1368000"/>
              </a:xfrm>
              <a:prstGeom prst="blockArc">
                <a:avLst>
                  <a:gd name="adj1" fmla="val 10800000"/>
                  <a:gd name="adj2" fmla="val 0"/>
                  <a:gd name="adj3" fmla="val 13016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Арка 11"/>
              <p:cNvSpPr/>
              <p:nvPr/>
            </p:nvSpPr>
            <p:spPr>
              <a:xfrm>
                <a:off x="932845" y="2002125"/>
                <a:ext cx="1368000" cy="1368000"/>
              </a:xfrm>
              <a:prstGeom prst="blockArc">
                <a:avLst>
                  <a:gd name="adj1" fmla="val 10800000"/>
                  <a:gd name="adj2" fmla="val 0"/>
                  <a:gd name="adj3" fmla="val 13016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Арка 17"/>
              <p:cNvSpPr/>
              <p:nvPr/>
            </p:nvSpPr>
            <p:spPr>
              <a:xfrm>
                <a:off x="4503980" y="1995819"/>
                <a:ext cx="1368000" cy="1368000"/>
              </a:xfrm>
              <a:prstGeom prst="blockArc">
                <a:avLst>
                  <a:gd name="adj1" fmla="val 10844072"/>
                  <a:gd name="adj2" fmla="val 0"/>
                  <a:gd name="adj3" fmla="val 13016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Арка 18"/>
              <p:cNvSpPr/>
              <p:nvPr/>
            </p:nvSpPr>
            <p:spPr>
              <a:xfrm>
                <a:off x="3315415" y="2002125"/>
                <a:ext cx="1368000" cy="1368000"/>
              </a:xfrm>
              <a:prstGeom prst="blockArc">
                <a:avLst>
                  <a:gd name="adj1" fmla="val 10800000"/>
                  <a:gd name="adj2" fmla="val 0"/>
                  <a:gd name="adj3" fmla="val 13016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Арка 22"/>
              <p:cNvSpPr/>
              <p:nvPr/>
            </p:nvSpPr>
            <p:spPr>
              <a:xfrm>
                <a:off x="6880331" y="1995686"/>
                <a:ext cx="1368000" cy="1368000"/>
              </a:xfrm>
              <a:prstGeom prst="blockArc">
                <a:avLst>
                  <a:gd name="adj1" fmla="val 10800000"/>
                  <a:gd name="adj2" fmla="val 0"/>
                  <a:gd name="adj3" fmla="val 13016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Арка 23"/>
              <p:cNvSpPr/>
              <p:nvPr/>
            </p:nvSpPr>
            <p:spPr>
              <a:xfrm>
                <a:off x="5695129" y="1995686"/>
                <a:ext cx="1368000" cy="1368000"/>
              </a:xfrm>
              <a:prstGeom prst="blockArc">
                <a:avLst>
                  <a:gd name="adj1" fmla="val 10800000"/>
                  <a:gd name="adj2" fmla="val 0"/>
                  <a:gd name="adj3" fmla="val 13016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" name="Арка 25"/>
            <p:cNvSpPr/>
            <p:nvPr/>
          </p:nvSpPr>
          <p:spPr>
            <a:xfrm flipV="1">
              <a:off x="6881795" y="1989380"/>
              <a:ext cx="1368000" cy="1368000"/>
            </a:xfrm>
            <a:prstGeom prst="blockArc">
              <a:avLst>
                <a:gd name="adj1" fmla="val 10800000"/>
                <a:gd name="adj2" fmla="val 0"/>
                <a:gd name="adj3" fmla="val 1301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3075" name="Picture 3" descr="C:\Users\Валерия\Desktop\презеентаци петерсон математика\ик5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6120" y="2403513"/>
              <a:ext cx="743719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258430" y="2403380"/>
              <a:ext cx="614729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C:\Users\Валерия\Desktop\презеентаци петерсон математика\ик2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3572" y="2416125"/>
              <a:ext cx="568185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C:\Users\Валерия\Desktop\презеентаци петерсон математика\ик3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7203" y="2403513"/>
              <a:ext cx="688879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5" descr="C:\Users\Валерия\Desktop\презеентаци петерсон математика\ик7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824" y="2429105"/>
              <a:ext cx="558247" cy="549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526" y="2429105"/>
              <a:ext cx="697173" cy="549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2" name="Прямоугольник 31"/>
          <p:cNvSpPr/>
          <p:nvPr/>
        </p:nvSpPr>
        <p:spPr>
          <a:xfrm>
            <a:off x="8171544" y="3156240"/>
            <a:ext cx="3337165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ru-RU" sz="2000" cap="all" dirty="0">
                <a:latin typeface="Calibri Light" pitchFamily="34" charset="0"/>
                <a:cs typeface="Arial" charset="0"/>
              </a:rPr>
              <a:t>Разработка совместно                       с наставником  сценариев занятий</a:t>
            </a:r>
            <a:endParaRPr lang="ru-RU" sz="1200" b="1" cap="all" dirty="0">
              <a:latin typeface="Calibri Light" pitchFamily="34" charset="0"/>
              <a:cs typeface="Arial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171544" y="4743050"/>
            <a:ext cx="3681324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cap="all" dirty="0" err="1">
                <a:latin typeface="Calibri Light" pitchFamily="34" charset="0"/>
                <a:cs typeface="Arial" charset="0"/>
              </a:rPr>
              <a:t>Ассистирование</a:t>
            </a:r>
            <a:r>
              <a:rPr lang="ru-RU" sz="2000" cap="all" dirty="0">
                <a:latin typeface="Calibri Light" pitchFamily="34" charset="0"/>
                <a:cs typeface="Arial" charset="0"/>
              </a:rPr>
              <a:t> наставнику на занятиях, самостоятельное проведение занятий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595307" y="4712012"/>
            <a:ext cx="3337165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ru-RU" sz="2000" cap="all" dirty="0">
                <a:latin typeface="Calibri Light" pitchFamily="34" charset="0"/>
                <a:cs typeface="Arial" charset="0"/>
              </a:rPr>
              <a:t>Изучение и анализ совместно с наставником  готовых сценариев занятий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1" y="-7936"/>
            <a:ext cx="12192000" cy="1370308"/>
            <a:chOff x="1" y="-7936"/>
            <a:chExt cx="12192000" cy="1372279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" y="174174"/>
              <a:ext cx="12192000" cy="10087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224971" y="0"/>
              <a:ext cx="449943" cy="136434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Равнобедренный треугольник 41"/>
            <p:cNvSpPr/>
            <p:nvPr/>
          </p:nvSpPr>
          <p:spPr>
            <a:xfrm rot="16200000">
              <a:off x="61459" y="1200829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Равнобедренный треугольник 42"/>
            <p:cNvSpPr/>
            <p:nvPr/>
          </p:nvSpPr>
          <p:spPr>
            <a:xfrm rot="5400000">
              <a:off x="654634" y="10660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4" name="Shape 106"/>
          <p:cNvSpPr txBox="1">
            <a:spLocks/>
          </p:cNvSpPr>
          <p:nvPr/>
        </p:nvSpPr>
        <p:spPr>
          <a:xfrm>
            <a:off x="674913" y="190594"/>
            <a:ext cx="11177955" cy="975900"/>
          </a:xfrm>
          <a:prstGeom prst="rect">
            <a:avLst/>
          </a:prstGeom>
          <a:noFill/>
        </p:spPr>
        <p:txBody>
          <a:bodyPr vert="horz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</a:rPr>
              <a:t>ПРОГРАММА СТАЖИРОВКИ: ФОРМЫ РАБОТЫ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1" y="6354354"/>
            <a:ext cx="12192000" cy="503646"/>
          </a:xfrm>
          <a:prstGeom prst="rect">
            <a:avLst/>
          </a:prstGeom>
          <a:pattFill prst="ltDnDiag">
            <a:fgClr>
              <a:srgbClr val="C67DDD"/>
            </a:fgClr>
            <a:bgClr>
              <a:srgbClr val="8F2CAE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-8233" y="6280418"/>
            <a:ext cx="12200233" cy="651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cap="all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7" name="Равнобедренный треугольник 46"/>
          <p:cNvSpPr/>
          <p:nvPr/>
        </p:nvSpPr>
        <p:spPr>
          <a:xfrm rot="7598989">
            <a:off x="240911" y="1497084"/>
            <a:ext cx="266121" cy="232856"/>
          </a:xfrm>
          <a:prstGeom prst="triangle">
            <a:avLst>
              <a:gd name="adj" fmla="val 70094"/>
            </a:avLst>
          </a:prstGeom>
          <a:solidFill>
            <a:srgbClr val="BB63D7"/>
          </a:solidFill>
          <a:ln>
            <a:noFill/>
          </a:ln>
          <a:effectLst>
            <a:outerShdw blurRad="152400" dist="317500" dir="5400000" algn="ctr" rotWithShape="0">
              <a:srgbClr val="7030A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Равнобедренный треугольник 47"/>
          <p:cNvSpPr/>
          <p:nvPr/>
        </p:nvSpPr>
        <p:spPr>
          <a:xfrm rot="7598989">
            <a:off x="240911" y="3010983"/>
            <a:ext cx="266121" cy="232856"/>
          </a:xfrm>
          <a:prstGeom prst="triangle">
            <a:avLst>
              <a:gd name="adj" fmla="val 70094"/>
            </a:avLst>
          </a:prstGeom>
          <a:solidFill>
            <a:srgbClr val="00B0F0"/>
          </a:solidFill>
          <a:ln>
            <a:noFill/>
          </a:ln>
          <a:effectLst>
            <a:outerShdw blurRad="152400" dist="317500" dir="5400000" algn="ctr" rotWithShape="0">
              <a:srgbClr val="7030A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Равнобедренный треугольник 48"/>
          <p:cNvSpPr/>
          <p:nvPr/>
        </p:nvSpPr>
        <p:spPr>
          <a:xfrm rot="7598989">
            <a:off x="240910" y="4498075"/>
            <a:ext cx="266121" cy="232856"/>
          </a:xfrm>
          <a:prstGeom prst="triangle">
            <a:avLst>
              <a:gd name="adj" fmla="val 70094"/>
            </a:avLst>
          </a:prstGeom>
          <a:solidFill>
            <a:srgbClr val="0070C0"/>
          </a:solidFill>
          <a:ln>
            <a:noFill/>
          </a:ln>
          <a:effectLst>
            <a:outerShdw blurRad="152400" dist="317500" dir="5400000" algn="ctr" rotWithShape="0">
              <a:srgbClr val="7030A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Равнобедренный треугольник 49"/>
          <p:cNvSpPr/>
          <p:nvPr/>
        </p:nvSpPr>
        <p:spPr>
          <a:xfrm rot="7598989">
            <a:off x="7922798" y="1497084"/>
            <a:ext cx="266121" cy="232856"/>
          </a:xfrm>
          <a:prstGeom prst="triangle">
            <a:avLst>
              <a:gd name="adj" fmla="val 70094"/>
            </a:avLst>
          </a:prstGeom>
          <a:solidFill>
            <a:srgbClr val="BB63D7"/>
          </a:solidFill>
          <a:ln>
            <a:noFill/>
          </a:ln>
          <a:effectLst>
            <a:outerShdw blurRad="152400" dist="317500" dir="5400000" algn="ctr" rotWithShape="0">
              <a:srgbClr val="7030A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Равнобедренный треугольник 50"/>
          <p:cNvSpPr/>
          <p:nvPr/>
        </p:nvSpPr>
        <p:spPr>
          <a:xfrm rot="7598989">
            <a:off x="7922798" y="3010983"/>
            <a:ext cx="266121" cy="232856"/>
          </a:xfrm>
          <a:prstGeom prst="triangle">
            <a:avLst>
              <a:gd name="adj" fmla="val 70094"/>
            </a:avLst>
          </a:prstGeom>
          <a:solidFill>
            <a:srgbClr val="00B0F0"/>
          </a:solidFill>
          <a:ln>
            <a:noFill/>
          </a:ln>
          <a:effectLst>
            <a:outerShdw blurRad="152400" dist="317500" dir="5400000" algn="ctr" rotWithShape="0">
              <a:srgbClr val="7030A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Равнобедренный треугольник 51"/>
          <p:cNvSpPr/>
          <p:nvPr/>
        </p:nvSpPr>
        <p:spPr>
          <a:xfrm rot="7598989">
            <a:off x="7922797" y="4498075"/>
            <a:ext cx="266121" cy="232856"/>
          </a:xfrm>
          <a:prstGeom prst="triangle">
            <a:avLst>
              <a:gd name="adj" fmla="val 70094"/>
            </a:avLst>
          </a:prstGeom>
          <a:solidFill>
            <a:srgbClr val="0070C0"/>
          </a:solidFill>
          <a:ln>
            <a:noFill/>
          </a:ln>
          <a:effectLst>
            <a:outerShdw blurRad="152400" dist="317500" dir="5400000" algn="ctr" rotWithShape="0">
              <a:srgbClr val="7030A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Равнобедренный треугольник 52"/>
          <p:cNvSpPr/>
          <p:nvPr/>
        </p:nvSpPr>
        <p:spPr>
          <a:xfrm rot="7598989">
            <a:off x="4405097" y="1497084"/>
            <a:ext cx="266121" cy="232856"/>
          </a:xfrm>
          <a:prstGeom prst="triangle">
            <a:avLst>
              <a:gd name="adj" fmla="val 70094"/>
            </a:avLst>
          </a:prstGeom>
          <a:solidFill>
            <a:srgbClr val="BB63D7"/>
          </a:solidFill>
          <a:ln>
            <a:noFill/>
          </a:ln>
          <a:effectLst>
            <a:outerShdw blurRad="152400" dist="317500" dir="5400000" algn="ctr" rotWithShape="0">
              <a:srgbClr val="7030A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Равнобедренный треугольник 53"/>
          <p:cNvSpPr/>
          <p:nvPr/>
        </p:nvSpPr>
        <p:spPr>
          <a:xfrm rot="7598989">
            <a:off x="4405096" y="4498075"/>
            <a:ext cx="266121" cy="232856"/>
          </a:xfrm>
          <a:prstGeom prst="triangle">
            <a:avLst>
              <a:gd name="adj" fmla="val 70094"/>
            </a:avLst>
          </a:prstGeom>
          <a:solidFill>
            <a:srgbClr val="0070C0"/>
          </a:solidFill>
          <a:ln>
            <a:noFill/>
          </a:ln>
          <a:effectLst>
            <a:outerShdw blurRad="152400" dist="317500" dir="5400000" algn="ctr" rotWithShape="0">
              <a:srgbClr val="7030A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27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6300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444616"/>
              </p:ext>
            </p:extLst>
          </p:nvPr>
        </p:nvGraphicFramePr>
        <p:xfrm>
          <a:off x="674914" y="1559504"/>
          <a:ext cx="10850336" cy="500244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3198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305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481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2400" b="1" kern="1200" cap="all" dirty="0">
                          <a:solidFill>
                            <a:srgbClr val="0070C0"/>
                          </a:solidFill>
                          <a:latin typeface="+mn-lt"/>
                        </a:rPr>
                        <a:t>5. </a:t>
                      </a:r>
                      <a:r>
                        <a:rPr lang="ru-RU" sz="2400" kern="1200" cap="all" dirty="0">
                          <a:solidFill>
                            <a:srgbClr val="0070C0"/>
                          </a:solidFill>
                          <a:latin typeface="+mn-lt"/>
                        </a:rPr>
                        <a:t>Рефлексивный этап</a:t>
                      </a:r>
                      <a:endParaRPr lang="ru-RU" sz="2400" b="1" kern="1200" cap="all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120000" marR="120000" marT="46807" marB="46807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837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342900" indent="-342900" algn="l" eaLnBrk="1" hangingPunct="1">
                        <a:buFont typeface="+mj-lt"/>
                        <a:buAutoNum type="arabicPeriod"/>
                        <a:defRPr/>
                      </a:pPr>
                      <a:r>
                        <a:rPr lang="ru-RU" sz="1700" kern="1200" cap="none" dirty="0">
                          <a:solidFill>
                            <a:schemeClr val="tx1"/>
                          </a:solidFill>
                          <a:latin typeface="+mn-lt"/>
                        </a:rPr>
                        <a:t>Осмысление достигнутых результатов, определение дальнейших «точек роста»</a:t>
                      </a:r>
                    </a:p>
                    <a:p>
                      <a:pPr algn="l" eaLnBrk="1" hangingPunct="1">
                        <a:defRPr/>
                      </a:pPr>
                      <a:endParaRPr lang="ru-RU" sz="1700" kern="1200" cap="all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121920" marR="121920"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ru-RU" sz="1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Наставник: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700" kern="1200" cap="none" dirty="0">
                          <a:solidFill>
                            <a:schemeClr val="tx1"/>
                          </a:solidFill>
                          <a:latin typeface="+mn-lt"/>
                        </a:rPr>
                        <a:t>проводит  консультацию со стажером по итогам стажировки, помогает осмыслить пройденный путь, достигнутые на данном этапе результаты.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700" kern="1200" cap="none" dirty="0">
                          <a:solidFill>
                            <a:schemeClr val="tx1"/>
                          </a:solidFill>
                          <a:latin typeface="+mn-lt"/>
                        </a:rPr>
                        <a:t>составляет сопроводительное письмо на имя руководителя образовательной организации, которую представляет стажер: фиксирует достигнутые стажером на данном этапе успехи, описывает перспективы возможного дальнейшего профессионального роста, дает рекомендации и пр.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ru-RU" sz="1700" kern="1200" cap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ru-RU" sz="19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Стажер:</a:t>
                      </a:r>
                      <a:endParaRPr kumimoji="1" lang="ru-RU" sz="1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700" kern="1200" cap="none" dirty="0">
                          <a:solidFill>
                            <a:schemeClr val="tx1"/>
                          </a:solidFill>
                          <a:latin typeface="+mn-lt"/>
                        </a:rPr>
                        <a:t>составляет резюме (краткое описание наиболее важных с его точки зрения достигнутых результатов, формулирует свои дальнейшие «точки роста»), оставляет отзыв о работе стажировочной площадки</a:t>
                      </a:r>
                      <a:r>
                        <a:rPr kumimoji="1" lang="ru-RU" sz="1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  <a:endParaRPr kumimoji="1" lang="ru-RU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121920" marR="121920" marT="45727" marB="45727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309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700" b="1" kern="1200" cap="all" dirty="0">
                          <a:solidFill>
                            <a:srgbClr val="8F2CAE"/>
                          </a:solidFill>
                          <a:latin typeface="+mn-lt"/>
                        </a:rPr>
                        <a:t>Результат 5-го этапа: </a:t>
                      </a:r>
                      <a:r>
                        <a:rPr lang="ru-RU" sz="1700" kern="1200" cap="all" dirty="0">
                          <a:solidFill>
                            <a:schemeClr val="tx1"/>
                          </a:solidFill>
                          <a:latin typeface="+mn-lt"/>
                        </a:rPr>
                        <a:t>фиксация достигнутых стажером результатов, определение дальнейших «точек роста». </a:t>
                      </a:r>
                      <a:endParaRPr lang="ru-RU" sz="1700" kern="1200" cap="all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121920" marR="121920" marT="45727" marB="45727" horzOverflow="overflow"/>
                </a:tc>
                <a:tc hMerge="1"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ru-RU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34295" marB="34295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470" y1="58470" x2="28470" y2="58470"/>
                        <a14:foregroundMark x1="35231" y1="52459" x2="35231" y2="52459"/>
                        <a14:foregroundMark x1="35943" y1="48634" x2="35943" y2="48634"/>
                        <a14:foregroundMark x1="22776" y1="49727" x2="22776" y2="49727"/>
                        <a14:foregroundMark x1="58719" y1="42623" x2="58719" y2="42623"/>
                        <a14:foregroundMark x1="56228" y1="30055" x2="56228" y2="30055"/>
                        <a14:foregroundMark x1="78292" y1="49727" x2="78292" y2="49727"/>
                        <a14:foregroundMark x1="86477" y1="56284" x2="86477" y2="56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88" y="4104687"/>
            <a:ext cx="1848067" cy="1203546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1" y="-7936"/>
            <a:ext cx="12192000" cy="1370308"/>
            <a:chOff x="1" y="-7936"/>
            <a:chExt cx="12192000" cy="1372279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" y="174174"/>
              <a:ext cx="12192000" cy="10087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24971" y="0"/>
              <a:ext cx="449943" cy="136434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Равнобедренный треугольник 9"/>
            <p:cNvSpPr/>
            <p:nvPr/>
          </p:nvSpPr>
          <p:spPr>
            <a:xfrm rot="16200000">
              <a:off x="61459" y="1200829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 rot="5400000">
              <a:off x="654634" y="10660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Shape 106"/>
          <p:cNvSpPr txBox="1">
            <a:spLocks/>
          </p:cNvSpPr>
          <p:nvPr/>
        </p:nvSpPr>
        <p:spPr>
          <a:xfrm>
            <a:off x="674913" y="190594"/>
            <a:ext cx="11177955" cy="975900"/>
          </a:xfrm>
          <a:prstGeom prst="rect">
            <a:avLst/>
          </a:prstGeom>
          <a:noFill/>
        </p:spPr>
        <p:txBody>
          <a:bodyPr vert="horz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</a:rPr>
              <a:t>ЭТАПЫ СТАЖИРОВКИ</a:t>
            </a:r>
          </a:p>
        </p:txBody>
      </p:sp>
    </p:spTree>
    <p:extLst>
      <p:ext uri="{BB962C8B-B14F-4D97-AF65-F5344CB8AC3E}">
        <p14:creationId xmlns:p14="http://schemas.microsoft.com/office/powerpoint/2010/main" val="3484517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Равнобедренный треугольник 31"/>
          <p:cNvSpPr/>
          <p:nvPr/>
        </p:nvSpPr>
        <p:spPr>
          <a:xfrm rot="7598989">
            <a:off x="2456997" y="1401431"/>
            <a:ext cx="702424" cy="614621"/>
          </a:xfrm>
          <a:prstGeom prst="triangle">
            <a:avLst>
              <a:gd name="adj" fmla="val 70094"/>
            </a:avLst>
          </a:prstGeom>
          <a:solidFill>
            <a:srgbClr val="BB63D7"/>
          </a:solidFill>
          <a:ln>
            <a:noFill/>
          </a:ln>
          <a:effectLst>
            <a:outerShdw blurRad="152400" dist="317500" dir="5400000" algn="ctr" rotWithShape="0">
              <a:srgbClr val="7030A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">
            <a:extLst>
              <a:ext uri="{FF2B5EF4-FFF2-40B4-BE49-F238E27FC236}">
                <a16:creationId xmlns="" xmlns:a16="http://schemas.microsoft.com/office/drawing/2014/main" id="{36D8A948-C3C3-4676-902A-D2F8DB97D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914" y="1421720"/>
            <a:ext cx="1122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300"/>
              </a:spcAft>
              <a:buNone/>
            </a:pPr>
            <a:r>
              <a:rPr lang="ru-RU" altLang="ru-RU" sz="2400" b="1" dirty="0">
                <a:solidFill>
                  <a:schemeClr val="bg1"/>
                </a:solidFill>
                <a:latin typeface="Calibri Light" pitchFamily="34" charset="0"/>
              </a:rPr>
              <a:t>1</a:t>
            </a:r>
            <a:r>
              <a:rPr lang="ru-RU" altLang="ru-RU" sz="2400" dirty="0">
                <a:solidFill>
                  <a:srgbClr val="8F2CAE"/>
                </a:solidFill>
                <a:latin typeface="Calibri Light" pitchFamily="34" charset="0"/>
              </a:rPr>
              <a:t>	ТЕХНОЛОГИЯ  «СЕТЬ ТВОРЧЕСКИХ ЛАБОРАТОРИЙ»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42" y="2619365"/>
            <a:ext cx="3245759" cy="3552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Группа 24"/>
          <p:cNvGrpSpPr/>
          <p:nvPr/>
        </p:nvGrpSpPr>
        <p:grpSpPr>
          <a:xfrm>
            <a:off x="1" y="-7936"/>
            <a:ext cx="12192000" cy="1370308"/>
            <a:chOff x="1" y="-7936"/>
            <a:chExt cx="12192000" cy="1372279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1" y="174174"/>
              <a:ext cx="12192000" cy="10087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224971" y="0"/>
              <a:ext cx="449943" cy="136434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Равнобедренный треугольник 27"/>
            <p:cNvSpPr/>
            <p:nvPr/>
          </p:nvSpPr>
          <p:spPr>
            <a:xfrm rot="16200000">
              <a:off x="61459" y="1200829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Равнобедренный треугольник 28"/>
            <p:cNvSpPr/>
            <p:nvPr/>
          </p:nvSpPr>
          <p:spPr>
            <a:xfrm rot="5400000">
              <a:off x="654634" y="10660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1" name="Shape 106"/>
          <p:cNvSpPr txBox="1">
            <a:spLocks/>
          </p:cNvSpPr>
          <p:nvPr/>
        </p:nvSpPr>
        <p:spPr>
          <a:xfrm>
            <a:off x="674913" y="190594"/>
            <a:ext cx="11177955" cy="975900"/>
          </a:xfrm>
          <a:prstGeom prst="rect">
            <a:avLst/>
          </a:prstGeom>
          <a:noFill/>
        </p:spPr>
        <p:txBody>
          <a:bodyPr vert="horz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</a:rPr>
              <a:t>ФОРМИРОВАНИЕ И ВЫРАЩИВАНИЕ ИННОВАЦИОННЫХ МЕТОДИЧЕСКИХ СЕТЕЙ</a:t>
            </a:r>
          </a:p>
        </p:txBody>
      </p:sp>
      <p:sp>
        <p:nvSpPr>
          <p:cNvPr id="33" name="Равнобедренный треугольник 32"/>
          <p:cNvSpPr/>
          <p:nvPr/>
        </p:nvSpPr>
        <p:spPr>
          <a:xfrm rot="14001011" flipH="1">
            <a:off x="10762096" y="3041386"/>
            <a:ext cx="1757798" cy="1538072"/>
          </a:xfrm>
          <a:prstGeom prst="triangle">
            <a:avLst>
              <a:gd name="adj" fmla="val 70094"/>
            </a:avLst>
          </a:prstGeom>
          <a:noFill/>
          <a:ln>
            <a:solidFill>
              <a:schemeClr val="accent5"/>
            </a:solidFill>
          </a:ln>
          <a:effectLst>
            <a:outerShdw blurRad="152400" dist="317500" dir="5400000" algn="ctr" rotWithShape="0">
              <a:srgbClr val="7030A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C7A258FF-9BAC-4508-A97F-147C1461A6AA}"/>
              </a:ext>
            </a:extLst>
          </p:cNvPr>
          <p:cNvGrpSpPr/>
          <p:nvPr/>
        </p:nvGrpSpPr>
        <p:grpSpPr>
          <a:xfrm>
            <a:off x="3565159" y="2710883"/>
            <a:ext cx="8845761" cy="869470"/>
            <a:chOff x="3709249" y="2425479"/>
            <a:chExt cx="8733493" cy="804137"/>
          </a:xfrm>
        </p:grpSpPr>
        <p:sp>
          <p:nvSpPr>
            <p:cNvPr id="37" name="Равнобедренный треугольник 36">
              <a:extLst>
                <a:ext uri="{FF2B5EF4-FFF2-40B4-BE49-F238E27FC236}">
                  <a16:creationId xmlns="" xmlns:a16="http://schemas.microsoft.com/office/drawing/2014/main" id="{7AE6E78F-7AA7-4E3A-905F-143831467C12}"/>
                </a:ext>
              </a:extLst>
            </p:cNvPr>
            <p:cNvSpPr/>
            <p:nvPr/>
          </p:nvSpPr>
          <p:spPr>
            <a:xfrm rot="19174067">
              <a:off x="3709249" y="2475018"/>
              <a:ext cx="702424" cy="614621"/>
            </a:xfrm>
            <a:prstGeom prst="triangle">
              <a:avLst>
                <a:gd name="adj" fmla="val 70094"/>
              </a:avLst>
            </a:prstGeom>
            <a:solidFill>
              <a:srgbClr val="BB63D7"/>
            </a:solidFill>
            <a:ln>
              <a:noFill/>
            </a:ln>
            <a:effectLst>
              <a:outerShdw blurRad="152400" dist="317500" dir="5400000" algn="ctr" rotWithShape="0">
                <a:srgbClr val="7030A0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">
              <a:extLst>
                <a:ext uri="{FF2B5EF4-FFF2-40B4-BE49-F238E27FC236}">
                  <a16:creationId xmlns="" xmlns:a16="http://schemas.microsoft.com/office/drawing/2014/main" id="{29D0B987-1EA7-4742-BF0D-928DAE12CE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4943" y="2425479"/>
              <a:ext cx="8137799" cy="804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ru-RU" altLang="ru-RU" sz="2400" dirty="0">
                  <a:solidFill>
                    <a:srgbClr val="8F2CAE"/>
                  </a:solidFill>
                  <a:latin typeface="Calibri Light" pitchFamily="34" charset="0"/>
                </a:rPr>
                <a:t>      ТЕХНОЛОГИЯ 	«МНОГОУРОВНЕВЫЕ СЕТИ»: </a:t>
              </a:r>
            </a:p>
            <a:p>
              <a:pPr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ru-RU" altLang="ru-RU" sz="2400" dirty="0">
                  <a:solidFill>
                    <a:srgbClr val="8F2CAE"/>
                  </a:solidFill>
                  <a:latin typeface="Calibri Light" pitchFamily="34" charset="0"/>
                </a:rPr>
                <a:t>      постоянные региональные методические сети</a:t>
              </a: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15256E29-ACCC-496F-8B7F-FE3494F99570}"/>
              </a:ext>
            </a:extLst>
          </p:cNvPr>
          <p:cNvGrpSpPr/>
          <p:nvPr/>
        </p:nvGrpSpPr>
        <p:grpSpPr>
          <a:xfrm>
            <a:off x="3695023" y="4343196"/>
            <a:ext cx="9087604" cy="1238802"/>
            <a:chOff x="3695023" y="4340358"/>
            <a:chExt cx="9087604" cy="1238802"/>
          </a:xfrm>
        </p:grpSpPr>
        <p:sp>
          <p:nvSpPr>
            <p:cNvPr id="40" name="Равнобедренный треугольник 39">
              <a:extLst>
                <a:ext uri="{FF2B5EF4-FFF2-40B4-BE49-F238E27FC236}">
                  <a16:creationId xmlns="" xmlns:a16="http://schemas.microsoft.com/office/drawing/2014/main" id="{53E26D71-A654-4B47-B15E-93F6C287299E}"/>
                </a:ext>
              </a:extLst>
            </p:cNvPr>
            <p:cNvSpPr/>
            <p:nvPr/>
          </p:nvSpPr>
          <p:spPr>
            <a:xfrm rot="19174067">
              <a:off x="3695023" y="4640495"/>
              <a:ext cx="787818" cy="638529"/>
            </a:xfrm>
            <a:prstGeom prst="triangle">
              <a:avLst>
                <a:gd name="adj" fmla="val 70094"/>
              </a:avLst>
            </a:prstGeom>
            <a:solidFill>
              <a:srgbClr val="BB63D7"/>
            </a:solidFill>
            <a:ln>
              <a:noFill/>
            </a:ln>
            <a:effectLst>
              <a:outerShdw blurRad="152400" dist="317500" dir="5400000" algn="ctr" rotWithShape="0">
                <a:srgbClr val="7030A0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3">
              <a:extLst>
                <a:ext uri="{FF2B5EF4-FFF2-40B4-BE49-F238E27FC236}">
                  <a16:creationId xmlns="" xmlns:a16="http://schemas.microsoft.com/office/drawing/2014/main" id="{2B5BCF3B-7C28-4098-A59C-4E0C90EBC3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218" y="4340358"/>
              <a:ext cx="8242409" cy="1238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ru-RU" altLang="ru-RU" sz="2400" dirty="0">
                  <a:solidFill>
                    <a:srgbClr val="8F2CAE"/>
                  </a:solidFill>
                  <a:latin typeface="Calibri Light" pitchFamily="34" charset="0"/>
                </a:rPr>
                <a:t>ТЕХНОЛОГИЯ 	«МНОГОУРОВНЕВЫЕ СЕТИ»: </a:t>
              </a:r>
            </a:p>
            <a:p>
              <a:pPr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ru-RU" altLang="ru-RU" sz="2400" dirty="0">
                  <a:solidFill>
                    <a:srgbClr val="8F2CAE"/>
                  </a:solidFill>
                  <a:latin typeface="Calibri Light" pitchFamily="34" charset="0"/>
                </a:rPr>
                <a:t>временные внутрисетевые объединения для реализации       события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B99FD60-D090-4F36-A611-1760178D107C}"/>
              </a:ext>
            </a:extLst>
          </p:cNvPr>
          <p:cNvSpPr txBox="1"/>
          <p:nvPr/>
        </p:nvSpPr>
        <p:spPr>
          <a:xfrm>
            <a:off x="3863605" y="2966224"/>
            <a:ext cx="486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CB6DB13D-D165-42A5-BC46-9A162F66370B}"/>
              </a:ext>
            </a:extLst>
          </p:cNvPr>
          <p:cNvSpPr txBox="1"/>
          <p:nvPr/>
        </p:nvSpPr>
        <p:spPr>
          <a:xfrm>
            <a:off x="4035599" y="4731764"/>
            <a:ext cx="486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2836908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РАБОТА\Работа_ИТ2.0\PROJECTS\УСК-12\5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2" r="16332"/>
          <a:stretch/>
        </p:blipFill>
        <p:spPr bwMode="auto">
          <a:xfrm flipH="1">
            <a:off x="-2" y="-12198"/>
            <a:ext cx="5500915" cy="687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5816599" y="1968991"/>
            <a:ext cx="5707744" cy="4039924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685800" indent="-457200">
              <a:spcAft>
                <a:spcPts val="1000"/>
              </a:spcAft>
              <a:buClr>
                <a:srgbClr val="8F2CAE"/>
              </a:buClr>
              <a:buSzPct val="200000"/>
              <a:buFont typeface="+mj-lt"/>
              <a:buAutoNum type="arabicPeriod"/>
            </a:pPr>
            <a:r>
              <a:rPr lang="ru" sz="2000" dirty="0">
                <a:latin typeface="Calibri Light" pitchFamily="34" charset="0"/>
              </a:rPr>
              <a:t>Системная инновация разрабатывается в экспериментальном режиме. Методическим сетям </a:t>
            </a:r>
            <a:r>
              <a:rPr lang="ru-RU" sz="2000" dirty="0">
                <a:latin typeface="Calibri Light" pitchFamily="34" charset="0"/>
              </a:rPr>
              <a:t>от имени Правительства </a:t>
            </a:r>
            <a:r>
              <a:rPr lang="ru" sz="2000" dirty="0">
                <a:latin typeface="Calibri Light" pitchFamily="34" charset="0"/>
              </a:rPr>
              <a:t>должен быть сформулирован запрос на разработку и апробацию новых механизмов и технологий</a:t>
            </a:r>
          </a:p>
          <a:p>
            <a:pPr marL="685800" indent="-457200">
              <a:spcAft>
                <a:spcPts val="1000"/>
              </a:spcAft>
              <a:buClr>
                <a:srgbClr val="8F2CAE"/>
              </a:buClr>
              <a:buSzPct val="200000"/>
              <a:buFont typeface="+mj-lt"/>
              <a:buAutoNum type="arabicPeriod"/>
            </a:pPr>
            <a:endParaRPr lang="ru" sz="2000" dirty="0">
              <a:latin typeface="Calibri Light" pitchFamily="34" charset="0"/>
            </a:endParaRPr>
          </a:p>
          <a:p>
            <a:pPr marL="685800" indent="-457200">
              <a:spcAft>
                <a:spcPts val="1000"/>
              </a:spcAft>
              <a:buClr>
                <a:srgbClr val="8F2CAE"/>
              </a:buClr>
              <a:buSzPct val="200000"/>
              <a:buFont typeface="+mj-lt"/>
              <a:buAutoNum type="arabicPeriod"/>
            </a:pPr>
            <a:endParaRPr lang="ru" sz="2000" dirty="0">
              <a:latin typeface="Calibri Light" pitchFamily="34" charset="0"/>
            </a:endParaRPr>
          </a:p>
          <a:p>
            <a:pPr marL="685800" indent="-457200">
              <a:buClr>
                <a:srgbClr val="8F2CAE"/>
              </a:buClr>
              <a:buSzPct val="200000"/>
              <a:buFont typeface="+mj-lt"/>
              <a:buAutoNum type="arabicPeriod"/>
            </a:pPr>
            <a:r>
              <a:rPr lang="ru" sz="2000" dirty="0">
                <a:latin typeface="Calibri Light" pitchFamily="34" charset="0"/>
              </a:rPr>
              <a:t>Конкурсы по реализации мероприятий  </a:t>
            </a:r>
            <a:r>
              <a:rPr lang="ru-RU" sz="2000" dirty="0">
                <a:latin typeface="Calibri Light" pitchFamily="34" charset="0"/>
              </a:rPr>
              <a:t>программы развития образования </a:t>
            </a:r>
            <a:r>
              <a:rPr lang="ru" sz="2000" dirty="0">
                <a:latin typeface="Calibri Light" pitchFamily="34" charset="0"/>
              </a:rPr>
              <a:t>должны быть адресованы лидерам методических сетей</a:t>
            </a:r>
            <a:endParaRPr lang="ru" sz="4400" dirty="0">
              <a:latin typeface="Calibri Light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" y="-7936"/>
            <a:ext cx="12192000" cy="1370308"/>
            <a:chOff x="1" y="-7936"/>
            <a:chExt cx="12192000" cy="1372279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" y="174174"/>
              <a:ext cx="12192000" cy="10087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24971" y="0"/>
              <a:ext cx="449943" cy="136434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Равнобедренный треугольник 6"/>
            <p:cNvSpPr/>
            <p:nvPr/>
          </p:nvSpPr>
          <p:spPr>
            <a:xfrm rot="16200000">
              <a:off x="61459" y="1200829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Равнобедренный треугольник 7"/>
            <p:cNvSpPr/>
            <p:nvPr/>
          </p:nvSpPr>
          <p:spPr>
            <a:xfrm rot="5400000">
              <a:off x="654634" y="10660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Shape 106"/>
          <p:cNvSpPr txBox="1">
            <a:spLocks/>
          </p:cNvSpPr>
          <p:nvPr/>
        </p:nvSpPr>
        <p:spPr>
          <a:xfrm>
            <a:off x="674913" y="190594"/>
            <a:ext cx="10283373" cy="975900"/>
          </a:xfrm>
          <a:prstGeom prst="rect">
            <a:avLst/>
          </a:prstGeom>
          <a:noFill/>
        </p:spPr>
        <p:txBody>
          <a:bodyPr vert="horz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>
              <a:lnSpc>
                <a:spcPct val="100000"/>
              </a:lnSpc>
            </a:pPr>
            <a:r>
              <a:rPr lang="ru-RU" sz="2400" dirty="0">
                <a:solidFill>
                  <a:schemeClr val="bg1"/>
                </a:solidFill>
              </a:rPr>
              <a:t>ИНСТИТУЦИОНАЛИЗАЦИЯ МЕТОДИЧЕСКИХ СЕТЕЙ ПЕДАГОГОВ КАК КЛЮЧЕВОГО ЗВЕНА ПЕРЕХОДА НА НОВУЮ ПАРАДИГМУ ОБРАЗОВАНИЯ</a:t>
            </a:r>
          </a:p>
        </p:txBody>
      </p:sp>
      <p:sp>
        <p:nvSpPr>
          <p:cNvPr id="12" name="Равнобедренный треугольник 11"/>
          <p:cNvSpPr/>
          <p:nvPr/>
        </p:nvSpPr>
        <p:spPr>
          <a:xfrm rot="14001011" flipH="1">
            <a:off x="4910564" y="5388516"/>
            <a:ext cx="1031292" cy="902380"/>
          </a:xfrm>
          <a:prstGeom prst="triangle">
            <a:avLst>
              <a:gd name="adj" fmla="val 70094"/>
            </a:avLst>
          </a:prstGeom>
          <a:noFill/>
          <a:ln>
            <a:solidFill>
              <a:schemeClr val="accent5"/>
            </a:solidFill>
          </a:ln>
          <a:effectLst>
            <a:outerShdw blurRad="152400" dist="317500" dir="5400000" algn="ctr" rotWithShape="0">
              <a:srgbClr val="7030A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14001011" flipH="1">
            <a:off x="11237689" y="1600484"/>
            <a:ext cx="515646" cy="451190"/>
          </a:xfrm>
          <a:prstGeom prst="triangle">
            <a:avLst>
              <a:gd name="adj" fmla="val 70094"/>
            </a:avLst>
          </a:prstGeom>
          <a:noFill/>
          <a:ln>
            <a:solidFill>
              <a:schemeClr val="accent5"/>
            </a:solidFill>
          </a:ln>
          <a:effectLst>
            <a:outerShdw blurRad="152400" dist="317500" dir="5400000" algn="ctr" rotWithShape="0">
              <a:srgbClr val="7030A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1" y="5850709"/>
            <a:ext cx="12192000" cy="1007291"/>
          </a:xfrm>
          <a:prstGeom prst="rect">
            <a:avLst/>
          </a:prstGeom>
          <a:pattFill prst="ltDnDiag">
            <a:fgClr>
              <a:srgbClr val="C67DDD"/>
            </a:fgClr>
            <a:bgClr>
              <a:srgbClr val="8F2CAE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 rot="7598989">
            <a:off x="3864581" y="1627960"/>
            <a:ext cx="1240666" cy="1085583"/>
          </a:xfrm>
          <a:prstGeom prst="triangle">
            <a:avLst>
              <a:gd name="adj" fmla="val 70094"/>
            </a:avLst>
          </a:prstGeom>
          <a:noFill/>
          <a:ln w="28575">
            <a:solidFill>
              <a:srgbClr val="00B0F0"/>
            </a:solidFill>
          </a:ln>
          <a:effectLst>
            <a:outerShdw blurRad="152400" dist="317500" dir="5400000" algn="ctr" rotWithShape="0">
              <a:srgbClr val="7030A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1" y="-7936"/>
            <a:ext cx="12192000" cy="1370308"/>
            <a:chOff x="1" y="-7936"/>
            <a:chExt cx="12192000" cy="137227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" y="174174"/>
              <a:ext cx="12192000" cy="10087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224971" y="0"/>
              <a:ext cx="449943" cy="136434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Равнобедренный треугольник 2"/>
            <p:cNvSpPr/>
            <p:nvPr/>
          </p:nvSpPr>
          <p:spPr>
            <a:xfrm rot="16200000">
              <a:off x="61459" y="1200829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Равнобедренный треугольник 7"/>
            <p:cNvSpPr/>
            <p:nvPr/>
          </p:nvSpPr>
          <p:spPr>
            <a:xfrm rot="5400000">
              <a:off x="654634" y="10660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5" name="Shape 105"/>
          <p:cNvSpPr txBox="1"/>
          <p:nvPr/>
        </p:nvSpPr>
        <p:spPr>
          <a:xfrm>
            <a:off x="4601027" y="5990154"/>
            <a:ext cx="6879773" cy="72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/>
            <a:r>
              <a:rPr lang="ru" sz="2400" b="1" dirty="0">
                <a:solidFill>
                  <a:schemeClr val="bg1"/>
                </a:solidFill>
              </a:rPr>
              <a:t>НАШ</a:t>
            </a:r>
            <a:r>
              <a:rPr lang="ru-RU" sz="2400" b="1" dirty="0">
                <a:solidFill>
                  <a:schemeClr val="bg1"/>
                </a:solidFill>
              </a:rPr>
              <a:t>Е ОБРАЗОВАНИЕ </a:t>
            </a:r>
            <a:r>
              <a:rPr lang="ru" sz="2400" b="1" dirty="0">
                <a:solidFill>
                  <a:schemeClr val="bg1"/>
                </a:solidFill>
              </a:rPr>
              <a:t>ИМЕЕТ ВСЕ ШАНСЫ</a:t>
            </a:r>
            <a:endParaRPr lang="en-US" sz="2400" b="1" dirty="0">
              <a:solidFill>
                <a:schemeClr val="bg1"/>
              </a:solidFill>
            </a:endParaRPr>
          </a:p>
          <a:p>
            <a:pPr marL="457200"/>
            <a:r>
              <a:rPr lang="ru" sz="2400" b="1" dirty="0">
                <a:solidFill>
                  <a:schemeClr val="bg1"/>
                </a:solidFill>
              </a:rPr>
              <a:t>К 2030 ГОДУ ВЫЙТИ НА ПЕРЕДОВЫЕ РУБЕЖИ </a:t>
            </a:r>
          </a:p>
        </p:txBody>
      </p:sp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674914" y="190594"/>
            <a:ext cx="8880600" cy="975900"/>
          </a:xfrm>
          <a:prstGeom prst="rect">
            <a:avLst/>
          </a:prstGeom>
          <a:noFill/>
        </p:spPr>
        <p:txBody>
          <a:bodyPr vert="horz" lIns="91425" tIns="91425" rIns="91425" bIns="91425" rtlCol="0" anchor="ctr" anchorCtr="0">
            <a:noAutofit/>
          </a:bodyPr>
          <a:lstStyle/>
          <a:p>
            <a:pPr marL="457200">
              <a:lnSpc>
                <a:spcPct val="100000"/>
              </a:lnSpc>
            </a:pPr>
            <a:r>
              <a:rPr lang="ru" sz="2800" b="1" dirty="0">
                <a:solidFill>
                  <a:schemeClr val="bg1"/>
                </a:solidFill>
              </a:rPr>
              <a:t>УНИКАЛЬНЫЕ </a:t>
            </a:r>
            <a:r>
              <a:rPr lang="ru-RU" sz="2800" b="1" dirty="0">
                <a:solidFill>
                  <a:schemeClr val="bg1"/>
                </a:solidFill>
              </a:rPr>
              <a:t>ИННОВАЦИОННЫЕ </a:t>
            </a:r>
            <a:r>
              <a:rPr lang="ru" sz="2800" b="1" dirty="0">
                <a:solidFill>
                  <a:schemeClr val="bg1"/>
                </a:solidFill>
              </a:rPr>
              <a:t>РЕСУРСЫ  РОССИЙСКОГО ОБРАЗОВАНИЯ   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4484914" y="1443182"/>
            <a:ext cx="7474859" cy="43513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895350" lvl="1" indent="-342900">
              <a:spcBef>
                <a:spcPts val="1800"/>
              </a:spcBef>
              <a:buClr>
                <a:srgbClr val="9C30BE"/>
              </a:buClr>
              <a:buSzPct val="100000"/>
              <a:buFont typeface="Wingdings" pitchFamily="2" charset="2"/>
              <a:buChar char="ü"/>
            </a:pPr>
            <a:r>
              <a:rPr lang="ru-RU" sz="2000" dirty="0">
                <a:latin typeface="+mj-lt"/>
              </a:rPr>
              <a:t>проверенные временем предметные методики</a:t>
            </a:r>
            <a:endParaRPr lang="ru" sz="2000" dirty="0">
              <a:latin typeface="+mj-lt"/>
            </a:endParaRPr>
          </a:p>
          <a:p>
            <a:pPr marL="895350" lvl="1" indent="-342900">
              <a:spcBef>
                <a:spcPts val="1800"/>
              </a:spcBef>
              <a:buClr>
                <a:srgbClr val="9C30BE"/>
              </a:buClr>
              <a:buSzPct val="100000"/>
              <a:buFont typeface="Wingdings" pitchFamily="2" charset="2"/>
              <a:buChar char="ü"/>
            </a:pPr>
            <a:r>
              <a:rPr lang="ru" sz="2000" dirty="0">
                <a:solidFill>
                  <a:schemeClr val="dk1"/>
                </a:solidFill>
                <a:latin typeface="+mj-lt"/>
              </a:rPr>
              <a:t>способность педагогов работать по обобщенному</a:t>
            </a:r>
            <a:r>
              <a:rPr lang="en-US" sz="2000" dirty="0">
                <a:solidFill>
                  <a:schemeClr val="dk1"/>
                </a:solidFill>
                <a:latin typeface="+mj-lt"/>
              </a:rPr>
              <a:t> </a:t>
            </a:r>
            <a:r>
              <a:rPr lang="ru" sz="2000" dirty="0">
                <a:solidFill>
                  <a:schemeClr val="dk1"/>
                </a:solidFill>
                <a:latin typeface="+mj-lt"/>
              </a:rPr>
              <a:t>педагогическому алгоритму</a:t>
            </a:r>
          </a:p>
          <a:p>
            <a:pPr marL="895350" lvl="1" indent="-342900">
              <a:spcBef>
                <a:spcPts val="1800"/>
              </a:spcBef>
              <a:buClr>
                <a:srgbClr val="9C30BE"/>
              </a:buClr>
              <a:buSzPct val="100000"/>
              <a:buFont typeface="Wingdings" pitchFamily="2" charset="2"/>
              <a:buChar char="ü"/>
            </a:pPr>
            <a:r>
              <a:rPr lang="ru" sz="2000" dirty="0">
                <a:latin typeface="+mj-lt"/>
              </a:rPr>
              <a:t>наличие методологически обоснованных технологий достижения результатов 2030</a:t>
            </a:r>
            <a:endParaRPr lang="ru" sz="2000" dirty="0">
              <a:solidFill>
                <a:schemeClr val="dk1"/>
              </a:solidFill>
              <a:latin typeface="+mj-lt"/>
            </a:endParaRPr>
          </a:p>
          <a:p>
            <a:pPr marL="895350" lvl="1" indent="-342900">
              <a:spcBef>
                <a:spcPts val="1800"/>
              </a:spcBef>
              <a:buClr>
                <a:srgbClr val="9C30BE"/>
              </a:buClr>
              <a:buSzPct val="100000"/>
              <a:buFont typeface="Wingdings" pitchFamily="2" charset="2"/>
              <a:buChar char="ü"/>
            </a:pPr>
            <a:r>
              <a:rPr lang="ru" sz="2000" dirty="0">
                <a:latin typeface="+mj-lt"/>
              </a:rPr>
              <a:t>создание в общей теории деятельности критериальной основы для управления качеством деятельностного образования</a:t>
            </a:r>
          </a:p>
          <a:p>
            <a:pPr marL="895350" lvl="1" indent="-342900">
              <a:spcBef>
                <a:spcPts val="1800"/>
              </a:spcBef>
              <a:buClr>
                <a:srgbClr val="9C30BE"/>
              </a:buClr>
              <a:buSzPct val="100000"/>
              <a:buFont typeface="Wingdings" pitchFamily="2" charset="2"/>
              <a:buChar char="ü"/>
            </a:pPr>
            <a:r>
              <a:rPr lang="ru" sz="2000" dirty="0">
                <a:solidFill>
                  <a:schemeClr val="dk1"/>
                </a:solidFill>
                <a:latin typeface="+mj-lt"/>
              </a:rPr>
              <a:t>неравнодушное отношение большинства педагогов к своим воспитанникам</a:t>
            </a:r>
          </a:p>
        </p:txBody>
      </p:sp>
      <p:pic>
        <p:nvPicPr>
          <p:cNvPr id="1027" name="Picture 3" descr="E:\РАБОТА\Работа_ИТ2.0\Изображения\Слой 1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8"/>
          <a:stretch/>
        </p:blipFill>
        <p:spPr bwMode="auto">
          <a:xfrm>
            <a:off x="449942" y="1633134"/>
            <a:ext cx="3547341" cy="522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7"/>
          <p:cNvGrpSpPr>
            <a:grpSpLocks noChangeAspect="1"/>
          </p:cNvGrpSpPr>
          <p:nvPr/>
        </p:nvGrpSpPr>
        <p:grpSpPr bwMode="auto">
          <a:xfrm>
            <a:off x="3900266" y="1858674"/>
            <a:ext cx="677615" cy="469332"/>
            <a:chOff x="2283" y="2362"/>
            <a:chExt cx="976" cy="676"/>
          </a:xfrm>
          <a:solidFill>
            <a:srgbClr val="0070C0"/>
          </a:solidFill>
        </p:grpSpPr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2283" y="2362"/>
              <a:ext cx="771" cy="565"/>
            </a:xfrm>
            <a:custGeom>
              <a:avLst/>
              <a:gdLst>
                <a:gd name="T0" fmla="*/ 1282 w 3083"/>
                <a:gd name="T1" fmla="*/ 190 h 2262"/>
                <a:gd name="T2" fmla="*/ 1249 w 3083"/>
                <a:gd name="T3" fmla="*/ 204 h 2262"/>
                <a:gd name="T4" fmla="*/ 1218 w 3083"/>
                <a:gd name="T5" fmla="*/ 235 h 2262"/>
                <a:gd name="T6" fmla="*/ 1206 w 3083"/>
                <a:gd name="T7" fmla="*/ 282 h 2262"/>
                <a:gd name="T8" fmla="*/ 1877 w 3083"/>
                <a:gd name="T9" fmla="*/ 393 h 2262"/>
                <a:gd name="T10" fmla="*/ 1873 w 3083"/>
                <a:gd name="T11" fmla="*/ 257 h 2262"/>
                <a:gd name="T12" fmla="*/ 1849 w 3083"/>
                <a:gd name="T13" fmla="*/ 216 h 2262"/>
                <a:gd name="T14" fmla="*/ 1808 w 3083"/>
                <a:gd name="T15" fmla="*/ 192 h 2262"/>
                <a:gd name="T16" fmla="*/ 1300 w 3083"/>
                <a:gd name="T17" fmla="*/ 188 h 2262"/>
                <a:gd name="T18" fmla="*/ 1783 w 3083"/>
                <a:gd name="T19" fmla="*/ 0 h 2262"/>
                <a:gd name="T20" fmla="*/ 1872 w 3083"/>
                <a:gd name="T21" fmla="*/ 15 h 2262"/>
                <a:gd name="T22" fmla="*/ 1949 w 3083"/>
                <a:gd name="T23" fmla="*/ 55 h 2262"/>
                <a:gd name="T24" fmla="*/ 2010 w 3083"/>
                <a:gd name="T25" fmla="*/ 116 h 2262"/>
                <a:gd name="T26" fmla="*/ 2051 w 3083"/>
                <a:gd name="T27" fmla="*/ 193 h 2262"/>
                <a:gd name="T28" fmla="*/ 2066 w 3083"/>
                <a:gd name="T29" fmla="*/ 282 h 2262"/>
                <a:gd name="T30" fmla="*/ 2895 w 3083"/>
                <a:gd name="T31" fmla="*/ 393 h 2262"/>
                <a:gd name="T32" fmla="*/ 2960 w 3083"/>
                <a:gd name="T33" fmla="*/ 404 h 2262"/>
                <a:gd name="T34" fmla="*/ 3015 w 3083"/>
                <a:gd name="T35" fmla="*/ 436 h 2262"/>
                <a:gd name="T36" fmla="*/ 3056 w 3083"/>
                <a:gd name="T37" fmla="*/ 486 h 2262"/>
                <a:gd name="T38" fmla="*/ 3079 w 3083"/>
                <a:gd name="T39" fmla="*/ 546 h 2262"/>
                <a:gd name="T40" fmla="*/ 3083 w 3083"/>
                <a:gd name="T41" fmla="*/ 706 h 2262"/>
                <a:gd name="T42" fmla="*/ 1021 w 3083"/>
                <a:gd name="T43" fmla="*/ 710 h 2262"/>
                <a:gd name="T44" fmla="*/ 916 w 3083"/>
                <a:gd name="T45" fmla="*/ 736 h 2262"/>
                <a:gd name="T46" fmla="*/ 817 w 3083"/>
                <a:gd name="T47" fmla="*/ 785 h 2262"/>
                <a:gd name="T48" fmla="*/ 729 w 3083"/>
                <a:gd name="T49" fmla="*/ 851 h 2262"/>
                <a:gd name="T50" fmla="*/ 660 w 3083"/>
                <a:gd name="T51" fmla="*/ 934 h 2262"/>
                <a:gd name="T52" fmla="*/ 0 w 3083"/>
                <a:gd name="T53" fmla="*/ 2262 h 2262"/>
                <a:gd name="T54" fmla="*/ 4 w 3083"/>
                <a:gd name="T55" fmla="*/ 546 h 2262"/>
                <a:gd name="T56" fmla="*/ 25 w 3083"/>
                <a:gd name="T57" fmla="*/ 486 h 2262"/>
                <a:gd name="T58" fmla="*/ 67 w 3083"/>
                <a:gd name="T59" fmla="*/ 436 h 2262"/>
                <a:gd name="T60" fmla="*/ 123 w 3083"/>
                <a:gd name="T61" fmla="*/ 404 h 2262"/>
                <a:gd name="T62" fmla="*/ 188 w 3083"/>
                <a:gd name="T63" fmla="*/ 393 h 2262"/>
                <a:gd name="T64" fmla="*/ 1018 w 3083"/>
                <a:gd name="T65" fmla="*/ 282 h 2262"/>
                <a:gd name="T66" fmla="*/ 1027 w 3083"/>
                <a:gd name="T67" fmla="*/ 209 h 2262"/>
                <a:gd name="T68" fmla="*/ 1056 w 3083"/>
                <a:gd name="T69" fmla="*/ 141 h 2262"/>
                <a:gd name="T70" fmla="*/ 1100 w 3083"/>
                <a:gd name="T71" fmla="*/ 84 h 2262"/>
                <a:gd name="T72" fmla="*/ 1159 w 3083"/>
                <a:gd name="T73" fmla="*/ 38 h 2262"/>
                <a:gd name="T74" fmla="*/ 1227 w 3083"/>
                <a:gd name="T75" fmla="*/ 10 h 2262"/>
                <a:gd name="T76" fmla="*/ 1300 w 3083"/>
                <a:gd name="T77" fmla="*/ 0 h 2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83" h="2262">
                  <a:moveTo>
                    <a:pt x="1300" y="188"/>
                  </a:moveTo>
                  <a:lnTo>
                    <a:pt x="1282" y="190"/>
                  </a:lnTo>
                  <a:lnTo>
                    <a:pt x="1264" y="196"/>
                  </a:lnTo>
                  <a:lnTo>
                    <a:pt x="1249" y="204"/>
                  </a:lnTo>
                  <a:lnTo>
                    <a:pt x="1234" y="216"/>
                  </a:lnTo>
                  <a:lnTo>
                    <a:pt x="1218" y="235"/>
                  </a:lnTo>
                  <a:lnTo>
                    <a:pt x="1209" y="258"/>
                  </a:lnTo>
                  <a:lnTo>
                    <a:pt x="1206" y="282"/>
                  </a:lnTo>
                  <a:lnTo>
                    <a:pt x="1206" y="393"/>
                  </a:lnTo>
                  <a:lnTo>
                    <a:pt x="1877" y="393"/>
                  </a:lnTo>
                  <a:lnTo>
                    <a:pt x="1877" y="282"/>
                  </a:lnTo>
                  <a:lnTo>
                    <a:pt x="1873" y="257"/>
                  </a:lnTo>
                  <a:lnTo>
                    <a:pt x="1864" y="235"/>
                  </a:lnTo>
                  <a:lnTo>
                    <a:pt x="1849" y="216"/>
                  </a:lnTo>
                  <a:lnTo>
                    <a:pt x="1831" y="202"/>
                  </a:lnTo>
                  <a:lnTo>
                    <a:pt x="1808" y="192"/>
                  </a:lnTo>
                  <a:lnTo>
                    <a:pt x="1783" y="188"/>
                  </a:lnTo>
                  <a:lnTo>
                    <a:pt x="1300" y="188"/>
                  </a:lnTo>
                  <a:close/>
                  <a:moveTo>
                    <a:pt x="1300" y="0"/>
                  </a:moveTo>
                  <a:lnTo>
                    <a:pt x="1783" y="0"/>
                  </a:lnTo>
                  <a:lnTo>
                    <a:pt x="1828" y="4"/>
                  </a:lnTo>
                  <a:lnTo>
                    <a:pt x="1872" y="15"/>
                  </a:lnTo>
                  <a:lnTo>
                    <a:pt x="1913" y="32"/>
                  </a:lnTo>
                  <a:lnTo>
                    <a:pt x="1949" y="55"/>
                  </a:lnTo>
                  <a:lnTo>
                    <a:pt x="1983" y="84"/>
                  </a:lnTo>
                  <a:lnTo>
                    <a:pt x="2010" y="116"/>
                  </a:lnTo>
                  <a:lnTo>
                    <a:pt x="2033" y="152"/>
                  </a:lnTo>
                  <a:lnTo>
                    <a:pt x="2051" y="193"/>
                  </a:lnTo>
                  <a:lnTo>
                    <a:pt x="2062" y="237"/>
                  </a:lnTo>
                  <a:lnTo>
                    <a:pt x="2066" y="282"/>
                  </a:lnTo>
                  <a:lnTo>
                    <a:pt x="2066" y="393"/>
                  </a:lnTo>
                  <a:lnTo>
                    <a:pt x="2895" y="393"/>
                  </a:lnTo>
                  <a:lnTo>
                    <a:pt x="2929" y="396"/>
                  </a:lnTo>
                  <a:lnTo>
                    <a:pt x="2960" y="404"/>
                  </a:lnTo>
                  <a:lnTo>
                    <a:pt x="2989" y="418"/>
                  </a:lnTo>
                  <a:lnTo>
                    <a:pt x="3015" y="436"/>
                  </a:lnTo>
                  <a:lnTo>
                    <a:pt x="3038" y="459"/>
                  </a:lnTo>
                  <a:lnTo>
                    <a:pt x="3056" y="486"/>
                  </a:lnTo>
                  <a:lnTo>
                    <a:pt x="3071" y="515"/>
                  </a:lnTo>
                  <a:lnTo>
                    <a:pt x="3079" y="546"/>
                  </a:lnTo>
                  <a:lnTo>
                    <a:pt x="3083" y="581"/>
                  </a:lnTo>
                  <a:lnTo>
                    <a:pt x="3083" y="706"/>
                  </a:lnTo>
                  <a:lnTo>
                    <a:pt x="1074" y="706"/>
                  </a:lnTo>
                  <a:lnTo>
                    <a:pt x="1021" y="710"/>
                  </a:lnTo>
                  <a:lnTo>
                    <a:pt x="969" y="720"/>
                  </a:lnTo>
                  <a:lnTo>
                    <a:pt x="916" y="736"/>
                  </a:lnTo>
                  <a:lnTo>
                    <a:pt x="865" y="757"/>
                  </a:lnTo>
                  <a:lnTo>
                    <a:pt x="817" y="785"/>
                  </a:lnTo>
                  <a:lnTo>
                    <a:pt x="771" y="816"/>
                  </a:lnTo>
                  <a:lnTo>
                    <a:pt x="729" y="851"/>
                  </a:lnTo>
                  <a:lnTo>
                    <a:pt x="692" y="891"/>
                  </a:lnTo>
                  <a:lnTo>
                    <a:pt x="660" y="934"/>
                  </a:lnTo>
                  <a:lnTo>
                    <a:pt x="634" y="980"/>
                  </a:lnTo>
                  <a:lnTo>
                    <a:pt x="0" y="2262"/>
                  </a:lnTo>
                  <a:lnTo>
                    <a:pt x="0" y="581"/>
                  </a:lnTo>
                  <a:lnTo>
                    <a:pt x="4" y="546"/>
                  </a:lnTo>
                  <a:lnTo>
                    <a:pt x="12" y="515"/>
                  </a:lnTo>
                  <a:lnTo>
                    <a:pt x="25" y="486"/>
                  </a:lnTo>
                  <a:lnTo>
                    <a:pt x="45" y="459"/>
                  </a:lnTo>
                  <a:lnTo>
                    <a:pt x="67" y="436"/>
                  </a:lnTo>
                  <a:lnTo>
                    <a:pt x="94" y="418"/>
                  </a:lnTo>
                  <a:lnTo>
                    <a:pt x="123" y="404"/>
                  </a:lnTo>
                  <a:lnTo>
                    <a:pt x="154" y="396"/>
                  </a:lnTo>
                  <a:lnTo>
                    <a:pt x="188" y="393"/>
                  </a:lnTo>
                  <a:lnTo>
                    <a:pt x="1018" y="393"/>
                  </a:lnTo>
                  <a:lnTo>
                    <a:pt x="1018" y="282"/>
                  </a:lnTo>
                  <a:lnTo>
                    <a:pt x="1021" y="245"/>
                  </a:lnTo>
                  <a:lnTo>
                    <a:pt x="1027" y="209"/>
                  </a:lnTo>
                  <a:lnTo>
                    <a:pt x="1039" y="175"/>
                  </a:lnTo>
                  <a:lnTo>
                    <a:pt x="1056" y="141"/>
                  </a:lnTo>
                  <a:lnTo>
                    <a:pt x="1076" y="111"/>
                  </a:lnTo>
                  <a:lnTo>
                    <a:pt x="1100" y="84"/>
                  </a:lnTo>
                  <a:lnTo>
                    <a:pt x="1128" y="58"/>
                  </a:lnTo>
                  <a:lnTo>
                    <a:pt x="1159" y="38"/>
                  </a:lnTo>
                  <a:lnTo>
                    <a:pt x="1192" y="22"/>
                  </a:lnTo>
                  <a:lnTo>
                    <a:pt x="1227" y="10"/>
                  </a:lnTo>
                  <a:lnTo>
                    <a:pt x="1263" y="3"/>
                  </a:lnTo>
                  <a:lnTo>
                    <a:pt x="13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2297" y="2585"/>
              <a:ext cx="962" cy="453"/>
            </a:xfrm>
            <a:custGeom>
              <a:avLst/>
              <a:gdLst>
                <a:gd name="T0" fmla="*/ 1016 w 3844"/>
                <a:gd name="T1" fmla="*/ 0 h 1810"/>
                <a:gd name="T2" fmla="*/ 3723 w 3844"/>
                <a:gd name="T3" fmla="*/ 0 h 1810"/>
                <a:gd name="T4" fmla="*/ 3752 w 3844"/>
                <a:gd name="T5" fmla="*/ 3 h 1810"/>
                <a:gd name="T6" fmla="*/ 3777 w 3844"/>
                <a:gd name="T7" fmla="*/ 9 h 1810"/>
                <a:gd name="T8" fmla="*/ 3799 w 3844"/>
                <a:gd name="T9" fmla="*/ 19 h 1810"/>
                <a:gd name="T10" fmla="*/ 3817 w 3844"/>
                <a:gd name="T11" fmla="*/ 33 h 1810"/>
                <a:gd name="T12" fmla="*/ 3830 w 3844"/>
                <a:gd name="T13" fmla="*/ 50 h 1810"/>
                <a:gd name="T14" fmla="*/ 3840 w 3844"/>
                <a:gd name="T15" fmla="*/ 70 h 1810"/>
                <a:gd name="T16" fmla="*/ 3844 w 3844"/>
                <a:gd name="T17" fmla="*/ 92 h 1810"/>
                <a:gd name="T18" fmla="*/ 3843 w 3844"/>
                <a:gd name="T19" fmla="*/ 116 h 1810"/>
                <a:gd name="T20" fmla="*/ 3838 w 3844"/>
                <a:gd name="T21" fmla="*/ 141 h 1810"/>
                <a:gd name="T22" fmla="*/ 3826 w 3844"/>
                <a:gd name="T23" fmla="*/ 169 h 1810"/>
                <a:gd name="T24" fmla="*/ 3100 w 3844"/>
                <a:gd name="T25" fmla="*/ 1642 h 1810"/>
                <a:gd name="T26" fmla="*/ 3079 w 3844"/>
                <a:gd name="T27" fmla="*/ 1676 h 1810"/>
                <a:gd name="T28" fmla="*/ 3053 w 3844"/>
                <a:gd name="T29" fmla="*/ 1708 h 1810"/>
                <a:gd name="T30" fmla="*/ 3021 w 3844"/>
                <a:gd name="T31" fmla="*/ 1736 h 1810"/>
                <a:gd name="T32" fmla="*/ 2985 w 3844"/>
                <a:gd name="T33" fmla="*/ 1761 h 1810"/>
                <a:gd name="T34" fmla="*/ 2948 w 3844"/>
                <a:gd name="T35" fmla="*/ 1782 h 1810"/>
                <a:gd name="T36" fmla="*/ 2908 w 3844"/>
                <a:gd name="T37" fmla="*/ 1797 h 1810"/>
                <a:gd name="T38" fmla="*/ 2867 w 3844"/>
                <a:gd name="T39" fmla="*/ 1807 h 1810"/>
                <a:gd name="T40" fmla="*/ 2827 w 3844"/>
                <a:gd name="T41" fmla="*/ 1810 h 1810"/>
                <a:gd name="T42" fmla="*/ 122 w 3844"/>
                <a:gd name="T43" fmla="*/ 1810 h 1810"/>
                <a:gd name="T44" fmla="*/ 93 w 3844"/>
                <a:gd name="T45" fmla="*/ 1808 h 1810"/>
                <a:gd name="T46" fmla="*/ 66 w 3844"/>
                <a:gd name="T47" fmla="*/ 1802 h 1810"/>
                <a:gd name="T48" fmla="*/ 44 w 3844"/>
                <a:gd name="T49" fmla="*/ 1791 h 1810"/>
                <a:gd name="T50" fmla="*/ 26 w 3844"/>
                <a:gd name="T51" fmla="*/ 1778 h 1810"/>
                <a:gd name="T52" fmla="*/ 13 w 3844"/>
                <a:gd name="T53" fmla="*/ 1761 h 1810"/>
                <a:gd name="T54" fmla="*/ 3 w 3844"/>
                <a:gd name="T55" fmla="*/ 1741 h 1810"/>
                <a:gd name="T56" fmla="*/ 0 w 3844"/>
                <a:gd name="T57" fmla="*/ 1719 h 1810"/>
                <a:gd name="T58" fmla="*/ 0 w 3844"/>
                <a:gd name="T59" fmla="*/ 1695 h 1810"/>
                <a:gd name="T60" fmla="*/ 6 w 3844"/>
                <a:gd name="T61" fmla="*/ 1670 h 1810"/>
                <a:gd name="T62" fmla="*/ 17 w 3844"/>
                <a:gd name="T63" fmla="*/ 1642 h 1810"/>
                <a:gd name="T64" fmla="*/ 745 w 3844"/>
                <a:gd name="T65" fmla="*/ 169 h 1810"/>
                <a:gd name="T66" fmla="*/ 765 w 3844"/>
                <a:gd name="T67" fmla="*/ 135 h 1810"/>
                <a:gd name="T68" fmla="*/ 792 w 3844"/>
                <a:gd name="T69" fmla="*/ 104 h 1810"/>
                <a:gd name="T70" fmla="*/ 823 w 3844"/>
                <a:gd name="T71" fmla="*/ 75 h 1810"/>
                <a:gd name="T72" fmla="*/ 858 w 3844"/>
                <a:gd name="T73" fmla="*/ 50 h 1810"/>
                <a:gd name="T74" fmla="*/ 897 w 3844"/>
                <a:gd name="T75" fmla="*/ 29 h 1810"/>
                <a:gd name="T76" fmla="*/ 936 w 3844"/>
                <a:gd name="T77" fmla="*/ 13 h 1810"/>
                <a:gd name="T78" fmla="*/ 976 w 3844"/>
                <a:gd name="T79" fmla="*/ 4 h 1810"/>
                <a:gd name="T80" fmla="*/ 1016 w 3844"/>
                <a:gd name="T81" fmla="*/ 0 h 1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44" h="1810">
                  <a:moveTo>
                    <a:pt x="1016" y="0"/>
                  </a:moveTo>
                  <a:lnTo>
                    <a:pt x="3723" y="0"/>
                  </a:lnTo>
                  <a:lnTo>
                    <a:pt x="3752" y="3"/>
                  </a:lnTo>
                  <a:lnTo>
                    <a:pt x="3777" y="9"/>
                  </a:lnTo>
                  <a:lnTo>
                    <a:pt x="3799" y="19"/>
                  </a:lnTo>
                  <a:lnTo>
                    <a:pt x="3817" y="33"/>
                  </a:lnTo>
                  <a:lnTo>
                    <a:pt x="3830" y="50"/>
                  </a:lnTo>
                  <a:lnTo>
                    <a:pt x="3840" y="70"/>
                  </a:lnTo>
                  <a:lnTo>
                    <a:pt x="3844" y="92"/>
                  </a:lnTo>
                  <a:lnTo>
                    <a:pt x="3843" y="116"/>
                  </a:lnTo>
                  <a:lnTo>
                    <a:pt x="3838" y="141"/>
                  </a:lnTo>
                  <a:lnTo>
                    <a:pt x="3826" y="169"/>
                  </a:lnTo>
                  <a:lnTo>
                    <a:pt x="3100" y="1642"/>
                  </a:lnTo>
                  <a:lnTo>
                    <a:pt x="3079" y="1676"/>
                  </a:lnTo>
                  <a:lnTo>
                    <a:pt x="3053" y="1708"/>
                  </a:lnTo>
                  <a:lnTo>
                    <a:pt x="3021" y="1736"/>
                  </a:lnTo>
                  <a:lnTo>
                    <a:pt x="2985" y="1761"/>
                  </a:lnTo>
                  <a:lnTo>
                    <a:pt x="2948" y="1782"/>
                  </a:lnTo>
                  <a:lnTo>
                    <a:pt x="2908" y="1797"/>
                  </a:lnTo>
                  <a:lnTo>
                    <a:pt x="2867" y="1807"/>
                  </a:lnTo>
                  <a:lnTo>
                    <a:pt x="2827" y="1810"/>
                  </a:lnTo>
                  <a:lnTo>
                    <a:pt x="122" y="1810"/>
                  </a:lnTo>
                  <a:lnTo>
                    <a:pt x="93" y="1808"/>
                  </a:lnTo>
                  <a:lnTo>
                    <a:pt x="66" y="1802"/>
                  </a:lnTo>
                  <a:lnTo>
                    <a:pt x="44" y="1791"/>
                  </a:lnTo>
                  <a:lnTo>
                    <a:pt x="26" y="1778"/>
                  </a:lnTo>
                  <a:lnTo>
                    <a:pt x="13" y="1761"/>
                  </a:lnTo>
                  <a:lnTo>
                    <a:pt x="3" y="1741"/>
                  </a:lnTo>
                  <a:lnTo>
                    <a:pt x="0" y="1719"/>
                  </a:lnTo>
                  <a:lnTo>
                    <a:pt x="0" y="1695"/>
                  </a:lnTo>
                  <a:lnTo>
                    <a:pt x="6" y="1670"/>
                  </a:lnTo>
                  <a:lnTo>
                    <a:pt x="17" y="1642"/>
                  </a:lnTo>
                  <a:lnTo>
                    <a:pt x="745" y="169"/>
                  </a:lnTo>
                  <a:lnTo>
                    <a:pt x="765" y="135"/>
                  </a:lnTo>
                  <a:lnTo>
                    <a:pt x="792" y="104"/>
                  </a:lnTo>
                  <a:lnTo>
                    <a:pt x="823" y="75"/>
                  </a:lnTo>
                  <a:lnTo>
                    <a:pt x="858" y="50"/>
                  </a:lnTo>
                  <a:lnTo>
                    <a:pt x="897" y="29"/>
                  </a:lnTo>
                  <a:lnTo>
                    <a:pt x="936" y="13"/>
                  </a:lnTo>
                  <a:lnTo>
                    <a:pt x="976" y="4"/>
                  </a:lnTo>
                  <a:lnTo>
                    <a:pt x="10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" y="0"/>
            <a:ext cx="682171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Объект 10" descr="Изображение выглядит как текст, карт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15CA103C-4F07-4406-B76F-F4D5665508B8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9" y="1741106"/>
            <a:ext cx="5498022" cy="3414561"/>
          </a:xfrm>
          <a:ln w="76200">
            <a:solidFill>
              <a:schemeClr val="bg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CA6A41E-7F5C-4039-9C5A-D65C48A15532}"/>
              </a:ext>
            </a:extLst>
          </p:cNvPr>
          <p:cNvSpPr txBox="1"/>
          <p:nvPr/>
        </p:nvSpPr>
        <p:spPr>
          <a:xfrm>
            <a:off x="1956708" y="6070435"/>
            <a:ext cx="2908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+mj-lt"/>
              </a:rPr>
              <a:t>К. Пузанов, 2012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B63B36A-3087-42CE-B661-1F8AD2903D56}"/>
              </a:ext>
            </a:extLst>
          </p:cNvPr>
          <p:cNvSpPr txBox="1"/>
          <p:nvPr/>
        </p:nvSpPr>
        <p:spPr>
          <a:xfrm>
            <a:off x="7343953" y="1741204"/>
            <a:ext cx="4111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+mj-lt"/>
              </a:rPr>
              <a:t>От чего зависит </a:t>
            </a:r>
            <a:r>
              <a:rPr lang="ru-RU" sz="2400" b="1" dirty="0">
                <a:solidFill>
                  <a:srgbClr val="0070C0"/>
                </a:solidFill>
              </a:rPr>
              <a:t>распространение инноваций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4963F20-B306-4B4E-A004-8236D71ADEC7}"/>
              </a:ext>
            </a:extLst>
          </p:cNvPr>
          <p:cNvSpPr txBox="1"/>
          <p:nvPr/>
        </p:nvSpPr>
        <p:spPr>
          <a:xfrm>
            <a:off x="1295494" y="5324511"/>
            <a:ext cx="4230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+mj-lt"/>
              </a:rPr>
              <a:t>Граф распространения инноваций в сети </a:t>
            </a:r>
            <a:r>
              <a:rPr lang="ru-RU" sz="2000" b="1" dirty="0">
                <a:latin typeface="+mj-lt"/>
              </a:rPr>
              <a:t>14 крупнейших городов РФ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8DCA8C9-04D1-4678-B1E1-0EEE9CD76FF4}"/>
              </a:ext>
            </a:extLst>
          </p:cNvPr>
          <p:cNvSpPr txBox="1"/>
          <p:nvPr/>
        </p:nvSpPr>
        <p:spPr>
          <a:xfrm>
            <a:off x="7682567" y="3309110"/>
            <a:ext cx="4254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+mj-lt"/>
              </a:rPr>
              <a:t>от крупных городов - к малым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02C0CBD-BF22-4BAC-89C2-4E8B60453666}"/>
              </a:ext>
            </a:extLst>
          </p:cNvPr>
          <p:cNvSpPr txBox="1"/>
          <p:nvPr/>
        </p:nvSpPr>
        <p:spPr>
          <a:xfrm>
            <a:off x="7714370" y="4808708"/>
            <a:ext cx="39683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+mj-lt"/>
              </a:rPr>
              <a:t>инновационный потенциал территории: развитие интернета, наличие венчурного капитала и высококлассная рабочая сила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BCDE2A2-8CA6-46AF-AA88-8D727F915363}"/>
              </a:ext>
            </a:extLst>
          </p:cNvPr>
          <p:cNvSpPr txBox="1"/>
          <p:nvPr/>
        </p:nvSpPr>
        <p:spPr>
          <a:xfrm>
            <a:off x="7682567" y="4081550"/>
            <a:ext cx="3968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+mj-lt"/>
              </a:rPr>
              <a:t>развитость культуры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1" y="-7936"/>
            <a:ext cx="12192000" cy="1370308"/>
            <a:chOff x="1" y="-7936"/>
            <a:chExt cx="12192000" cy="1372279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" y="174174"/>
              <a:ext cx="12192000" cy="10087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24971" y="0"/>
              <a:ext cx="449943" cy="136434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Равнобедренный треугольник 18"/>
            <p:cNvSpPr/>
            <p:nvPr/>
          </p:nvSpPr>
          <p:spPr>
            <a:xfrm rot="16200000">
              <a:off x="61459" y="1200829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Равнобедренный треугольник 19"/>
            <p:cNvSpPr/>
            <p:nvPr/>
          </p:nvSpPr>
          <p:spPr>
            <a:xfrm rot="5400000">
              <a:off x="654634" y="10660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Shape 106"/>
          <p:cNvSpPr txBox="1">
            <a:spLocks/>
          </p:cNvSpPr>
          <p:nvPr/>
        </p:nvSpPr>
        <p:spPr>
          <a:xfrm>
            <a:off x="674914" y="190594"/>
            <a:ext cx="8880600" cy="975900"/>
          </a:xfrm>
          <a:prstGeom prst="rect">
            <a:avLst/>
          </a:prstGeom>
          <a:noFill/>
        </p:spPr>
        <p:txBody>
          <a:bodyPr vert="horz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</a:rPr>
              <a:t>ОТ ЧЕГО ЗАВИСИТ РАСПРОСТРАНЕНИЕ ИННОВАЦИЙ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74914" y="1741209"/>
            <a:ext cx="5489666" cy="3409911"/>
          </a:xfrm>
          <a:prstGeom prst="rect">
            <a:avLst/>
          </a:prstGeom>
          <a:noFill/>
          <a:ln w="28575">
            <a:solidFill>
              <a:srgbClr val="C67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/>
          <p:cNvSpPr/>
          <p:nvPr/>
        </p:nvSpPr>
        <p:spPr>
          <a:xfrm rot="7598989">
            <a:off x="7287030" y="3216483"/>
            <a:ext cx="266121" cy="232856"/>
          </a:xfrm>
          <a:prstGeom prst="triangle">
            <a:avLst>
              <a:gd name="adj" fmla="val 70094"/>
            </a:avLst>
          </a:prstGeom>
          <a:solidFill>
            <a:srgbClr val="BB63D7"/>
          </a:solidFill>
          <a:ln>
            <a:noFill/>
          </a:ln>
          <a:effectLst>
            <a:outerShdw blurRad="152400" dist="317500" dir="5400000" algn="ctr" rotWithShape="0">
              <a:srgbClr val="7030A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 rot="7598989">
            <a:off x="7287030" y="3965123"/>
            <a:ext cx="266121" cy="232856"/>
          </a:xfrm>
          <a:prstGeom prst="triangle">
            <a:avLst>
              <a:gd name="adj" fmla="val 70094"/>
            </a:avLst>
          </a:prstGeom>
          <a:solidFill>
            <a:srgbClr val="00B0F0"/>
          </a:solidFill>
          <a:ln>
            <a:noFill/>
          </a:ln>
          <a:effectLst>
            <a:outerShdw blurRad="152400" dist="317500" dir="5400000" algn="ctr" rotWithShape="0">
              <a:srgbClr val="7030A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/>
          <p:cNvSpPr/>
          <p:nvPr/>
        </p:nvSpPr>
        <p:spPr>
          <a:xfrm rot="7598989">
            <a:off x="7287030" y="4692281"/>
            <a:ext cx="266121" cy="232856"/>
          </a:xfrm>
          <a:prstGeom prst="triangle">
            <a:avLst>
              <a:gd name="adj" fmla="val 70094"/>
            </a:avLst>
          </a:prstGeom>
          <a:solidFill>
            <a:srgbClr val="0070C0"/>
          </a:solidFill>
          <a:ln>
            <a:noFill/>
          </a:ln>
          <a:effectLst>
            <a:outerShdw blurRad="152400" dist="317500" dir="5400000" algn="ctr" rotWithShape="0">
              <a:srgbClr val="7030A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03241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11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  <a14:imgEffect>
                      <a14:colorTemperature colorTemp="7625"/>
                    </a14:imgEffect>
                    <a14:imgEffect>
                      <a14:saturation sat="225000"/>
                    </a14:imgEffect>
                    <a14:imgEffect>
                      <a14:brightnessContrast bright="29000" contras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33" y="208205"/>
            <a:ext cx="11942461" cy="656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6" name="Группа 115"/>
          <p:cNvGrpSpPr/>
          <p:nvPr/>
        </p:nvGrpSpPr>
        <p:grpSpPr>
          <a:xfrm>
            <a:off x="1" y="-7936"/>
            <a:ext cx="12192000" cy="1370308"/>
            <a:chOff x="1" y="-7936"/>
            <a:chExt cx="12192000" cy="1372279"/>
          </a:xfrm>
        </p:grpSpPr>
        <p:sp>
          <p:nvSpPr>
            <p:cNvPr id="117" name="Прямоугольник 116"/>
            <p:cNvSpPr/>
            <p:nvPr/>
          </p:nvSpPr>
          <p:spPr>
            <a:xfrm>
              <a:off x="1" y="174174"/>
              <a:ext cx="12192000" cy="10087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Прямоугольник 117"/>
            <p:cNvSpPr/>
            <p:nvPr/>
          </p:nvSpPr>
          <p:spPr>
            <a:xfrm>
              <a:off x="224971" y="0"/>
              <a:ext cx="449943" cy="136434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Равнобедренный треугольник 118"/>
            <p:cNvSpPr/>
            <p:nvPr/>
          </p:nvSpPr>
          <p:spPr>
            <a:xfrm rot="16200000">
              <a:off x="61459" y="1200829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Равнобедренный треугольник 119"/>
            <p:cNvSpPr/>
            <p:nvPr/>
          </p:nvSpPr>
          <p:spPr>
            <a:xfrm rot="5400000">
              <a:off x="654634" y="10660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042" name="Прямая соединительная линия 1041"/>
          <p:cNvCxnSpPr>
            <a:stCxn id="27" idx="6"/>
            <a:endCxn id="51" idx="0"/>
          </p:cNvCxnSpPr>
          <p:nvPr/>
        </p:nvCxnSpPr>
        <p:spPr>
          <a:xfrm>
            <a:off x="6704849" y="1800064"/>
            <a:ext cx="392452" cy="33846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Прямая соединительная линия 1037"/>
          <p:cNvCxnSpPr>
            <a:stCxn id="27" idx="6"/>
            <a:endCxn id="54" idx="0"/>
          </p:cNvCxnSpPr>
          <p:nvPr/>
        </p:nvCxnSpPr>
        <p:spPr>
          <a:xfrm flipH="1">
            <a:off x="4850778" y="1800064"/>
            <a:ext cx="1854071" cy="2485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Прямая соединительная линия 1035"/>
          <p:cNvCxnSpPr>
            <a:stCxn id="27" idx="6"/>
            <a:endCxn id="45" idx="0"/>
          </p:cNvCxnSpPr>
          <p:nvPr/>
        </p:nvCxnSpPr>
        <p:spPr>
          <a:xfrm flipH="1">
            <a:off x="6447039" y="1800064"/>
            <a:ext cx="257810" cy="8728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Прямая соединительная линия 1029"/>
          <p:cNvCxnSpPr>
            <a:stCxn id="27" idx="2"/>
          </p:cNvCxnSpPr>
          <p:nvPr/>
        </p:nvCxnSpPr>
        <p:spPr>
          <a:xfrm flipH="1">
            <a:off x="1147359" y="1800064"/>
            <a:ext cx="4187462" cy="3159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3669727" y="2853423"/>
            <a:ext cx="968083" cy="944616"/>
            <a:chOff x="4277986" y="3015416"/>
            <a:chExt cx="1368152" cy="1368152"/>
          </a:xfrm>
        </p:grpSpPr>
        <p:sp>
          <p:nvSpPr>
            <p:cNvPr id="3" name="Овал 2"/>
            <p:cNvSpPr/>
            <p:nvPr/>
          </p:nvSpPr>
          <p:spPr>
            <a:xfrm>
              <a:off x="4277986" y="3015416"/>
              <a:ext cx="1368152" cy="1368152"/>
            </a:xfrm>
            <a:prstGeom prst="ellipse">
              <a:avLst/>
            </a:prstGeom>
            <a:solidFill>
              <a:srgbClr val="09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17922" y="3164498"/>
              <a:ext cx="789788" cy="1071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5334820" y="1173798"/>
            <a:ext cx="1370028" cy="1252532"/>
            <a:chOff x="4004473" y="821501"/>
            <a:chExt cx="1027522" cy="939399"/>
          </a:xfrm>
        </p:grpSpPr>
        <p:sp>
          <p:nvSpPr>
            <p:cNvPr id="27" name="Овал 26"/>
            <p:cNvSpPr/>
            <p:nvPr/>
          </p:nvSpPr>
          <p:spPr>
            <a:xfrm>
              <a:off x="4004473" y="821501"/>
              <a:ext cx="1027522" cy="939399"/>
            </a:xfrm>
            <a:prstGeom prst="ellipse">
              <a:avLst/>
            </a:prstGeom>
            <a:solidFill>
              <a:srgbClr val="8F2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pic>
          <p:nvPicPr>
            <p:cNvPr id="1034" name="Picture 10" descr="C:\Users\Валерия\Desktop\презеентаци петерсон математика\ик19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9213" y="1305223"/>
              <a:ext cx="414914" cy="343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160348" y="882523"/>
              <a:ext cx="751648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cs typeface="Arial" pitchFamily="34" charset="0"/>
                </a:rPr>
                <a:t>Институт </a:t>
              </a:r>
            </a:p>
            <a:p>
              <a:pPr algn="ctr"/>
              <a:r>
                <a:rPr lang="ru-RU" sz="1600" dirty="0">
                  <a:solidFill>
                    <a:schemeClr val="bg1"/>
                  </a:solidFill>
                  <a:cs typeface="Arial" pitchFamily="34" charset="0"/>
                </a:rPr>
                <a:t>СДП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2874992" y="4324492"/>
            <a:ext cx="968083" cy="944616"/>
            <a:chOff x="4277986" y="3015416"/>
            <a:chExt cx="1368152" cy="1368152"/>
          </a:xfrm>
        </p:grpSpPr>
        <p:sp>
          <p:nvSpPr>
            <p:cNvPr id="20" name="Овал 19"/>
            <p:cNvSpPr/>
            <p:nvPr/>
          </p:nvSpPr>
          <p:spPr>
            <a:xfrm>
              <a:off x="4277986" y="3015416"/>
              <a:ext cx="1368152" cy="1368152"/>
            </a:xfrm>
            <a:prstGeom prst="ellipse">
              <a:avLst/>
            </a:prstGeom>
            <a:solidFill>
              <a:srgbClr val="09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22968" y="3249492"/>
              <a:ext cx="878184" cy="90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Группа 21"/>
          <p:cNvGrpSpPr/>
          <p:nvPr/>
        </p:nvGrpSpPr>
        <p:grpSpPr>
          <a:xfrm>
            <a:off x="1405432" y="3783316"/>
            <a:ext cx="968083" cy="944616"/>
            <a:chOff x="4277986" y="3015416"/>
            <a:chExt cx="1368152" cy="1368152"/>
          </a:xfrm>
        </p:grpSpPr>
        <p:sp>
          <p:nvSpPr>
            <p:cNvPr id="23" name="Овал 22"/>
            <p:cNvSpPr/>
            <p:nvPr/>
          </p:nvSpPr>
          <p:spPr>
            <a:xfrm>
              <a:off x="4277986" y="3015416"/>
              <a:ext cx="1368152" cy="1368152"/>
            </a:xfrm>
            <a:prstGeom prst="ellipse">
              <a:avLst/>
            </a:prstGeom>
            <a:solidFill>
              <a:srgbClr val="09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37841" y="3249492"/>
              <a:ext cx="648439" cy="90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Группа 24"/>
          <p:cNvGrpSpPr/>
          <p:nvPr/>
        </p:nvGrpSpPr>
        <p:grpSpPr>
          <a:xfrm>
            <a:off x="6613259" y="3379876"/>
            <a:ext cx="968083" cy="944616"/>
            <a:chOff x="4277986" y="3015416"/>
            <a:chExt cx="1368152" cy="1368152"/>
          </a:xfrm>
        </p:grpSpPr>
        <p:sp>
          <p:nvSpPr>
            <p:cNvPr id="29" name="Овал 28"/>
            <p:cNvSpPr/>
            <p:nvPr/>
          </p:nvSpPr>
          <p:spPr>
            <a:xfrm>
              <a:off x="4277986" y="3015416"/>
              <a:ext cx="1368152" cy="1368152"/>
            </a:xfrm>
            <a:prstGeom prst="ellipse">
              <a:avLst/>
            </a:prstGeom>
            <a:solidFill>
              <a:srgbClr val="09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pic>
          <p:nvPicPr>
            <p:cNvPr id="31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72622" y="3058346"/>
              <a:ext cx="736370" cy="1212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Группа 31"/>
          <p:cNvGrpSpPr/>
          <p:nvPr/>
        </p:nvGrpSpPr>
        <p:grpSpPr>
          <a:xfrm>
            <a:off x="7738712" y="2264716"/>
            <a:ext cx="968083" cy="944616"/>
            <a:chOff x="4277986" y="3015416"/>
            <a:chExt cx="1368152" cy="1368152"/>
          </a:xfrm>
        </p:grpSpPr>
        <p:sp>
          <p:nvSpPr>
            <p:cNvPr id="33" name="Овал 32"/>
            <p:cNvSpPr/>
            <p:nvPr/>
          </p:nvSpPr>
          <p:spPr>
            <a:xfrm>
              <a:off x="4277986" y="3015416"/>
              <a:ext cx="1368152" cy="1368152"/>
            </a:xfrm>
            <a:prstGeom prst="ellipse">
              <a:avLst/>
            </a:prstGeom>
            <a:solidFill>
              <a:srgbClr val="09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pic>
          <p:nvPicPr>
            <p:cNvPr id="34" name="Picture 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8154" y="3249492"/>
              <a:ext cx="707815" cy="90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Группа 37"/>
          <p:cNvGrpSpPr/>
          <p:nvPr/>
        </p:nvGrpSpPr>
        <p:grpSpPr>
          <a:xfrm>
            <a:off x="437349" y="2816531"/>
            <a:ext cx="968083" cy="944616"/>
            <a:chOff x="4277986" y="3015416"/>
            <a:chExt cx="1368152" cy="1368152"/>
          </a:xfrm>
        </p:grpSpPr>
        <p:sp>
          <p:nvSpPr>
            <p:cNvPr id="39" name="Овал 38"/>
            <p:cNvSpPr/>
            <p:nvPr/>
          </p:nvSpPr>
          <p:spPr>
            <a:xfrm>
              <a:off x="4277986" y="3015416"/>
              <a:ext cx="1368152" cy="1368152"/>
            </a:xfrm>
            <a:prstGeom prst="ellipse">
              <a:avLst/>
            </a:prstGeom>
            <a:solidFill>
              <a:srgbClr val="09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pic>
          <p:nvPicPr>
            <p:cNvPr id="40" name="Picture 8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10788" y="3249492"/>
              <a:ext cx="702546" cy="90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Группа 40"/>
          <p:cNvGrpSpPr/>
          <p:nvPr/>
        </p:nvGrpSpPr>
        <p:grpSpPr>
          <a:xfrm>
            <a:off x="330100" y="4798155"/>
            <a:ext cx="968083" cy="944616"/>
            <a:chOff x="4277986" y="3015416"/>
            <a:chExt cx="1368152" cy="1368152"/>
          </a:xfrm>
        </p:grpSpPr>
        <p:sp>
          <p:nvSpPr>
            <p:cNvPr id="42" name="Овал 41"/>
            <p:cNvSpPr/>
            <p:nvPr/>
          </p:nvSpPr>
          <p:spPr>
            <a:xfrm>
              <a:off x="4277986" y="3015416"/>
              <a:ext cx="1368152" cy="1368152"/>
            </a:xfrm>
            <a:prstGeom prst="ellipse">
              <a:avLst/>
            </a:prstGeom>
            <a:solidFill>
              <a:srgbClr val="09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pic>
          <p:nvPicPr>
            <p:cNvPr id="43" name="Picture 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23959" y="3249492"/>
              <a:ext cx="676201" cy="90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Группа 43"/>
          <p:cNvGrpSpPr/>
          <p:nvPr/>
        </p:nvGrpSpPr>
        <p:grpSpPr>
          <a:xfrm>
            <a:off x="5962997" y="2672884"/>
            <a:ext cx="968083" cy="944616"/>
            <a:chOff x="4277986" y="3015416"/>
            <a:chExt cx="1368152" cy="1368152"/>
          </a:xfrm>
        </p:grpSpPr>
        <p:sp>
          <p:nvSpPr>
            <p:cNvPr id="45" name="Овал 44"/>
            <p:cNvSpPr/>
            <p:nvPr/>
          </p:nvSpPr>
          <p:spPr>
            <a:xfrm>
              <a:off x="4277986" y="3015416"/>
              <a:ext cx="1368152" cy="1368152"/>
            </a:xfrm>
            <a:prstGeom prst="ellipse">
              <a:avLst/>
            </a:prstGeom>
            <a:solidFill>
              <a:srgbClr val="09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pic>
          <p:nvPicPr>
            <p:cNvPr id="46" name="Picture 8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97709" y="3249492"/>
              <a:ext cx="728705" cy="90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Группа 46"/>
          <p:cNvGrpSpPr/>
          <p:nvPr/>
        </p:nvGrpSpPr>
        <p:grpSpPr>
          <a:xfrm>
            <a:off x="1638948" y="1482963"/>
            <a:ext cx="968083" cy="944616"/>
            <a:chOff x="4277986" y="3015416"/>
            <a:chExt cx="1368152" cy="1368152"/>
          </a:xfrm>
        </p:grpSpPr>
        <p:sp>
          <p:nvSpPr>
            <p:cNvPr id="48" name="Овал 47"/>
            <p:cNvSpPr/>
            <p:nvPr/>
          </p:nvSpPr>
          <p:spPr>
            <a:xfrm>
              <a:off x="4277986" y="3015416"/>
              <a:ext cx="1368152" cy="1368152"/>
            </a:xfrm>
            <a:prstGeom prst="ellipse">
              <a:avLst/>
            </a:prstGeom>
            <a:solidFill>
              <a:srgbClr val="09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pic>
          <p:nvPicPr>
            <p:cNvPr id="49" name="Picture 8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76163" y="3211471"/>
              <a:ext cx="705275" cy="976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Группа 49"/>
          <p:cNvGrpSpPr/>
          <p:nvPr/>
        </p:nvGrpSpPr>
        <p:grpSpPr>
          <a:xfrm>
            <a:off x="6613259" y="5184703"/>
            <a:ext cx="968083" cy="944616"/>
            <a:chOff x="4277986" y="3015416"/>
            <a:chExt cx="1368152" cy="1368152"/>
          </a:xfrm>
        </p:grpSpPr>
        <p:sp>
          <p:nvSpPr>
            <p:cNvPr id="51" name="Овал 50"/>
            <p:cNvSpPr/>
            <p:nvPr/>
          </p:nvSpPr>
          <p:spPr>
            <a:xfrm>
              <a:off x="4277986" y="3015416"/>
              <a:ext cx="1368152" cy="1368152"/>
            </a:xfrm>
            <a:prstGeom prst="ellipse">
              <a:avLst/>
            </a:prstGeom>
            <a:solidFill>
              <a:srgbClr val="09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pic>
          <p:nvPicPr>
            <p:cNvPr id="52" name="Picture 8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89246" y="3249492"/>
              <a:ext cx="745628" cy="90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Группа 52"/>
          <p:cNvGrpSpPr/>
          <p:nvPr/>
        </p:nvGrpSpPr>
        <p:grpSpPr>
          <a:xfrm>
            <a:off x="4366736" y="4286039"/>
            <a:ext cx="968083" cy="944616"/>
            <a:chOff x="3177049" y="2829977"/>
            <a:chExt cx="1368152" cy="1368152"/>
          </a:xfrm>
        </p:grpSpPr>
        <p:sp>
          <p:nvSpPr>
            <p:cNvPr id="54" name="Овал 53"/>
            <p:cNvSpPr/>
            <p:nvPr/>
          </p:nvSpPr>
          <p:spPr>
            <a:xfrm>
              <a:off x="3177049" y="2829977"/>
              <a:ext cx="1368152" cy="1368152"/>
            </a:xfrm>
            <a:prstGeom prst="ellipse">
              <a:avLst/>
            </a:prstGeom>
            <a:solidFill>
              <a:srgbClr val="09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pic>
          <p:nvPicPr>
            <p:cNvPr id="55" name="Picture 8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89249" y="3012765"/>
              <a:ext cx="700600" cy="90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Группа 55"/>
          <p:cNvGrpSpPr/>
          <p:nvPr/>
        </p:nvGrpSpPr>
        <p:grpSpPr>
          <a:xfrm>
            <a:off x="9456373" y="2197969"/>
            <a:ext cx="968083" cy="944616"/>
            <a:chOff x="4277986" y="3015416"/>
            <a:chExt cx="1368152" cy="1368152"/>
          </a:xfrm>
        </p:grpSpPr>
        <p:sp>
          <p:nvSpPr>
            <p:cNvPr id="57" name="Овал 56"/>
            <p:cNvSpPr/>
            <p:nvPr/>
          </p:nvSpPr>
          <p:spPr>
            <a:xfrm>
              <a:off x="4277986" y="3015416"/>
              <a:ext cx="1368152" cy="1368152"/>
            </a:xfrm>
            <a:prstGeom prst="ellipse">
              <a:avLst/>
            </a:prstGeom>
            <a:solidFill>
              <a:srgbClr val="09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pic>
          <p:nvPicPr>
            <p:cNvPr id="58" name="Picture 8" descr="C:\Users\Валерия\Desktop\презеентаци петерсон математика\ик20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253" y="3361401"/>
              <a:ext cx="707617" cy="676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1" name="Прямая соединительная линия 10"/>
          <p:cNvCxnSpPr>
            <a:stCxn id="27" idx="2"/>
            <a:endCxn id="36" idx="7"/>
          </p:cNvCxnSpPr>
          <p:nvPr/>
        </p:nvCxnSpPr>
        <p:spPr>
          <a:xfrm flipH="1">
            <a:off x="2488794" y="1800064"/>
            <a:ext cx="2846027" cy="990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>
            <a:stCxn id="27" idx="3"/>
            <a:endCxn id="48" idx="0"/>
          </p:cNvCxnSpPr>
          <p:nvPr/>
        </p:nvCxnSpPr>
        <p:spPr>
          <a:xfrm flipH="1" flipV="1">
            <a:off x="2122990" y="1482963"/>
            <a:ext cx="3412467" cy="759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stCxn id="27" idx="5"/>
            <a:endCxn id="29" idx="0"/>
          </p:cNvCxnSpPr>
          <p:nvPr/>
        </p:nvCxnSpPr>
        <p:spPr>
          <a:xfrm>
            <a:off x="6504213" y="2242901"/>
            <a:ext cx="593088" cy="1136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>
            <a:stCxn id="27" idx="6"/>
            <a:endCxn id="33" idx="0"/>
          </p:cNvCxnSpPr>
          <p:nvPr/>
        </p:nvCxnSpPr>
        <p:spPr>
          <a:xfrm>
            <a:off x="6704849" y="1800064"/>
            <a:ext cx="1517905" cy="4646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>
            <a:off x="1355672" y="2555006"/>
            <a:ext cx="5123027" cy="390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>
            <a:stCxn id="27" idx="2"/>
            <a:endCxn id="20" idx="0"/>
          </p:cNvCxnSpPr>
          <p:nvPr/>
        </p:nvCxnSpPr>
        <p:spPr>
          <a:xfrm flipH="1">
            <a:off x="3359034" y="1800064"/>
            <a:ext cx="1975787" cy="25244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Прямая соединительная линия 1024"/>
          <p:cNvCxnSpPr>
            <a:stCxn id="27" idx="2"/>
            <a:endCxn id="23" idx="0"/>
          </p:cNvCxnSpPr>
          <p:nvPr/>
        </p:nvCxnSpPr>
        <p:spPr>
          <a:xfrm flipH="1">
            <a:off x="1889474" y="1800064"/>
            <a:ext cx="3445347" cy="19832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Прямая соединительная линия 1027"/>
          <p:cNvCxnSpPr/>
          <p:nvPr/>
        </p:nvCxnSpPr>
        <p:spPr>
          <a:xfrm flipH="1">
            <a:off x="3843075" y="1698389"/>
            <a:ext cx="1491744" cy="10386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Прямая соединительная линия 1039"/>
          <p:cNvCxnSpPr>
            <a:stCxn id="27" idx="6"/>
            <a:endCxn id="57" idx="0"/>
          </p:cNvCxnSpPr>
          <p:nvPr/>
        </p:nvCxnSpPr>
        <p:spPr>
          <a:xfrm>
            <a:off x="6704849" y="1800064"/>
            <a:ext cx="3235566" cy="3979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Прямая соединительная линия 1043"/>
          <p:cNvCxnSpPr>
            <a:stCxn id="3" idx="6"/>
            <a:endCxn id="36" idx="2"/>
          </p:cNvCxnSpPr>
          <p:nvPr/>
        </p:nvCxnSpPr>
        <p:spPr>
          <a:xfrm flipH="1" flipV="1">
            <a:off x="1662483" y="3124163"/>
            <a:ext cx="2975327" cy="2015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6" name="Прямая соединительная линия 1045"/>
          <p:cNvCxnSpPr/>
          <p:nvPr/>
        </p:nvCxnSpPr>
        <p:spPr>
          <a:xfrm flipV="1">
            <a:off x="2167619" y="3209333"/>
            <a:ext cx="0" cy="831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8" name="Прямая соединительная линия 1047"/>
          <p:cNvCxnSpPr>
            <a:endCxn id="20" idx="0"/>
          </p:cNvCxnSpPr>
          <p:nvPr/>
        </p:nvCxnSpPr>
        <p:spPr>
          <a:xfrm>
            <a:off x="3212091" y="2903036"/>
            <a:ext cx="146943" cy="14214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1" name="Прямая соединительная линия 1050"/>
          <p:cNvCxnSpPr/>
          <p:nvPr/>
        </p:nvCxnSpPr>
        <p:spPr>
          <a:xfrm flipV="1">
            <a:off x="2607031" y="1761181"/>
            <a:ext cx="67475" cy="14031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3" name="Прямая соединительная линия 1052"/>
          <p:cNvCxnSpPr>
            <a:stCxn id="3" idx="4"/>
            <a:endCxn id="23" idx="0"/>
          </p:cNvCxnSpPr>
          <p:nvPr/>
        </p:nvCxnSpPr>
        <p:spPr>
          <a:xfrm flipH="1" flipV="1">
            <a:off x="1889474" y="3783316"/>
            <a:ext cx="2264295" cy="147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6" name="Прямая соединительная линия 1055"/>
          <p:cNvCxnSpPr>
            <a:stCxn id="23" idx="6"/>
            <a:endCxn id="20" idx="0"/>
          </p:cNvCxnSpPr>
          <p:nvPr/>
        </p:nvCxnSpPr>
        <p:spPr>
          <a:xfrm>
            <a:off x="2373515" y="4255625"/>
            <a:ext cx="985519" cy="688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8" name="Прямая соединительная линия 1057"/>
          <p:cNvCxnSpPr>
            <a:stCxn id="29" idx="4"/>
            <a:endCxn id="39" idx="0"/>
          </p:cNvCxnSpPr>
          <p:nvPr/>
        </p:nvCxnSpPr>
        <p:spPr>
          <a:xfrm flipH="1" flipV="1">
            <a:off x="921391" y="2816532"/>
            <a:ext cx="6175909" cy="15079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0" name="Прямая соединительная линия 1059"/>
          <p:cNvCxnSpPr>
            <a:stCxn id="29" idx="4"/>
            <a:endCxn id="45" idx="0"/>
          </p:cNvCxnSpPr>
          <p:nvPr/>
        </p:nvCxnSpPr>
        <p:spPr>
          <a:xfrm flipH="1" flipV="1">
            <a:off x="6447039" y="2672884"/>
            <a:ext cx="650261" cy="1651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2" name="Прямая соединительная линия 1061"/>
          <p:cNvCxnSpPr>
            <a:stCxn id="39" idx="6"/>
            <a:endCxn id="45" idx="2"/>
          </p:cNvCxnSpPr>
          <p:nvPr/>
        </p:nvCxnSpPr>
        <p:spPr>
          <a:xfrm flipV="1">
            <a:off x="1405432" y="3145193"/>
            <a:ext cx="4557565" cy="1436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4" name="Прямая соединительная линия 1063"/>
          <p:cNvCxnSpPr>
            <a:stCxn id="20" idx="6"/>
            <a:endCxn id="39" idx="2"/>
          </p:cNvCxnSpPr>
          <p:nvPr/>
        </p:nvCxnSpPr>
        <p:spPr>
          <a:xfrm flipH="1" flipV="1">
            <a:off x="437350" y="3288840"/>
            <a:ext cx="3405725" cy="15079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6" name="Прямая соединительная линия 1065"/>
          <p:cNvCxnSpPr>
            <a:stCxn id="48" idx="4"/>
            <a:endCxn id="39" idx="0"/>
          </p:cNvCxnSpPr>
          <p:nvPr/>
        </p:nvCxnSpPr>
        <p:spPr>
          <a:xfrm flipH="1">
            <a:off x="921391" y="2427579"/>
            <a:ext cx="1201599" cy="3889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8" name="Прямая соединительная линия 1067"/>
          <p:cNvCxnSpPr/>
          <p:nvPr/>
        </p:nvCxnSpPr>
        <p:spPr>
          <a:xfrm flipH="1">
            <a:off x="3789358" y="3686071"/>
            <a:ext cx="608985" cy="13502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0" name="Прямая соединительная линия 1069"/>
          <p:cNvCxnSpPr>
            <a:stCxn id="42" idx="6"/>
            <a:endCxn id="20" idx="2"/>
          </p:cNvCxnSpPr>
          <p:nvPr/>
        </p:nvCxnSpPr>
        <p:spPr>
          <a:xfrm flipV="1">
            <a:off x="1298184" y="4796801"/>
            <a:ext cx="1576809" cy="4736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2" name="Прямая соединительная линия 1071"/>
          <p:cNvCxnSpPr>
            <a:stCxn id="45" idx="7"/>
            <a:endCxn id="54" idx="2"/>
          </p:cNvCxnSpPr>
          <p:nvPr/>
        </p:nvCxnSpPr>
        <p:spPr>
          <a:xfrm flipH="1">
            <a:off x="4366737" y="2811221"/>
            <a:ext cx="2422572" cy="1947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4" name="Прямая соединительная линия 1073"/>
          <p:cNvCxnSpPr>
            <a:stCxn id="48" idx="6"/>
            <a:endCxn id="29" idx="2"/>
          </p:cNvCxnSpPr>
          <p:nvPr/>
        </p:nvCxnSpPr>
        <p:spPr>
          <a:xfrm>
            <a:off x="2607031" y="1955272"/>
            <a:ext cx="4006228" cy="18969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6" name="Прямая соединительная линия 1075"/>
          <p:cNvCxnSpPr>
            <a:endCxn id="33" idx="4"/>
          </p:cNvCxnSpPr>
          <p:nvPr/>
        </p:nvCxnSpPr>
        <p:spPr>
          <a:xfrm flipV="1">
            <a:off x="7931550" y="3209333"/>
            <a:ext cx="291204" cy="15888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8" name="Прямая соединительная линия 1077"/>
          <p:cNvCxnSpPr>
            <a:stCxn id="33" idx="6"/>
            <a:endCxn id="57" idx="2"/>
          </p:cNvCxnSpPr>
          <p:nvPr/>
        </p:nvCxnSpPr>
        <p:spPr>
          <a:xfrm flipV="1">
            <a:off x="8706795" y="2670277"/>
            <a:ext cx="749579" cy="667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0" name="Прямая соединительная линия 1079"/>
          <p:cNvCxnSpPr>
            <a:stCxn id="57" idx="4"/>
            <a:endCxn id="54" idx="0"/>
          </p:cNvCxnSpPr>
          <p:nvPr/>
        </p:nvCxnSpPr>
        <p:spPr>
          <a:xfrm flipH="1">
            <a:off x="4850778" y="3142586"/>
            <a:ext cx="5089637" cy="11434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2" name="Прямая соединительная линия 1081"/>
          <p:cNvCxnSpPr>
            <a:stCxn id="57" idx="4"/>
            <a:endCxn id="51" idx="0"/>
          </p:cNvCxnSpPr>
          <p:nvPr/>
        </p:nvCxnSpPr>
        <p:spPr>
          <a:xfrm flipH="1">
            <a:off x="7097300" y="3142586"/>
            <a:ext cx="2843115" cy="2042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4" name="Прямая соединительная линия 1083"/>
          <p:cNvCxnSpPr>
            <a:stCxn id="54" idx="6"/>
            <a:endCxn id="51" idx="2"/>
          </p:cNvCxnSpPr>
          <p:nvPr/>
        </p:nvCxnSpPr>
        <p:spPr>
          <a:xfrm>
            <a:off x="5334819" y="4758347"/>
            <a:ext cx="1278440" cy="8986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6" name="Прямая соединительная линия 1085"/>
          <p:cNvCxnSpPr>
            <a:stCxn id="45" idx="6"/>
            <a:endCxn id="51" idx="2"/>
          </p:cNvCxnSpPr>
          <p:nvPr/>
        </p:nvCxnSpPr>
        <p:spPr>
          <a:xfrm flipH="1">
            <a:off x="6613259" y="3145192"/>
            <a:ext cx="317821" cy="25118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Скругленный прямоугольник 1"/>
          <p:cNvSpPr/>
          <p:nvPr/>
        </p:nvSpPr>
        <p:spPr>
          <a:xfrm>
            <a:off x="3093233" y="3852185"/>
            <a:ext cx="1392248" cy="32377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+mj-lt"/>
              </a:rPr>
              <a:t>Калуга</a:t>
            </a:r>
          </a:p>
        </p:txBody>
      </p:sp>
      <p:sp>
        <p:nvSpPr>
          <p:cNvPr id="88" name="Скругленный прямоугольник 87"/>
          <p:cNvSpPr/>
          <p:nvPr/>
        </p:nvSpPr>
        <p:spPr>
          <a:xfrm>
            <a:off x="1617173" y="3527249"/>
            <a:ext cx="1392248" cy="32377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+mj-lt"/>
              </a:rPr>
              <a:t>Москва</a:t>
            </a:r>
          </a:p>
        </p:txBody>
      </p:sp>
      <p:sp>
        <p:nvSpPr>
          <p:cNvPr id="89" name="Скругленный прямоугольник 88"/>
          <p:cNvSpPr/>
          <p:nvPr/>
        </p:nvSpPr>
        <p:spPr>
          <a:xfrm>
            <a:off x="1305792" y="4770450"/>
            <a:ext cx="1392248" cy="32377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+mj-lt"/>
              </a:rPr>
              <a:t>Липецк</a:t>
            </a: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267812" y="5703440"/>
            <a:ext cx="1621661" cy="32377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+mj-lt"/>
              </a:rPr>
              <a:t>Астрахань</a:t>
            </a: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3095341" y="5243441"/>
            <a:ext cx="1392248" cy="32377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+mj-lt"/>
              </a:rPr>
              <a:t>Тверь</a:t>
            </a:r>
          </a:p>
        </p:txBody>
      </p:sp>
      <p:sp>
        <p:nvSpPr>
          <p:cNvPr id="93" name="Скругленный прямоугольник 92"/>
          <p:cNvSpPr/>
          <p:nvPr/>
        </p:nvSpPr>
        <p:spPr>
          <a:xfrm>
            <a:off x="7601227" y="3250908"/>
            <a:ext cx="1663125" cy="32377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+mj-lt"/>
              </a:rPr>
              <a:t>Норильск</a:t>
            </a:r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360287" y="2379874"/>
            <a:ext cx="1810976" cy="32377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+mj-lt"/>
              </a:rPr>
              <a:t>Ярославль</a:t>
            </a:r>
          </a:p>
        </p:txBody>
      </p:sp>
      <p:grpSp>
        <p:nvGrpSpPr>
          <p:cNvPr id="95" name="Группа 94"/>
          <p:cNvGrpSpPr/>
          <p:nvPr/>
        </p:nvGrpSpPr>
        <p:grpSpPr>
          <a:xfrm>
            <a:off x="3433144" y="1465324"/>
            <a:ext cx="968083" cy="944616"/>
            <a:chOff x="4277986" y="3015416"/>
            <a:chExt cx="1368152" cy="1368152"/>
          </a:xfrm>
        </p:grpSpPr>
        <p:sp>
          <p:nvSpPr>
            <p:cNvPr id="96" name="Овал 95"/>
            <p:cNvSpPr/>
            <p:nvPr/>
          </p:nvSpPr>
          <p:spPr>
            <a:xfrm>
              <a:off x="4277986" y="3015416"/>
              <a:ext cx="1368152" cy="1368152"/>
            </a:xfrm>
            <a:prstGeom prst="ellipse">
              <a:avLst/>
            </a:prstGeom>
            <a:solidFill>
              <a:srgbClr val="09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pic>
          <p:nvPicPr>
            <p:cNvPr id="97" name="Picture 8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0001" y="3248538"/>
              <a:ext cx="775310" cy="90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8" name="Группа 97"/>
          <p:cNvGrpSpPr/>
          <p:nvPr/>
        </p:nvGrpSpPr>
        <p:grpSpPr>
          <a:xfrm>
            <a:off x="4750748" y="3043828"/>
            <a:ext cx="968083" cy="944616"/>
            <a:chOff x="4277986" y="3015416"/>
            <a:chExt cx="1368152" cy="1368152"/>
          </a:xfrm>
        </p:grpSpPr>
        <p:sp>
          <p:nvSpPr>
            <p:cNvPr id="99" name="Овал 98"/>
            <p:cNvSpPr/>
            <p:nvPr/>
          </p:nvSpPr>
          <p:spPr>
            <a:xfrm>
              <a:off x="4277986" y="3015416"/>
              <a:ext cx="1368152" cy="1368152"/>
            </a:xfrm>
            <a:prstGeom prst="ellipse">
              <a:avLst/>
            </a:prstGeom>
            <a:solidFill>
              <a:srgbClr val="09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pic>
          <p:nvPicPr>
            <p:cNvPr id="100" name="Picture 8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99333" y="3249492"/>
              <a:ext cx="725456" cy="90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1" name="Скругленный прямоугольник 100"/>
          <p:cNvSpPr/>
          <p:nvPr/>
        </p:nvSpPr>
        <p:spPr>
          <a:xfrm>
            <a:off x="3561783" y="2426330"/>
            <a:ext cx="1901068" cy="32377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+mj-lt"/>
              </a:rPr>
              <a:t>Н. Новгород</a:t>
            </a: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451301" y="2706417"/>
            <a:ext cx="1521579" cy="32377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+mj-lt"/>
              </a:rPr>
              <a:t>Щелково</a:t>
            </a:r>
          </a:p>
        </p:txBody>
      </p:sp>
      <p:sp>
        <p:nvSpPr>
          <p:cNvPr id="102" name="Скругленный прямоугольник 101"/>
          <p:cNvSpPr/>
          <p:nvPr/>
        </p:nvSpPr>
        <p:spPr>
          <a:xfrm>
            <a:off x="104857" y="3719042"/>
            <a:ext cx="1392248" cy="32377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+mj-lt"/>
              </a:rPr>
              <a:t>П. Посад</a:t>
            </a:r>
          </a:p>
        </p:txBody>
      </p:sp>
      <p:grpSp>
        <p:nvGrpSpPr>
          <p:cNvPr id="103" name="Группа 102"/>
          <p:cNvGrpSpPr/>
          <p:nvPr/>
        </p:nvGrpSpPr>
        <p:grpSpPr>
          <a:xfrm>
            <a:off x="2525380" y="1858245"/>
            <a:ext cx="968083" cy="944616"/>
            <a:chOff x="4277986" y="3015416"/>
            <a:chExt cx="1368152" cy="1368152"/>
          </a:xfrm>
        </p:grpSpPr>
        <p:sp>
          <p:nvSpPr>
            <p:cNvPr id="104" name="Овал 103"/>
            <p:cNvSpPr/>
            <p:nvPr/>
          </p:nvSpPr>
          <p:spPr>
            <a:xfrm>
              <a:off x="4277986" y="3015416"/>
              <a:ext cx="1368152" cy="1368152"/>
            </a:xfrm>
            <a:prstGeom prst="ellipse">
              <a:avLst/>
            </a:prstGeom>
            <a:solidFill>
              <a:srgbClr val="09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pic>
          <p:nvPicPr>
            <p:cNvPr id="105" name="Picture 8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76163" y="3256780"/>
              <a:ext cx="705275" cy="885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7" name="Скругленный прямоугольник 106"/>
          <p:cNvSpPr/>
          <p:nvPr/>
        </p:nvSpPr>
        <p:spPr>
          <a:xfrm>
            <a:off x="4978811" y="3962262"/>
            <a:ext cx="1392248" cy="32377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+mj-lt"/>
              </a:rPr>
              <a:t>Казань</a:t>
            </a:r>
          </a:p>
        </p:txBody>
      </p:sp>
      <p:sp>
        <p:nvSpPr>
          <p:cNvPr id="108" name="Скругленный прямоугольник 107"/>
          <p:cNvSpPr/>
          <p:nvPr/>
        </p:nvSpPr>
        <p:spPr>
          <a:xfrm>
            <a:off x="6478698" y="4374561"/>
            <a:ext cx="2228097" cy="32377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+mj-lt"/>
              </a:rPr>
              <a:t>Нижний Тагил</a:t>
            </a:r>
          </a:p>
        </p:txBody>
      </p:sp>
      <p:sp>
        <p:nvSpPr>
          <p:cNvPr id="109" name="Скругленный прямоугольник 108"/>
          <p:cNvSpPr/>
          <p:nvPr/>
        </p:nvSpPr>
        <p:spPr>
          <a:xfrm>
            <a:off x="6234956" y="2353654"/>
            <a:ext cx="1392248" cy="32377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+mj-lt"/>
              </a:rPr>
              <a:t>Сургут</a:t>
            </a:r>
          </a:p>
        </p:txBody>
      </p:sp>
      <p:sp>
        <p:nvSpPr>
          <p:cNvPr id="114" name="Скругленный прямоугольник 113"/>
          <p:cNvSpPr/>
          <p:nvPr/>
        </p:nvSpPr>
        <p:spPr>
          <a:xfrm>
            <a:off x="4810313" y="5094228"/>
            <a:ext cx="1978995" cy="32377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+mj-lt"/>
              </a:rPr>
              <a:t>Стерлитамак</a:t>
            </a:r>
          </a:p>
        </p:txBody>
      </p:sp>
      <p:sp>
        <p:nvSpPr>
          <p:cNvPr id="115" name="Скругленный прямоугольник 114"/>
          <p:cNvSpPr/>
          <p:nvPr/>
        </p:nvSpPr>
        <p:spPr>
          <a:xfrm>
            <a:off x="7627203" y="5697512"/>
            <a:ext cx="2117203" cy="32377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+mj-lt"/>
              </a:rPr>
              <a:t>Владикавказ</a:t>
            </a:r>
          </a:p>
        </p:txBody>
      </p:sp>
      <p:sp>
        <p:nvSpPr>
          <p:cNvPr id="122" name="Прямоугольник 121"/>
          <p:cNvSpPr/>
          <p:nvPr/>
        </p:nvSpPr>
        <p:spPr>
          <a:xfrm>
            <a:off x="10784114" y="-7935"/>
            <a:ext cx="1169277" cy="13703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/>
          <p:cNvGrpSpPr/>
          <p:nvPr/>
        </p:nvGrpSpPr>
        <p:grpSpPr>
          <a:xfrm>
            <a:off x="1662483" y="2651855"/>
            <a:ext cx="968083" cy="944616"/>
            <a:chOff x="4277986" y="3015416"/>
            <a:chExt cx="1368152" cy="1368152"/>
          </a:xfrm>
        </p:grpSpPr>
        <p:sp>
          <p:nvSpPr>
            <p:cNvPr id="36" name="Овал 35"/>
            <p:cNvSpPr/>
            <p:nvPr/>
          </p:nvSpPr>
          <p:spPr>
            <a:xfrm>
              <a:off x="4277986" y="3015416"/>
              <a:ext cx="1368152" cy="1368152"/>
            </a:xfrm>
            <a:prstGeom prst="ellipse">
              <a:avLst/>
            </a:prstGeom>
            <a:solidFill>
              <a:srgbClr val="09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pic>
          <p:nvPicPr>
            <p:cNvPr id="37" name="Picture 8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13714" y="3249492"/>
              <a:ext cx="696692" cy="900001"/>
            </a:xfrm>
            <a:prstGeom prst="rect">
              <a:avLst/>
            </a:prstGeom>
            <a:ln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" name="Рисунок 111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EF5"/>
              </a:clrFrom>
              <a:clrTo>
                <a:srgbClr val="FFFE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47" y="306177"/>
            <a:ext cx="566629" cy="742084"/>
          </a:xfrm>
          <a:prstGeom prst="rect">
            <a:avLst/>
          </a:prstGeom>
        </p:spPr>
      </p:pic>
      <p:sp>
        <p:nvSpPr>
          <p:cNvPr id="121" name="Shape 106"/>
          <p:cNvSpPr txBox="1">
            <a:spLocks/>
          </p:cNvSpPr>
          <p:nvPr/>
        </p:nvSpPr>
        <p:spPr>
          <a:xfrm>
            <a:off x="674914" y="190594"/>
            <a:ext cx="10791372" cy="975900"/>
          </a:xfrm>
          <a:prstGeom prst="rect">
            <a:avLst/>
          </a:prstGeom>
          <a:noFill/>
        </p:spPr>
        <p:txBody>
          <a:bodyPr vert="horz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</a:rPr>
              <a:t>СЕТЬ СТАЖИРОВОЧНЫХ ПЛОЩАДОК ФИП  НОУ ДПО ИСДП</a:t>
            </a:r>
          </a:p>
        </p:txBody>
      </p:sp>
      <p:sp>
        <p:nvSpPr>
          <p:cNvPr id="123" name="Равнобедренный треугольник 122"/>
          <p:cNvSpPr/>
          <p:nvPr/>
        </p:nvSpPr>
        <p:spPr>
          <a:xfrm rot="16200000">
            <a:off x="10620732" y="1192263"/>
            <a:ext cx="181847" cy="144918"/>
          </a:xfrm>
          <a:prstGeom prst="triangle">
            <a:avLst>
              <a:gd name="adj" fmla="val 10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Равнобедренный треугольник 123"/>
          <p:cNvSpPr/>
          <p:nvPr/>
        </p:nvSpPr>
        <p:spPr>
          <a:xfrm rot="10800000" flipH="1" flipV="1">
            <a:off x="10620733" y="-7936"/>
            <a:ext cx="163381" cy="180065"/>
          </a:xfrm>
          <a:prstGeom prst="triangle">
            <a:avLst>
              <a:gd name="adj" fmla="val 10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Прямоугольник 124"/>
          <p:cNvSpPr/>
          <p:nvPr/>
        </p:nvSpPr>
        <p:spPr>
          <a:xfrm>
            <a:off x="1" y="6354354"/>
            <a:ext cx="12192000" cy="503646"/>
          </a:xfrm>
          <a:prstGeom prst="rect">
            <a:avLst/>
          </a:prstGeom>
          <a:pattFill prst="ltDnDiag">
            <a:fgClr>
              <a:srgbClr val="C67DDD"/>
            </a:fgClr>
            <a:bgClr>
              <a:srgbClr val="8F2CAE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Прямоугольник 110"/>
          <p:cNvSpPr/>
          <p:nvPr/>
        </p:nvSpPr>
        <p:spPr>
          <a:xfrm>
            <a:off x="-8233" y="6280418"/>
            <a:ext cx="12200233" cy="651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cap="all" dirty="0">
                <a:solidFill>
                  <a:schemeClr val="bg1"/>
                </a:solidFill>
                <a:cs typeface="Arial" charset="0"/>
              </a:rPr>
              <a:t>«Механизмы внедрения системно-</a:t>
            </a:r>
            <a:r>
              <a:rPr lang="ru-RU" sz="1600" cap="all" dirty="0" err="1">
                <a:solidFill>
                  <a:schemeClr val="bg1"/>
                </a:solidFill>
                <a:cs typeface="Arial" charset="0"/>
              </a:rPr>
              <a:t>деятельностного</a:t>
            </a:r>
            <a:r>
              <a:rPr lang="ru-RU" sz="1600" cap="all" dirty="0">
                <a:solidFill>
                  <a:schemeClr val="bg1"/>
                </a:solidFill>
                <a:cs typeface="Arial" charset="0"/>
              </a:rPr>
              <a:t> подхода с позиций непрерывности образования (ДО – НОО – ООО)»</a:t>
            </a:r>
          </a:p>
        </p:txBody>
      </p:sp>
    </p:spTree>
    <p:extLst>
      <p:ext uri="{BB962C8B-B14F-4D97-AF65-F5344CB8AC3E}">
        <p14:creationId xmlns:p14="http://schemas.microsoft.com/office/powerpoint/2010/main" val="1638067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" y="0"/>
            <a:ext cx="6299199" cy="68581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4" descr="E:\РАБОТА\Работа_ИТ2.0\PROJECTS\слайды на сайт АПКиППРО\women-conference-883x4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2" r="39711"/>
          <a:stretch/>
        </p:blipFill>
        <p:spPr bwMode="auto">
          <a:xfrm flipH="1">
            <a:off x="6121362" y="0"/>
            <a:ext cx="6070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121364" y="0"/>
            <a:ext cx="6070636" cy="6858119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16200000">
            <a:off x="7701481" y="2614631"/>
            <a:ext cx="5206916" cy="4615135"/>
          </a:xfrm>
          <a:prstGeom prst="triangle">
            <a:avLst>
              <a:gd name="adj" fmla="val 74405"/>
            </a:avLst>
          </a:prstGeom>
          <a:noFill/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7598989">
            <a:off x="1002194" y="897671"/>
            <a:ext cx="743917" cy="650928"/>
          </a:xfrm>
          <a:prstGeom prst="triangle">
            <a:avLst>
              <a:gd name="adj" fmla="val 70094"/>
            </a:avLst>
          </a:prstGeom>
          <a:solidFill>
            <a:srgbClr val="BB63D7"/>
          </a:solidFill>
          <a:ln>
            <a:noFill/>
          </a:ln>
          <a:effectLst>
            <a:outerShdw blurRad="152400" dist="317500" dir="5400000" algn="ctr" rotWithShape="0">
              <a:srgbClr val="7030A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авнобедренный треугольник 19"/>
          <p:cNvSpPr/>
          <p:nvPr/>
        </p:nvSpPr>
        <p:spPr>
          <a:xfrm rot="7598989">
            <a:off x="1774230" y="1616986"/>
            <a:ext cx="2062583" cy="1804760"/>
          </a:xfrm>
          <a:prstGeom prst="triangle">
            <a:avLst>
              <a:gd name="adj" fmla="val 70094"/>
            </a:avLst>
          </a:prstGeom>
          <a:noFill/>
          <a:ln>
            <a:solidFill>
              <a:srgbClr val="BB63D7"/>
            </a:solidFill>
          </a:ln>
          <a:effectLst>
            <a:outerShdw blurRad="152400" dist="317500" dir="5400000" algn="ctr" rotWithShape="0">
              <a:srgbClr val="7030A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 rot="14001011" flipH="1">
            <a:off x="2494748" y="1585773"/>
            <a:ext cx="1031292" cy="902380"/>
          </a:xfrm>
          <a:prstGeom prst="triangle">
            <a:avLst>
              <a:gd name="adj" fmla="val 70094"/>
            </a:avLst>
          </a:prstGeom>
          <a:noFill/>
          <a:ln>
            <a:solidFill>
              <a:schemeClr val="accent5"/>
            </a:solidFill>
          </a:ln>
          <a:effectLst>
            <a:outerShdw blurRad="152400" dist="317500" dir="5400000" algn="ctr" rotWithShape="0">
              <a:srgbClr val="7030A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 rot="5400000">
            <a:off x="2286498" y="1913255"/>
            <a:ext cx="3154231" cy="6192910"/>
            <a:chOff x="80055" y="-7936"/>
            <a:chExt cx="738093" cy="1370308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224971" y="-11"/>
              <a:ext cx="449943" cy="136238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Равнобедренный треугольник 22"/>
            <p:cNvSpPr/>
            <p:nvPr/>
          </p:nvSpPr>
          <p:spPr>
            <a:xfrm rot="16200000">
              <a:off x="61590" y="1198989"/>
              <a:ext cx="181847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Равнобедренный треугольник 23"/>
            <p:cNvSpPr/>
            <p:nvPr/>
          </p:nvSpPr>
          <p:spPr>
            <a:xfrm rot="5400000">
              <a:off x="654765" y="10529"/>
              <a:ext cx="181847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65942" y="4052821"/>
            <a:ext cx="9144000" cy="1918303"/>
          </a:xfrm>
        </p:spPr>
        <p:txBody>
          <a:bodyPr>
            <a:noAutofit/>
          </a:bodyPr>
          <a:lstStyle/>
          <a:p>
            <a:pPr algn="l"/>
            <a:r>
              <a:rPr lang="ru-RU" sz="4800" dirty="0">
                <a:solidFill>
                  <a:schemeClr val="bg1"/>
                </a:solidFill>
                <a:latin typeface="Calibri Light" pitchFamily="34" charset="0"/>
              </a:rPr>
              <a:t>СПАСИБО</a:t>
            </a:r>
            <a:br>
              <a:rPr lang="ru-RU" sz="4800" dirty="0">
                <a:solidFill>
                  <a:schemeClr val="bg1"/>
                </a:solidFill>
                <a:latin typeface="Calibri Light" pitchFamily="34" charset="0"/>
              </a:rPr>
            </a:br>
            <a:r>
              <a:rPr lang="ru-RU" sz="4800" dirty="0">
                <a:solidFill>
                  <a:schemeClr val="bg1"/>
                </a:solidFill>
                <a:latin typeface="Calibri Light" pitchFamily="34" charset="0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625818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5F28334-061C-4EF4-A784-E3E088C60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8486" y="1553029"/>
            <a:ext cx="6302829" cy="462393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4800" dirty="0">
                <a:solidFill>
                  <a:srgbClr val="8F2CAE"/>
                </a:solidFill>
                <a:latin typeface="+mj-lt"/>
              </a:rPr>
              <a:t>Что же это такое? </a:t>
            </a:r>
          </a:p>
          <a:p>
            <a:endParaRPr lang="ru-RU" dirty="0">
              <a:latin typeface="+mj-lt"/>
            </a:endParaRPr>
          </a:p>
          <a:p>
            <a:r>
              <a:rPr lang="ru-RU" sz="2200" dirty="0">
                <a:latin typeface="+mj-lt"/>
              </a:rPr>
              <a:t>Во</a:t>
            </a:r>
            <a:r>
              <a:rPr lang="en-US" sz="2200" dirty="0">
                <a:latin typeface="+mj-lt"/>
              </a:rPr>
              <a:t>-</a:t>
            </a:r>
            <a:r>
              <a:rPr lang="ru-RU" sz="2200" dirty="0">
                <a:latin typeface="+mj-lt"/>
              </a:rPr>
              <a:t>первых, это новшество, изменяющее управленческие, организационные, воспитательные, содержательные, нормативно-правовые, технологические модели  функционирования образовательной организации. </a:t>
            </a:r>
          </a:p>
          <a:p>
            <a:r>
              <a:rPr lang="ru-RU" sz="2200" dirty="0">
                <a:latin typeface="+mj-lt"/>
              </a:rPr>
              <a:t>Во</a:t>
            </a:r>
            <a:r>
              <a:rPr lang="en-US" sz="2200" dirty="0">
                <a:latin typeface="+mj-lt"/>
              </a:rPr>
              <a:t>-</a:t>
            </a:r>
            <a:r>
              <a:rPr lang="ru-RU" sz="2200" dirty="0">
                <a:latin typeface="+mj-lt"/>
              </a:rPr>
              <a:t>вторых, это те решения, которые провоцируют появление линейных инноваций – новаторские идеи и методы возникают на основе недавних нововведений.</a:t>
            </a:r>
          </a:p>
          <a:p>
            <a:r>
              <a:rPr lang="ru-RU" sz="2200" dirty="0">
                <a:latin typeface="+mj-lt"/>
              </a:rPr>
              <a:t>В</a:t>
            </a:r>
            <a:r>
              <a:rPr lang="en-US" sz="2200" dirty="0">
                <a:latin typeface="+mj-lt"/>
              </a:rPr>
              <a:t>-</a:t>
            </a:r>
            <a:r>
              <a:rPr lang="ru-RU" sz="2200" dirty="0">
                <a:latin typeface="+mj-lt"/>
              </a:rPr>
              <a:t>третьих,  повышение квалификации  педагогов по теме инновации должно быть необходимой составной частью инновационного проекта.</a:t>
            </a:r>
          </a:p>
          <a:p>
            <a:endParaRPr lang="ru-RU" dirty="0">
              <a:latin typeface="+mj-lt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" y="-7936"/>
            <a:ext cx="12192000" cy="1370308"/>
            <a:chOff x="1" y="-7936"/>
            <a:chExt cx="12192000" cy="1372279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" y="174174"/>
              <a:ext cx="12192000" cy="10087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24971" y="0"/>
              <a:ext cx="449943" cy="136434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Равнобедренный треугольник 6"/>
            <p:cNvSpPr/>
            <p:nvPr/>
          </p:nvSpPr>
          <p:spPr>
            <a:xfrm rot="16200000">
              <a:off x="61459" y="1200829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Равнобедренный треугольник 7"/>
            <p:cNvSpPr/>
            <p:nvPr/>
          </p:nvSpPr>
          <p:spPr>
            <a:xfrm rot="5400000">
              <a:off x="654634" y="10660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Shape 106"/>
          <p:cNvSpPr txBox="1">
            <a:spLocks/>
          </p:cNvSpPr>
          <p:nvPr/>
        </p:nvSpPr>
        <p:spPr>
          <a:xfrm>
            <a:off x="674914" y="190594"/>
            <a:ext cx="8880600" cy="975900"/>
          </a:xfrm>
          <a:prstGeom prst="rect">
            <a:avLst/>
          </a:prstGeom>
          <a:noFill/>
        </p:spPr>
        <p:txBody>
          <a:bodyPr vert="horz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>
              <a:lnSpc>
                <a:spcPct val="100000"/>
              </a:lnSpc>
            </a:pPr>
            <a:r>
              <a:rPr lang="ru-RU" sz="2800" b="1" dirty="0">
                <a:solidFill>
                  <a:schemeClr val="bg1"/>
                </a:solidFill>
              </a:rPr>
              <a:t>СИСТЕМНЫЕ ИННОВАЦИИ В ОБРАЗОВАНИИ</a:t>
            </a:r>
            <a:endParaRPr lang="ru" sz="2800" b="1" dirty="0">
              <a:solidFill>
                <a:schemeClr val="bg1"/>
              </a:solidFill>
            </a:endParaRPr>
          </a:p>
        </p:txBody>
      </p:sp>
      <p:sp>
        <p:nvSpPr>
          <p:cNvPr id="11" name="Равнобедренный треугольник 10"/>
          <p:cNvSpPr/>
          <p:nvPr/>
        </p:nvSpPr>
        <p:spPr>
          <a:xfrm rot="7598989">
            <a:off x="585919" y="2385965"/>
            <a:ext cx="464457" cy="406400"/>
          </a:xfrm>
          <a:prstGeom prst="triangle">
            <a:avLst>
              <a:gd name="adj" fmla="val 70094"/>
            </a:avLst>
          </a:prstGeom>
          <a:solidFill>
            <a:srgbClr val="BB63D7"/>
          </a:solidFill>
          <a:ln>
            <a:noFill/>
          </a:ln>
          <a:effectLst>
            <a:outerShdw blurRad="152400" dist="317500" dir="5400000" algn="ctr" rotWithShape="0">
              <a:srgbClr val="7030A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Group 5"/>
          <p:cNvGrpSpPr>
            <a:grpSpLocks noChangeAspect="1"/>
          </p:cNvGrpSpPr>
          <p:nvPr/>
        </p:nvGrpSpPr>
        <p:grpSpPr bwMode="auto">
          <a:xfrm>
            <a:off x="8262811" y="1958897"/>
            <a:ext cx="3427731" cy="3664858"/>
            <a:chOff x="5296" y="1395"/>
            <a:chExt cx="1778" cy="1901"/>
          </a:xfrm>
          <a:solidFill>
            <a:schemeClr val="bg1">
              <a:lumMod val="75000"/>
            </a:schemeClr>
          </a:solidFill>
        </p:grpSpPr>
        <p:sp>
          <p:nvSpPr>
            <p:cNvPr id="15" name="Freeform 7"/>
            <p:cNvSpPr>
              <a:spLocks noEditPoints="1"/>
            </p:cNvSpPr>
            <p:nvPr/>
          </p:nvSpPr>
          <p:spPr bwMode="auto">
            <a:xfrm>
              <a:off x="5296" y="2249"/>
              <a:ext cx="723" cy="726"/>
            </a:xfrm>
            <a:custGeom>
              <a:avLst/>
              <a:gdLst>
                <a:gd name="T0" fmla="*/ 644 w 1445"/>
                <a:gd name="T1" fmla="*/ 517 h 1452"/>
                <a:gd name="T2" fmla="*/ 553 w 1445"/>
                <a:gd name="T3" fmla="*/ 582 h 1452"/>
                <a:gd name="T4" fmla="*/ 504 w 1445"/>
                <a:gd name="T5" fmla="*/ 685 h 1452"/>
                <a:gd name="T6" fmla="*/ 513 w 1445"/>
                <a:gd name="T7" fmla="*/ 804 h 1452"/>
                <a:gd name="T8" fmla="*/ 579 w 1445"/>
                <a:gd name="T9" fmla="*/ 896 h 1452"/>
                <a:gd name="T10" fmla="*/ 682 w 1445"/>
                <a:gd name="T11" fmla="*/ 945 h 1452"/>
                <a:gd name="T12" fmla="*/ 801 w 1445"/>
                <a:gd name="T13" fmla="*/ 935 h 1452"/>
                <a:gd name="T14" fmla="*/ 893 w 1445"/>
                <a:gd name="T15" fmla="*/ 870 h 1452"/>
                <a:gd name="T16" fmla="*/ 942 w 1445"/>
                <a:gd name="T17" fmla="*/ 765 h 1452"/>
                <a:gd name="T18" fmla="*/ 932 w 1445"/>
                <a:gd name="T19" fmla="*/ 648 h 1452"/>
                <a:gd name="T20" fmla="*/ 865 w 1445"/>
                <a:gd name="T21" fmla="*/ 556 h 1452"/>
                <a:gd name="T22" fmla="*/ 762 w 1445"/>
                <a:gd name="T23" fmla="*/ 507 h 1452"/>
                <a:gd name="T24" fmla="*/ 890 w 1445"/>
                <a:gd name="T25" fmla="*/ 0 h 1452"/>
                <a:gd name="T26" fmla="*/ 942 w 1445"/>
                <a:gd name="T27" fmla="*/ 22 h 1452"/>
                <a:gd name="T28" fmla="*/ 964 w 1445"/>
                <a:gd name="T29" fmla="*/ 75 h 1452"/>
                <a:gd name="T30" fmla="*/ 976 w 1445"/>
                <a:gd name="T31" fmla="*/ 216 h 1452"/>
                <a:gd name="T32" fmla="*/ 1021 w 1445"/>
                <a:gd name="T33" fmla="*/ 250 h 1452"/>
                <a:gd name="T34" fmla="*/ 1076 w 1445"/>
                <a:gd name="T35" fmla="*/ 241 h 1452"/>
                <a:gd name="T36" fmla="*/ 1203 w 1445"/>
                <a:gd name="T37" fmla="*/ 181 h 1452"/>
                <a:gd name="T38" fmla="*/ 1255 w 1445"/>
                <a:gd name="T39" fmla="*/ 202 h 1452"/>
                <a:gd name="T40" fmla="*/ 1443 w 1445"/>
                <a:gd name="T41" fmla="*/ 527 h 1452"/>
                <a:gd name="T42" fmla="*/ 1434 w 1445"/>
                <a:gd name="T43" fmla="*/ 582 h 1452"/>
                <a:gd name="T44" fmla="*/ 1319 w 1445"/>
                <a:gd name="T45" fmla="*/ 661 h 1452"/>
                <a:gd name="T46" fmla="*/ 1284 w 1445"/>
                <a:gd name="T47" fmla="*/ 707 h 1452"/>
                <a:gd name="T48" fmla="*/ 1291 w 1445"/>
                <a:gd name="T49" fmla="*/ 762 h 1452"/>
                <a:gd name="T50" fmla="*/ 1407 w 1445"/>
                <a:gd name="T51" fmla="*/ 842 h 1452"/>
                <a:gd name="T52" fmla="*/ 1441 w 1445"/>
                <a:gd name="T53" fmla="*/ 887 h 1452"/>
                <a:gd name="T54" fmla="*/ 1434 w 1445"/>
                <a:gd name="T55" fmla="*/ 944 h 1452"/>
                <a:gd name="T56" fmla="*/ 1240 w 1445"/>
                <a:gd name="T57" fmla="*/ 1262 h 1452"/>
                <a:gd name="T58" fmla="*/ 1183 w 1445"/>
                <a:gd name="T59" fmla="*/ 1268 h 1452"/>
                <a:gd name="T60" fmla="*/ 1058 w 1445"/>
                <a:gd name="T61" fmla="*/ 1202 h 1452"/>
                <a:gd name="T62" fmla="*/ 1002 w 1445"/>
                <a:gd name="T63" fmla="*/ 1209 h 1452"/>
                <a:gd name="T64" fmla="*/ 967 w 1445"/>
                <a:gd name="T65" fmla="*/ 1255 h 1452"/>
                <a:gd name="T66" fmla="*/ 962 w 1445"/>
                <a:gd name="T67" fmla="*/ 1397 h 1452"/>
                <a:gd name="T68" fmla="*/ 927 w 1445"/>
                <a:gd name="T69" fmla="*/ 1441 h 1452"/>
                <a:gd name="T70" fmla="*/ 556 w 1445"/>
                <a:gd name="T71" fmla="*/ 1452 h 1452"/>
                <a:gd name="T72" fmla="*/ 503 w 1445"/>
                <a:gd name="T73" fmla="*/ 1430 h 1452"/>
                <a:gd name="T74" fmla="*/ 481 w 1445"/>
                <a:gd name="T75" fmla="*/ 1376 h 1452"/>
                <a:gd name="T76" fmla="*/ 469 w 1445"/>
                <a:gd name="T77" fmla="*/ 1236 h 1452"/>
                <a:gd name="T78" fmla="*/ 424 w 1445"/>
                <a:gd name="T79" fmla="*/ 1202 h 1452"/>
                <a:gd name="T80" fmla="*/ 368 w 1445"/>
                <a:gd name="T81" fmla="*/ 1211 h 1452"/>
                <a:gd name="T82" fmla="*/ 242 w 1445"/>
                <a:gd name="T83" fmla="*/ 1271 h 1452"/>
                <a:gd name="T84" fmla="*/ 190 w 1445"/>
                <a:gd name="T85" fmla="*/ 1250 h 1452"/>
                <a:gd name="T86" fmla="*/ 3 w 1445"/>
                <a:gd name="T87" fmla="*/ 925 h 1452"/>
                <a:gd name="T88" fmla="*/ 10 w 1445"/>
                <a:gd name="T89" fmla="*/ 870 h 1452"/>
                <a:gd name="T90" fmla="*/ 126 w 1445"/>
                <a:gd name="T91" fmla="*/ 791 h 1452"/>
                <a:gd name="T92" fmla="*/ 161 w 1445"/>
                <a:gd name="T93" fmla="*/ 745 h 1452"/>
                <a:gd name="T94" fmla="*/ 154 w 1445"/>
                <a:gd name="T95" fmla="*/ 689 h 1452"/>
                <a:gd name="T96" fmla="*/ 38 w 1445"/>
                <a:gd name="T97" fmla="*/ 610 h 1452"/>
                <a:gd name="T98" fmla="*/ 3 w 1445"/>
                <a:gd name="T99" fmla="*/ 565 h 1452"/>
                <a:gd name="T100" fmla="*/ 10 w 1445"/>
                <a:gd name="T101" fmla="*/ 507 h 1452"/>
                <a:gd name="T102" fmla="*/ 205 w 1445"/>
                <a:gd name="T103" fmla="*/ 190 h 1452"/>
                <a:gd name="T104" fmla="*/ 262 w 1445"/>
                <a:gd name="T105" fmla="*/ 184 h 1452"/>
                <a:gd name="T106" fmla="*/ 387 w 1445"/>
                <a:gd name="T107" fmla="*/ 250 h 1452"/>
                <a:gd name="T108" fmla="*/ 443 w 1445"/>
                <a:gd name="T109" fmla="*/ 243 h 1452"/>
                <a:gd name="T110" fmla="*/ 477 w 1445"/>
                <a:gd name="T111" fmla="*/ 197 h 1452"/>
                <a:gd name="T112" fmla="*/ 483 w 1445"/>
                <a:gd name="T113" fmla="*/ 55 h 1452"/>
                <a:gd name="T114" fmla="*/ 518 w 1445"/>
                <a:gd name="T115" fmla="*/ 10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45" h="1452">
                  <a:moveTo>
                    <a:pt x="723" y="503"/>
                  </a:moveTo>
                  <a:lnTo>
                    <a:pt x="682" y="507"/>
                  </a:lnTo>
                  <a:lnTo>
                    <a:pt x="644" y="517"/>
                  </a:lnTo>
                  <a:lnTo>
                    <a:pt x="611" y="534"/>
                  </a:lnTo>
                  <a:lnTo>
                    <a:pt x="579" y="556"/>
                  </a:lnTo>
                  <a:lnTo>
                    <a:pt x="553" y="582"/>
                  </a:lnTo>
                  <a:lnTo>
                    <a:pt x="531" y="614"/>
                  </a:lnTo>
                  <a:lnTo>
                    <a:pt x="513" y="648"/>
                  </a:lnTo>
                  <a:lnTo>
                    <a:pt x="504" y="685"/>
                  </a:lnTo>
                  <a:lnTo>
                    <a:pt x="499" y="726"/>
                  </a:lnTo>
                  <a:lnTo>
                    <a:pt x="504" y="765"/>
                  </a:lnTo>
                  <a:lnTo>
                    <a:pt x="513" y="804"/>
                  </a:lnTo>
                  <a:lnTo>
                    <a:pt x="531" y="838"/>
                  </a:lnTo>
                  <a:lnTo>
                    <a:pt x="553" y="870"/>
                  </a:lnTo>
                  <a:lnTo>
                    <a:pt x="579" y="896"/>
                  </a:lnTo>
                  <a:lnTo>
                    <a:pt x="611" y="918"/>
                  </a:lnTo>
                  <a:lnTo>
                    <a:pt x="644" y="935"/>
                  </a:lnTo>
                  <a:lnTo>
                    <a:pt x="682" y="945"/>
                  </a:lnTo>
                  <a:lnTo>
                    <a:pt x="723" y="949"/>
                  </a:lnTo>
                  <a:lnTo>
                    <a:pt x="762" y="945"/>
                  </a:lnTo>
                  <a:lnTo>
                    <a:pt x="801" y="935"/>
                  </a:lnTo>
                  <a:lnTo>
                    <a:pt x="835" y="918"/>
                  </a:lnTo>
                  <a:lnTo>
                    <a:pt x="865" y="896"/>
                  </a:lnTo>
                  <a:lnTo>
                    <a:pt x="893" y="870"/>
                  </a:lnTo>
                  <a:lnTo>
                    <a:pt x="914" y="838"/>
                  </a:lnTo>
                  <a:lnTo>
                    <a:pt x="932" y="804"/>
                  </a:lnTo>
                  <a:lnTo>
                    <a:pt x="942" y="765"/>
                  </a:lnTo>
                  <a:lnTo>
                    <a:pt x="945" y="726"/>
                  </a:lnTo>
                  <a:lnTo>
                    <a:pt x="942" y="685"/>
                  </a:lnTo>
                  <a:lnTo>
                    <a:pt x="932" y="648"/>
                  </a:lnTo>
                  <a:lnTo>
                    <a:pt x="914" y="614"/>
                  </a:lnTo>
                  <a:lnTo>
                    <a:pt x="893" y="582"/>
                  </a:lnTo>
                  <a:lnTo>
                    <a:pt x="865" y="556"/>
                  </a:lnTo>
                  <a:lnTo>
                    <a:pt x="835" y="534"/>
                  </a:lnTo>
                  <a:lnTo>
                    <a:pt x="801" y="517"/>
                  </a:lnTo>
                  <a:lnTo>
                    <a:pt x="762" y="507"/>
                  </a:lnTo>
                  <a:lnTo>
                    <a:pt x="723" y="503"/>
                  </a:lnTo>
                  <a:close/>
                  <a:moveTo>
                    <a:pt x="556" y="0"/>
                  </a:moveTo>
                  <a:lnTo>
                    <a:pt x="890" y="0"/>
                  </a:lnTo>
                  <a:lnTo>
                    <a:pt x="910" y="3"/>
                  </a:lnTo>
                  <a:lnTo>
                    <a:pt x="927" y="10"/>
                  </a:lnTo>
                  <a:lnTo>
                    <a:pt x="942" y="22"/>
                  </a:lnTo>
                  <a:lnTo>
                    <a:pt x="954" y="37"/>
                  </a:lnTo>
                  <a:lnTo>
                    <a:pt x="962" y="55"/>
                  </a:lnTo>
                  <a:lnTo>
                    <a:pt x="964" y="75"/>
                  </a:lnTo>
                  <a:lnTo>
                    <a:pt x="964" y="177"/>
                  </a:lnTo>
                  <a:lnTo>
                    <a:pt x="967" y="197"/>
                  </a:lnTo>
                  <a:lnTo>
                    <a:pt x="976" y="216"/>
                  </a:lnTo>
                  <a:lnTo>
                    <a:pt x="987" y="231"/>
                  </a:lnTo>
                  <a:lnTo>
                    <a:pt x="1002" y="243"/>
                  </a:lnTo>
                  <a:lnTo>
                    <a:pt x="1021" y="250"/>
                  </a:lnTo>
                  <a:lnTo>
                    <a:pt x="1039" y="252"/>
                  </a:lnTo>
                  <a:lnTo>
                    <a:pt x="1058" y="250"/>
                  </a:lnTo>
                  <a:lnTo>
                    <a:pt x="1076" y="241"/>
                  </a:lnTo>
                  <a:lnTo>
                    <a:pt x="1164" y="190"/>
                  </a:lnTo>
                  <a:lnTo>
                    <a:pt x="1183" y="184"/>
                  </a:lnTo>
                  <a:lnTo>
                    <a:pt x="1203" y="181"/>
                  </a:lnTo>
                  <a:lnTo>
                    <a:pt x="1221" y="184"/>
                  </a:lnTo>
                  <a:lnTo>
                    <a:pt x="1240" y="190"/>
                  </a:lnTo>
                  <a:lnTo>
                    <a:pt x="1255" y="202"/>
                  </a:lnTo>
                  <a:lnTo>
                    <a:pt x="1268" y="218"/>
                  </a:lnTo>
                  <a:lnTo>
                    <a:pt x="1434" y="507"/>
                  </a:lnTo>
                  <a:lnTo>
                    <a:pt x="1443" y="527"/>
                  </a:lnTo>
                  <a:lnTo>
                    <a:pt x="1445" y="545"/>
                  </a:lnTo>
                  <a:lnTo>
                    <a:pt x="1441" y="565"/>
                  </a:lnTo>
                  <a:lnTo>
                    <a:pt x="1434" y="582"/>
                  </a:lnTo>
                  <a:lnTo>
                    <a:pt x="1423" y="597"/>
                  </a:lnTo>
                  <a:lnTo>
                    <a:pt x="1407" y="610"/>
                  </a:lnTo>
                  <a:lnTo>
                    <a:pt x="1319" y="661"/>
                  </a:lnTo>
                  <a:lnTo>
                    <a:pt x="1302" y="674"/>
                  </a:lnTo>
                  <a:lnTo>
                    <a:pt x="1291" y="689"/>
                  </a:lnTo>
                  <a:lnTo>
                    <a:pt x="1284" y="707"/>
                  </a:lnTo>
                  <a:lnTo>
                    <a:pt x="1281" y="726"/>
                  </a:lnTo>
                  <a:lnTo>
                    <a:pt x="1284" y="745"/>
                  </a:lnTo>
                  <a:lnTo>
                    <a:pt x="1291" y="762"/>
                  </a:lnTo>
                  <a:lnTo>
                    <a:pt x="1302" y="778"/>
                  </a:lnTo>
                  <a:lnTo>
                    <a:pt x="1319" y="791"/>
                  </a:lnTo>
                  <a:lnTo>
                    <a:pt x="1407" y="842"/>
                  </a:lnTo>
                  <a:lnTo>
                    <a:pt x="1423" y="855"/>
                  </a:lnTo>
                  <a:lnTo>
                    <a:pt x="1434" y="870"/>
                  </a:lnTo>
                  <a:lnTo>
                    <a:pt x="1441" y="887"/>
                  </a:lnTo>
                  <a:lnTo>
                    <a:pt x="1445" y="907"/>
                  </a:lnTo>
                  <a:lnTo>
                    <a:pt x="1443" y="925"/>
                  </a:lnTo>
                  <a:lnTo>
                    <a:pt x="1434" y="944"/>
                  </a:lnTo>
                  <a:lnTo>
                    <a:pt x="1268" y="1234"/>
                  </a:lnTo>
                  <a:lnTo>
                    <a:pt x="1255" y="1250"/>
                  </a:lnTo>
                  <a:lnTo>
                    <a:pt x="1240" y="1262"/>
                  </a:lnTo>
                  <a:lnTo>
                    <a:pt x="1221" y="1268"/>
                  </a:lnTo>
                  <a:lnTo>
                    <a:pt x="1203" y="1271"/>
                  </a:lnTo>
                  <a:lnTo>
                    <a:pt x="1183" y="1268"/>
                  </a:lnTo>
                  <a:lnTo>
                    <a:pt x="1164" y="1262"/>
                  </a:lnTo>
                  <a:lnTo>
                    <a:pt x="1076" y="1211"/>
                  </a:lnTo>
                  <a:lnTo>
                    <a:pt x="1058" y="1202"/>
                  </a:lnTo>
                  <a:lnTo>
                    <a:pt x="1039" y="1200"/>
                  </a:lnTo>
                  <a:lnTo>
                    <a:pt x="1021" y="1202"/>
                  </a:lnTo>
                  <a:lnTo>
                    <a:pt x="1002" y="1209"/>
                  </a:lnTo>
                  <a:lnTo>
                    <a:pt x="987" y="1221"/>
                  </a:lnTo>
                  <a:lnTo>
                    <a:pt x="976" y="1236"/>
                  </a:lnTo>
                  <a:lnTo>
                    <a:pt x="967" y="1255"/>
                  </a:lnTo>
                  <a:lnTo>
                    <a:pt x="964" y="1275"/>
                  </a:lnTo>
                  <a:lnTo>
                    <a:pt x="964" y="1376"/>
                  </a:lnTo>
                  <a:lnTo>
                    <a:pt x="962" y="1397"/>
                  </a:lnTo>
                  <a:lnTo>
                    <a:pt x="954" y="1415"/>
                  </a:lnTo>
                  <a:lnTo>
                    <a:pt x="942" y="1430"/>
                  </a:lnTo>
                  <a:lnTo>
                    <a:pt x="927" y="1441"/>
                  </a:lnTo>
                  <a:lnTo>
                    <a:pt x="910" y="1449"/>
                  </a:lnTo>
                  <a:lnTo>
                    <a:pt x="890" y="1452"/>
                  </a:lnTo>
                  <a:lnTo>
                    <a:pt x="556" y="1452"/>
                  </a:lnTo>
                  <a:lnTo>
                    <a:pt x="535" y="1449"/>
                  </a:lnTo>
                  <a:lnTo>
                    <a:pt x="518" y="1441"/>
                  </a:lnTo>
                  <a:lnTo>
                    <a:pt x="503" y="1430"/>
                  </a:lnTo>
                  <a:lnTo>
                    <a:pt x="491" y="1415"/>
                  </a:lnTo>
                  <a:lnTo>
                    <a:pt x="483" y="1397"/>
                  </a:lnTo>
                  <a:lnTo>
                    <a:pt x="481" y="1376"/>
                  </a:lnTo>
                  <a:lnTo>
                    <a:pt x="481" y="1275"/>
                  </a:lnTo>
                  <a:lnTo>
                    <a:pt x="477" y="1255"/>
                  </a:lnTo>
                  <a:lnTo>
                    <a:pt x="469" y="1236"/>
                  </a:lnTo>
                  <a:lnTo>
                    <a:pt x="458" y="1221"/>
                  </a:lnTo>
                  <a:lnTo>
                    <a:pt x="443" y="1209"/>
                  </a:lnTo>
                  <a:lnTo>
                    <a:pt x="424" y="1202"/>
                  </a:lnTo>
                  <a:lnTo>
                    <a:pt x="405" y="1200"/>
                  </a:lnTo>
                  <a:lnTo>
                    <a:pt x="387" y="1202"/>
                  </a:lnTo>
                  <a:lnTo>
                    <a:pt x="368" y="1211"/>
                  </a:lnTo>
                  <a:lnTo>
                    <a:pt x="280" y="1262"/>
                  </a:lnTo>
                  <a:lnTo>
                    <a:pt x="262" y="1268"/>
                  </a:lnTo>
                  <a:lnTo>
                    <a:pt x="242" y="1271"/>
                  </a:lnTo>
                  <a:lnTo>
                    <a:pt x="223" y="1268"/>
                  </a:lnTo>
                  <a:lnTo>
                    <a:pt x="205" y="1262"/>
                  </a:lnTo>
                  <a:lnTo>
                    <a:pt x="190" y="1250"/>
                  </a:lnTo>
                  <a:lnTo>
                    <a:pt x="177" y="1234"/>
                  </a:lnTo>
                  <a:lnTo>
                    <a:pt x="10" y="944"/>
                  </a:lnTo>
                  <a:lnTo>
                    <a:pt x="3" y="925"/>
                  </a:lnTo>
                  <a:lnTo>
                    <a:pt x="0" y="907"/>
                  </a:lnTo>
                  <a:lnTo>
                    <a:pt x="3" y="887"/>
                  </a:lnTo>
                  <a:lnTo>
                    <a:pt x="10" y="870"/>
                  </a:lnTo>
                  <a:lnTo>
                    <a:pt x="22" y="855"/>
                  </a:lnTo>
                  <a:lnTo>
                    <a:pt x="38" y="842"/>
                  </a:lnTo>
                  <a:lnTo>
                    <a:pt x="126" y="791"/>
                  </a:lnTo>
                  <a:lnTo>
                    <a:pt x="142" y="778"/>
                  </a:lnTo>
                  <a:lnTo>
                    <a:pt x="154" y="762"/>
                  </a:lnTo>
                  <a:lnTo>
                    <a:pt x="161" y="745"/>
                  </a:lnTo>
                  <a:lnTo>
                    <a:pt x="163" y="726"/>
                  </a:lnTo>
                  <a:lnTo>
                    <a:pt x="161" y="707"/>
                  </a:lnTo>
                  <a:lnTo>
                    <a:pt x="154" y="689"/>
                  </a:lnTo>
                  <a:lnTo>
                    <a:pt x="142" y="674"/>
                  </a:lnTo>
                  <a:lnTo>
                    <a:pt x="126" y="661"/>
                  </a:lnTo>
                  <a:lnTo>
                    <a:pt x="38" y="610"/>
                  </a:lnTo>
                  <a:lnTo>
                    <a:pt x="22" y="597"/>
                  </a:lnTo>
                  <a:lnTo>
                    <a:pt x="10" y="582"/>
                  </a:lnTo>
                  <a:lnTo>
                    <a:pt x="3" y="565"/>
                  </a:lnTo>
                  <a:lnTo>
                    <a:pt x="0" y="545"/>
                  </a:lnTo>
                  <a:lnTo>
                    <a:pt x="3" y="527"/>
                  </a:lnTo>
                  <a:lnTo>
                    <a:pt x="10" y="507"/>
                  </a:lnTo>
                  <a:lnTo>
                    <a:pt x="177" y="218"/>
                  </a:lnTo>
                  <a:lnTo>
                    <a:pt x="190" y="202"/>
                  </a:lnTo>
                  <a:lnTo>
                    <a:pt x="205" y="190"/>
                  </a:lnTo>
                  <a:lnTo>
                    <a:pt x="223" y="184"/>
                  </a:lnTo>
                  <a:lnTo>
                    <a:pt x="242" y="181"/>
                  </a:lnTo>
                  <a:lnTo>
                    <a:pt x="262" y="184"/>
                  </a:lnTo>
                  <a:lnTo>
                    <a:pt x="280" y="190"/>
                  </a:lnTo>
                  <a:lnTo>
                    <a:pt x="368" y="241"/>
                  </a:lnTo>
                  <a:lnTo>
                    <a:pt x="387" y="250"/>
                  </a:lnTo>
                  <a:lnTo>
                    <a:pt x="405" y="252"/>
                  </a:lnTo>
                  <a:lnTo>
                    <a:pt x="424" y="250"/>
                  </a:lnTo>
                  <a:lnTo>
                    <a:pt x="443" y="243"/>
                  </a:lnTo>
                  <a:lnTo>
                    <a:pt x="458" y="231"/>
                  </a:lnTo>
                  <a:lnTo>
                    <a:pt x="469" y="216"/>
                  </a:lnTo>
                  <a:lnTo>
                    <a:pt x="477" y="197"/>
                  </a:lnTo>
                  <a:lnTo>
                    <a:pt x="481" y="177"/>
                  </a:lnTo>
                  <a:lnTo>
                    <a:pt x="481" y="75"/>
                  </a:lnTo>
                  <a:lnTo>
                    <a:pt x="483" y="55"/>
                  </a:lnTo>
                  <a:lnTo>
                    <a:pt x="491" y="37"/>
                  </a:lnTo>
                  <a:lnTo>
                    <a:pt x="503" y="22"/>
                  </a:lnTo>
                  <a:lnTo>
                    <a:pt x="518" y="10"/>
                  </a:lnTo>
                  <a:lnTo>
                    <a:pt x="535" y="3"/>
                  </a:lnTo>
                  <a:lnTo>
                    <a:pt x="5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5304" y="1531"/>
              <a:ext cx="817" cy="798"/>
            </a:xfrm>
            <a:custGeom>
              <a:avLst/>
              <a:gdLst>
                <a:gd name="T0" fmla="*/ 1184 w 1635"/>
                <a:gd name="T1" fmla="*/ 0 h 1596"/>
                <a:gd name="T2" fmla="*/ 1227 w 1635"/>
                <a:gd name="T3" fmla="*/ 15 h 1596"/>
                <a:gd name="T4" fmla="*/ 1605 w 1635"/>
                <a:gd name="T5" fmla="*/ 389 h 1596"/>
                <a:gd name="T6" fmla="*/ 1627 w 1635"/>
                <a:gd name="T7" fmla="*/ 422 h 1596"/>
                <a:gd name="T8" fmla="*/ 1635 w 1635"/>
                <a:gd name="T9" fmla="*/ 462 h 1596"/>
                <a:gd name="T10" fmla="*/ 1627 w 1635"/>
                <a:gd name="T11" fmla="*/ 501 h 1596"/>
                <a:gd name="T12" fmla="*/ 1605 w 1635"/>
                <a:gd name="T13" fmla="*/ 535 h 1596"/>
                <a:gd name="T14" fmla="*/ 1229 w 1635"/>
                <a:gd name="T15" fmla="*/ 907 h 1596"/>
                <a:gd name="T16" fmla="*/ 1192 w 1635"/>
                <a:gd name="T17" fmla="*/ 922 h 1596"/>
                <a:gd name="T18" fmla="*/ 1153 w 1635"/>
                <a:gd name="T19" fmla="*/ 922 h 1596"/>
                <a:gd name="T20" fmla="*/ 1116 w 1635"/>
                <a:gd name="T21" fmla="*/ 907 h 1596"/>
                <a:gd name="T22" fmla="*/ 1086 w 1635"/>
                <a:gd name="T23" fmla="*/ 874 h 1596"/>
                <a:gd name="T24" fmla="*/ 1071 w 1635"/>
                <a:gd name="T25" fmla="*/ 831 h 1596"/>
                <a:gd name="T26" fmla="*/ 1075 w 1635"/>
                <a:gd name="T27" fmla="*/ 787 h 1596"/>
                <a:gd name="T28" fmla="*/ 1100 w 1635"/>
                <a:gd name="T29" fmla="*/ 748 h 1596"/>
                <a:gd name="T30" fmla="*/ 1191 w 1635"/>
                <a:gd name="T31" fmla="*/ 576 h 1596"/>
                <a:gd name="T32" fmla="*/ 1020 w 1635"/>
                <a:gd name="T33" fmla="*/ 615 h 1596"/>
                <a:gd name="T34" fmla="*/ 859 w 1635"/>
                <a:gd name="T35" fmla="*/ 676 h 1596"/>
                <a:gd name="T36" fmla="*/ 710 w 1635"/>
                <a:gd name="T37" fmla="*/ 761 h 1596"/>
                <a:gd name="T38" fmla="*/ 577 w 1635"/>
                <a:gd name="T39" fmla="*/ 866 h 1596"/>
                <a:gd name="T40" fmla="*/ 460 w 1635"/>
                <a:gd name="T41" fmla="*/ 989 h 1596"/>
                <a:gd name="T42" fmla="*/ 363 w 1635"/>
                <a:gd name="T43" fmla="*/ 1129 h 1596"/>
                <a:gd name="T44" fmla="*/ 286 w 1635"/>
                <a:gd name="T45" fmla="*/ 1282 h 1596"/>
                <a:gd name="T46" fmla="*/ 233 w 1635"/>
                <a:gd name="T47" fmla="*/ 1447 h 1596"/>
                <a:gd name="T48" fmla="*/ 190 w 1635"/>
                <a:gd name="T49" fmla="*/ 1450 h 1596"/>
                <a:gd name="T50" fmla="*/ 120 w 1635"/>
                <a:gd name="T51" fmla="*/ 1471 h 1596"/>
                <a:gd name="T52" fmla="*/ 61 w 1635"/>
                <a:gd name="T53" fmla="*/ 1512 h 1596"/>
                <a:gd name="T54" fmla="*/ 15 w 1635"/>
                <a:gd name="T55" fmla="*/ 1570 h 1596"/>
                <a:gd name="T56" fmla="*/ 11 w 1635"/>
                <a:gd name="T57" fmla="*/ 1501 h 1596"/>
                <a:gd name="T58" fmla="*/ 54 w 1635"/>
                <a:gd name="T59" fmla="*/ 1318 h 1596"/>
                <a:gd name="T60" fmla="*/ 120 w 1635"/>
                <a:gd name="T61" fmla="*/ 1145 h 1596"/>
                <a:gd name="T62" fmla="*/ 208 w 1635"/>
                <a:gd name="T63" fmla="*/ 985 h 1596"/>
                <a:gd name="T64" fmla="*/ 317 w 1635"/>
                <a:gd name="T65" fmla="*/ 838 h 1596"/>
                <a:gd name="T66" fmla="*/ 444 w 1635"/>
                <a:gd name="T67" fmla="*/ 708 h 1596"/>
                <a:gd name="T68" fmla="*/ 586 w 1635"/>
                <a:gd name="T69" fmla="*/ 596 h 1596"/>
                <a:gd name="T70" fmla="*/ 744 w 1635"/>
                <a:gd name="T71" fmla="*/ 502 h 1596"/>
                <a:gd name="T72" fmla="*/ 914 w 1635"/>
                <a:gd name="T73" fmla="*/ 431 h 1596"/>
                <a:gd name="T74" fmla="*/ 1095 w 1635"/>
                <a:gd name="T75" fmla="*/ 383 h 1596"/>
                <a:gd name="T76" fmla="*/ 1284 w 1635"/>
                <a:gd name="T77" fmla="*/ 361 h 1596"/>
                <a:gd name="T78" fmla="*/ 1086 w 1635"/>
                <a:gd name="T79" fmla="*/ 158 h 1596"/>
                <a:gd name="T80" fmla="*/ 1071 w 1635"/>
                <a:gd name="T81" fmla="*/ 115 h 1596"/>
                <a:gd name="T82" fmla="*/ 1075 w 1635"/>
                <a:gd name="T83" fmla="*/ 70 h 1596"/>
                <a:gd name="T84" fmla="*/ 1100 w 1635"/>
                <a:gd name="T85" fmla="*/ 30 h 1596"/>
                <a:gd name="T86" fmla="*/ 1140 w 1635"/>
                <a:gd name="T87" fmla="*/ 6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35" h="1596">
                  <a:moveTo>
                    <a:pt x="1162" y="0"/>
                  </a:moveTo>
                  <a:lnTo>
                    <a:pt x="1184" y="0"/>
                  </a:lnTo>
                  <a:lnTo>
                    <a:pt x="1206" y="6"/>
                  </a:lnTo>
                  <a:lnTo>
                    <a:pt x="1227" y="15"/>
                  </a:lnTo>
                  <a:lnTo>
                    <a:pt x="1246" y="30"/>
                  </a:lnTo>
                  <a:lnTo>
                    <a:pt x="1605" y="389"/>
                  </a:lnTo>
                  <a:lnTo>
                    <a:pt x="1618" y="405"/>
                  </a:lnTo>
                  <a:lnTo>
                    <a:pt x="1627" y="422"/>
                  </a:lnTo>
                  <a:lnTo>
                    <a:pt x="1633" y="442"/>
                  </a:lnTo>
                  <a:lnTo>
                    <a:pt x="1635" y="462"/>
                  </a:lnTo>
                  <a:lnTo>
                    <a:pt x="1633" y="482"/>
                  </a:lnTo>
                  <a:lnTo>
                    <a:pt x="1627" y="501"/>
                  </a:lnTo>
                  <a:lnTo>
                    <a:pt x="1618" y="518"/>
                  </a:lnTo>
                  <a:lnTo>
                    <a:pt x="1605" y="535"/>
                  </a:lnTo>
                  <a:lnTo>
                    <a:pt x="1246" y="893"/>
                  </a:lnTo>
                  <a:lnTo>
                    <a:pt x="1229" y="907"/>
                  </a:lnTo>
                  <a:lnTo>
                    <a:pt x="1212" y="916"/>
                  </a:lnTo>
                  <a:lnTo>
                    <a:pt x="1192" y="922"/>
                  </a:lnTo>
                  <a:lnTo>
                    <a:pt x="1173" y="923"/>
                  </a:lnTo>
                  <a:lnTo>
                    <a:pt x="1153" y="922"/>
                  </a:lnTo>
                  <a:lnTo>
                    <a:pt x="1134" y="916"/>
                  </a:lnTo>
                  <a:lnTo>
                    <a:pt x="1116" y="907"/>
                  </a:lnTo>
                  <a:lnTo>
                    <a:pt x="1100" y="893"/>
                  </a:lnTo>
                  <a:lnTo>
                    <a:pt x="1086" y="874"/>
                  </a:lnTo>
                  <a:lnTo>
                    <a:pt x="1075" y="853"/>
                  </a:lnTo>
                  <a:lnTo>
                    <a:pt x="1071" y="831"/>
                  </a:lnTo>
                  <a:lnTo>
                    <a:pt x="1071" y="809"/>
                  </a:lnTo>
                  <a:lnTo>
                    <a:pt x="1075" y="787"/>
                  </a:lnTo>
                  <a:lnTo>
                    <a:pt x="1086" y="766"/>
                  </a:lnTo>
                  <a:lnTo>
                    <a:pt x="1100" y="748"/>
                  </a:lnTo>
                  <a:lnTo>
                    <a:pt x="1280" y="567"/>
                  </a:lnTo>
                  <a:lnTo>
                    <a:pt x="1191" y="576"/>
                  </a:lnTo>
                  <a:lnTo>
                    <a:pt x="1104" y="591"/>
                  </a:lnTo>
                  <a:lnTo>
                    <a:pt x="1020" y="615"/>
                  </a:lnTo>
                  <a:lnTo>
                    <a:pt x="937" y="642"/>
                  </a:lnTo>
                  <a:lnTo>
                    <a:pt x="859" y="676"/>
                  </a:lnTo>
                  <a:lnTo>
                    <a:pt x="783" y="717"/>
                  </a:lnTo>
                  <a:lnTo>
                    <a:pt x="710" y="761"/>
                  </a:lnTo>
                  <a:lnTo>
                    <a:pt x="642" y="812"/>
                  </a:lnTo>
                  <a:lnTo>
                    <a:pt x="577" y="866"/>
                  </a:lnTo>
                  <a:lnTo>
                    <a:pt x="517" y="925"/>
                  </a:lnTo>
                  <a:lnTo>
                    <a:pt x="460" y="989"/>
                  </a:lnTo>
                  <a:lnTo>
                    <a:pt x="409" y="1057"/>
                  </a:lnTo>
                  <a:lnTo>
                    <a:pt x="363" y="1129"/>
                  </a:lnTo>
                  <a:lnTo>
                    <a:pt x="322" y="1203"/>
                  </a:lnTo>
                  <a:lnTo>
                    <a:pt x="286" y="1282"/>
                  </a:lnTo>
                  <a:lnTo>
                    <a:pt x="256" y="1363"/>
                  </a:lnTo>
                  <a:lnTo>
                    <a:pt x="233" y="1447"/>
                  </a:lnTo>
                  <a:lnTo>
                    <a:pt x="227" y="1447"/>
                  </a:lnTo>
                  <a:lnTo>
                    <a:pt x="190" y="1450"/>
                  </a:lnTo>
                  <a:lnTo>
                    <a:pt x="155" y="1458"/>
                  </a:lnTo>
                  <a:lnTo>
                    <a:pt x="120" y="1471"/>
                  </a:lnTo>
                  <a:lnTo>
                    <a:pt x="89" y="1490"/>
                  </a:lnTo>
                  <a:lnTo>
                    <a:pt x="61" y="1512"/>
                  </a:lnTo>
                  <a:lnTo>
                    <a:pt x="36" y="1538"/>
                  </a:lnTo>
                  <a:lnTo>
                    <a:pt x="15" y="1570"/>
                  </a:lnTo>
                  <a:lnTo>
                    <a:pt x="0" y="1596"/>
                  </a:lnTo>
                  <a:lnTo>
                    <a:pt x="11" y="1501"/>
                  </a:lnTo>
                  <a:lnTo>
                    <a:pt x="30" y="1409"/>
                  </a:lnTo>
                  <a:lnTo>
                    <a:pt x="54" y="1318"/>
                  </a:lnTo>
                  <a:lnTo>
                    <a:pt x="84" y="1230"/>
                  </a:lnTo>
                  <a:lnTo>
                    <a:pt x="120" y="1145"/>
                  </a:lnTo>
                  <a:lnTo>
                    <a:pt x="162" y="1063"/>
                  </a:lnTo>
                  <a:lnTo>
                    <a:pt x="208" y="985"/>
                  </a:lnTo>
                  <a:lnTo>
                    <a:pt x="261" y="910"/>
                  </a:lnTo>
                  <a:lnTo>
                    <a:pt x="317" y="838"/>
                  </a:lnTo>
                  <a:lnTo>
                    <a:pt x="379" y="771"/>
                  </a:lnTo>
                  <a:lnTo>
                    <a:pt x="444" y="708"/>
                  </a:lnTo>
                  <a:lnTo>
                    <a:pt x="513" y="649"/>
                  </a:lnTo>
                  <a:lnTo>
                    <a:pt x="586" y="596"/>
                  </a:lnTo>
                  <a:lnTo>
                    <a:pt x="664" y="546"/>
                  </a:lnTo>
                  <a:lnTo>
                    <a:pt x="744" y="502"/>
                  </a:lnTo>
                  <a:lnTo>
                    <a:pt x="827" y="464"/>
                  </a:lnTo>
                  <a:lnTo>
                    <a:pt x="914" y="431"/>
                  </a:lnTo>
                  <a:lnTo>
                    <a:pt x="1003" y="404"/>
                  </a:lnTo>
                  <a:lnTo>
                    <a:pt x="1095" y="383"/>
                  </a:lnTo>
                  <a:lnTo>
                    <a:pt x="1189" y="369"/>
                  </a:lnTo>
                  <a:lnTo>
                    <a:pt x="1284" y="361"/>
                  </a:lnTo>
                  <a:lnTo>
                    <a:pt x="1100" y="176"/>
                  </a:lnTo>
                  <a:lnTo>
                    <a:pt x="1086" y="158"/>
                  </a:lnTo>
                  <a:lnTo>
                    <a:pt x="1075" y="137"/>
                  </a:lnTo>
                  <a:lnTo>
                    <a:pt x="1071" y="115"/>
                  </a:lnTo>
                  <a:lnTo>
                    <a:pt x="1071" y="92"/>
                  </a:lnTo>
                  <a:lnTo>
                    <a:pt x="1075" y="70"/>
                  </a:lnTo>
                  <a:lnTo>
                    <a:pt x="1086" y="49"/>
                  </a:lnTo>
                  <a:lnTo>
                    <a:pt x="1100" y="30"/>
                  </a:lnTo>
                  <a:lnTo>
                    <a:pt x="1119" y="15"/>
                  </a:lnTo>
                  <a:lnTo>
                    <a:pt x="1140" y="6"/>
                  </a:lnTo>
                  <a:lnTo>
                    <a:pt x="11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9"/>
            <p:cNvSpPr>
              <a:spLocks/>
            </p:cNvSpPr>
            <p:nvPr/>
          </p:nvSpPr>
          <p:spPr bwMode="auto">
            <a:xfrm>
              <a:off x="6371" y="1395"/>
              <a:ext cx="415" cy="415"/>
            </a:xfrm>
            <a:custGeom>
              <a:avLst/>
              <a:gdLst>
                <a:gd name="T0" fmla="*/ 415 w 830"/>
                <a:gd name="T1" fmla="*/ 0 h 830"/>
                <a:gd name="T2" fmla="*/ 467 w 830"/>
                <a:gd name="T3" fmla="*/ 2 h 830"/>
                <a:gd name="T4" fmla="*/ 517 w 830"/>
                <a:gd name="T5" fmla="*/ 11 h 830"/>
                <a:gd name="T6" fmla="*/ 566 w 830"/>
                <a:gd name="T7" fmla="*/ 28 h 830"/>
                <a:gd name="T8" fmla="*/ 611 w 830"/>
                <a:gd name="T9" fmla="*/ 48 h 830"/>
                <a:gd name="T10" fmla="*/ 653 w 830"/>
                <a:gd name="T11" fmla="*/ 74 h 830"/>
                <a:gd name="T12" fmla="*/ 691 w 830"/>
                <a:gd name="T13" fmla="*/ 104 h 830"/>
                <a:gd name="T14" fmla="*/ 726 w 830"/>
                <a:gd name="T15" fmla="*/ 139 h 830"/>
                <a:gd name="T16" fmla="*/ 756 w 830"/>
                <a:gd name="T17" fmla="*/ 177 h 830"/>
                <a:gd name="T18" fmla="*/ 781 w 830"/>
                <a:gd name="T19" fmla="*/ 219 h 830"/>
                <a:gd name="T20" fmla="*/ 802 w 830"/>
                <a:gd name="T21" fmla="*/ 264 h 830"/>
                <a:gd name="T22" fmla="*/ 818 w 830"/>
                <a:gd name="T23" fmla="*/ 313 h 830"/>
                <a:gd name="T24" fmla="*/ 828 w 830"/>
                <a:gd name="T25" fmla="*/ 363 h 830"/>
                <a:gd name="T26" fmla="*/ 830 w 830"/>
                <a:gd name="T27" fmla="*/ 415 h 830"/>
                <a:gd name="T28" fmla="*/ 828 w 830"/>
                <a:gd name="T29" fmla="*/ 467 h 830"/>
                <a:gd name="T30" fmla="*/ 818 w 830"/>
                <a:gd name="T31" fmla="*/ 517 h 830"/>
                <a:gd name="T32" fmla="*/ 802 w 830"/>
                <a:gd name="T33" fmla="*/ 564 h 830"/>
                <a:gd name="T34" fmla="*/ 781 w 830"/>
                <a:gd name="T35" fmla="*/ 610 h 830"/>
                <a:gd name="T36" fmla="*/ 756 w 830"/>
                <a:gd name="T37" fmla="*/ 651 h 830"/>
                <a:gd name="T38" fmla="*/ 726 w 830"/>
                <a:gd name="T39" fmla="*/ 689 h 830"/>
                <a:gd name="T40" fmla="*/ 691 w 830"/>
                <a:gd name="T41" fmla="*/ 724 h 830"/>
                <a:gd name="T42" fmla="*/ 653 w 830"/>
                <a:gd name="T43" fmla="*/ 756 h 830"/>
                <a:gd name="T44" fmla="*/ 611 w 830"/>
                <a:gd name="T45" fmla="*/ 781 h 830"/>
                <a:gd name="T46" fmla="*/ 566 w 830"/>
                <a:gd name="T47" fmla="*/ 802 h 830"/>
                <a:gd name="T48" fmla="*/ 517 w 830"/>
                <a:gd name="T49" fmla="*/ 817 h 830"/>
                <a:gd name="T50" fmla="*/ 467 w 830"/>
                <a:gd name="T51" fmla="*/ 826 h 830"/>
                <a:gd name="T52" fmla="*/ 415 w 830"/>
                <a:gd name="T53" fmla="*/ 830 h 830"/>
                <a:gd name="T54" fmla="*/ 363 w 830"/>
                <a:gd name="T55" fmla="*/ 826 h 830"/>
                <a:gd name="T56" fmla="*/ 313 w 830"/>
                <a:gd name="T57" fmla="*/ 817 h 830"/>
                <a:gd name="T58" fmla="*/ 266 w 830"/>
                <a:gd name="T59" fmla="*/ 802 h 830"/>
                <a:gd name="T60" fmla="*/ 220 w 830"/>
                <a:gd name="T61" fmla="*/ 781 h 830"/>
                <a:gd name="T62" fmla="*/ 179 w 830"/>
                <a:gd name="T63" fmla="*/ 756 h 830"/>
                <a:gd name="T64" fmla="*/ 141 w 830"/>
                <a:gd name="T65" fmla="*/ 724 h 830"/>
                <a:gd name="T66" fmla="*/ 106 w 830"/>
                <a:gd name="T67" fmla="*/ 689 h 830"/>
                <a:gd name="T68" fmla="*/ 74 w 830"/>
                <a:gd name="T69" fmla="*/ 651 h 830"/>
                <a:gd name="T70" fmla="*/ 49 w 830"/>
                <a:gd name="T71" fmla="*/ 610 h 830"/>
                <a:gd name="T72" fmla="*/ 28 w 830"/>
                <a:gd name="T73" fmla="*/ 564 h 830"/>
                <a:gd name="T74" fmla="*/ 13 w 830"/>
                <a:gd name="T75" fmla="*/ 517 h 830"/>
                <a:gd name="T76" fmla="*/ 4 w 830"/>
                <a:gd name="T77" fmla="*/ 467 h 830"/>
                <a:gd name="T78" fmla="*/ 0 w 830"/>
                <a:gd name="T79" fmla="*/ 415 h 830"/>
                <a:gd name="T80" fmla="*/ 4 w 830"/>
                <a:gd name="T81" fmla="*/ 363 h 830"/>
                <a:gd name="T82" fmla="*/ 13 w 830"/>
                <a:gd name="T83" fmla="*/ 313 h 830"/>
                <a:gd name="T84" fmla="*/ 28 w 830"/>
                <a:gd name="T85" fmla="*/ 264 h 830"/>
                <a:gd name="T86" fmla="*/ 49 w 830"/>
                <a:gd name="T87" fmla="*/ 219 h 830"/>
                <a:gd name="T88" fmla="*/ 74 w 830"/>
                <a:gd name="T89" fmla="*/ 177 h 830"/>
                <a:gd name="T90" fmla="*/ 106 w 830"/>
                <a:gd name="T91" fmla="*/ 139 h 830"/>
                <a:gd name="T92" fmla="*/ 141 w 830"/>
                <a:gd name="T93" fmla="*/ 104 h 830"/>
                <a:gd name="T94" fmla="*/ 179 w 830"/>
                <a:gd name="T95" fmla="*/ 74 h 830"/>
                <a:gd name="T96" fmla="*/ 220 w 830"/>
                <a:gd name="T97" fmla="*/ 48 h 830"/>
                <a:gd name="T98" fmla="*/ 266 w 830"/>
                <a:gd name="T99" fmla="*/ 28 h 830"/>
                <a:gd name="T100" fmla="*/ 313 w 830"/>
                <a:gd name="T101" fmla="*/ 11 h 830"/>
                <a:gd name="T102" fmla="*/ 363 w 830"/>
                <a:gd name="T103" fmla="*/ 2 h 830"/>
                <a:gd name="T104" fmla="*/ 415 w 830"/>
                <a:gd name="T10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30" h="830">
                  <a:moveTo>
                    <a:pt x="415" y="0"/>
                  </a:moveTo>
                  <a:lnTo>
                    <a:pt x="467" y="2"/>
                  </a:lnTo>
                  <a:lnTo>
                    <a:pt x="517" y="11"/>
                  </a:lnTo>
                  <a:lnTo>
                    <a:pt x="566" y="28"/>
                  </a:lnTo>
                  <a:lnTo>
                    <a:pt x="611" y="48"/>
                  </a:lnTo>
                  <a:lnTo>
                    <a:pt x="653" y="74"/>
                  </a:lnTo>
                  <a:lnTo>
                    <a:pt x="691" y="104"/>
                  </a:lnTo>
                  <a:lnTo>
                    <a:pt x="726" y="139"/>
                  </a:lnTo>
                  <a:lnTo>
                    <a:pt x="756" y="177"/>
                  </a:lnTo>
                  <a:lnTo>
                    <a:pt x="781" y="219"/>
                  </a:lnTo>
                  <a:lnTo>
                    <a:pt x="802" y="264"/>
                  </a:lnTo>
                  <a:lnTo>
                    <a:pt x="818" y="313"/>
                  </a:lnTo>
                  <a:lnTo>
                    <a:pt x="828" y="363"/>
                  </a:lnTo>
                  <a:lnTo>
                    <a:pt x="830" y="415"/>
                  </a:lnTo>
                  <a:lnTo>
                    <a:pt x="828" y="467"/>
                  </a:lnTo>
                  <a:lnTo>
                    <a:pt x="818" y="517"/>
                  </a:lnTo>
                  <a:lnTo>
                    <a:pt x="802" y="564"/>
                  </a:lnTo>
                  <a:lnTo>
                    <a:pt x="781" y="610"/>
                  </a:lnTo>
                  <a:lnTo>
                    <a:pt x="756" y="651"/>
                  </a:lnTo>
                  <a:lnTo>
                    <a:pt x="726" y="689"/>
                  </a:lnTo>
                  <a:lnTo>
                    <a:pt x="691" y="724"/>
                  </a:lnTo>
                  <a:lnTo>
                    <a:pt x="653" y="756"/>
                  </a:lnTo>
                  <a:lnTo>
                    <a:pt x="611" y="781"/>
                  </a:lnTo>
                  <a:lnTo>
                    <a:pt x="566" y="802"/>
                  </a:lnTo>
                  <a:lnTo>
                    <a:pt x="517" y="817"/>
                  </a:lnTo>
                  <a:lnTo>
                    <a:pt x="467" y="826"/>
                  </a:lnTo>
                  <a:lnTo>
                    <a:pt x="415" y="830"/>
                  </a:lnTo>
                  <a:lnTo>
                    <a:pt x="363" y="826"/>
                  </a:lnTo>
                  <a:lnTo>
                    <a:pt x="313" y="817"/>
                  </a:lnTo>
                  <a:lnTo>
                    <a:pt x="266" y="802"/>
                  </a:lnTo>
                  <a:lnTo>
                    <a:pt x="220" y="781"/>
                  </a:lnTo>
                  <a:lnTo>
                    <a:pt x="179" y="756"/>
                  </a:lnTo>
                  <a:lnTo>
                    <a:pt x="141" y="724"/>
                  </a:lnTo>
                  <a:lnTo>
                    <a:pt x="106" y="689"/>
                  </a:lnTo>
                  <a:lnTo>
                    <a:pt x="74" y="651"/>
                  </a:lnTo>
                  <a:lnTo>
                    <a:pt x="49" y="610"/>
                  </a:lnTo>
                  <a:lnTo>
                    <a:pt x="28" y="564"/>
                  </a:lnTo>
                  <a:lnTo>
                    <a:pt x="13" y="517"/>
                  </a:lnTo>
                  <a:lnTo>
                    <a:pt x="4" y="467"/>
                  </a:lnTo>
                  <a:lnTo>
                    <a:pt x="0" y="415"/>
                  </a:lnTo>
                  <a:lnTo>
                    <a:pt x="4" y="363"/>
                  </a:lnTo>
                  <a:lnTo>
                    <a:pt x="13" y="313"/>
                  </a:lnTo>
                  <a:lnTo>
                    <a:pt x="28" y="264"/>
                  </a:lnTo>
                  <a:lnTo>
                    <a:pt x="49" y="219"/>
                  </a:lnTo>
                  <a:lnTo>
                    <a:pt x="74" y="177"/>
                  </a:lnTo>
                  <a:lnTo>
                    <a:pt x="106" y="139"/>
                  </a:lnTo>
                  <a:lnTo>
                    <a:pt x="141" y="104"/>
                  </a:lnTo>
                  <a:lnTo>
                    <a:pt x="179" y="74"/>
                  </a:lnTo>
                  <a:lnTo>
                    <a:pt x="220" y="48"/>
                  </a:lnTo>
                  <a:lnTo>
                    <a:pt x="266" y="28"/>
                  </a:lnTo>
                  <a:lnTo>
                    <a:pt x="313" y="11"/>
                  </a:lnTo>
                  <a:lnTo>
                    <a:pt x="363" y="2"/>
                  </a:lnTo>
                  <a:lnTo>
                    <a:pt x="4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6174" y="1892"/>
              <a:ext cx="809" cy="555"/>
            </a:xfrm>
            <a:custGeom>
              <a:avLst/>
              <a:gdLst>
                <a:gd name="T0" fmla="*/ 495 w 1618"/>
                <a:gd name="T1" fmla="*/ 1 h 1111"/>
                <a:gd name="T2" fmla="*/ 512 w 1618"/>
                <a:gd name="T3" fmla="*/ 14 h 1111"/>
                <a:gd name="T4" fmla="*/ 767 w 1618"/>
                <a:gd name="T5" fmla="*/ 707 h 1111"/>
                <a:gd name="T6" fmla="*/ 785 w 1618"/>
                <a:gd name="T7" fmla="*/ 729 h 1111"/>
                <a:gd name="T8" fmla="*/ 809 w 1618"/>
                <a:gd name="T9" fmla="*/ 737 h 1111"/>
                <a:gd name="T10" fmla="*/ 835 w 1618"/>
                <a:gd name="T11" fmla="*/ 729 h 1111"/>
                <a:gd name="T12" fmla="*/ 852 w 1618"/>
                <a:gd name="T13" fmla="*/ 707 h 1111"/>
                <a:gd name="T14" fmla="*/ 1108 w 1618"/>
                <a:gd name="T15" fmla="*/ 12 h 1111"/>
                <a:gd name="T16" fmla="*/ 1132 w 1618"/>
                <a:gd name="T17" fmla="*/ 0 h 1111"/>
                <a:gd name="T18" fmla="*/ 1365 w 1618"/>
                <a:gd name="T19" fmla="*/ 37 h 1111"/>
                <a:gd name="T20" fmla="*/ 1409 w 1618"/>
                <a:gd name="T21" fmla="*/ 56 h 1111"/>
                <a:gd name="T22" fmla="*/ 1487 w 1618"/>
                <a:gd name="T23" fmla="*/ 105 h 1111"/>
                <a:gd name="T24" fmla="*/ 1548 w 1618"/>
                <a:gd name="T25" fmla="*/ 171 h 1111"/>
                <a:gd name="T26" fmla="*/ 1593 w 1618"/>
                <a:gd name="T27" fmla="*/ 249 h 1111"/>
                <a:gd name="T28" fmla="*/ 1615 w 1618"/>
                <a:gd name="T29" fmla="*/ 339 h 1111"/>
                <a:gd name="T30" fmla="*/ 1618 w 1618"/>
                <a:gd name="T31" fmla="*/ 956 h 1111"/>
                <a:gd name="T32" fmla="*/ 1606 w 1618"/>
                <a:gd name="T33" fmla="*/ 1016 h 1111"/>
                <a:gd name="T34" fmla="*/ 1573 w 1618"/>
                <a:gd name="T35" fmla="*/ 1065 h 1111"/>
                <a:gd name="T36" fmla="*/ 1524 w 1618"/>
                <a:gd name="T37" fmla="*/ 1098 h 1111"/>
                <a:gd name="T38" fmla="*/ 1464 w 1618"/>
                <a:gd name="T39" fmla="*/ 1111 h 1111"/>
                <a:gd name="T40" fmla="*/ 124 w 1618"/>
                <a:gd name="T41" fmla="*/ 1107 h 1111"/>
                <a:gd name="T42" fmla="*/ 69 w 1618"/>
                <a:gd name="T43" fmla="*/ 1084 h 1111"/>
                <a:gd name="T44" fmla="*/ 27 w 1618"/>
                <a:gd name="T45" fmla="*/ 1042 h 1111"/>
                <a:gd name="T46" fmla="*/ 4 w 1618"/>
                <a:gd name="T47" fmla="*/ 987 h 1111"/>
                <a:gd name="T48" fmla="*/ 0 w 1618"/>
                <a:gd name="T49" fmla="*/ 387 h 1111"/>
                <a:gd name="T50" fmla="*/ 13 w 1618"/>
                <a:gd name="T51" fmla="*/ 295 h 1111"/>
                <a:gd name="T52" fmla="*/ 45 w 1618"/>
                <a:gd name="T53" fmla="*/ 210 h 1111"/>
                <a:gd name="T54" fmla="*/ 99 w 1618"/>
                <a:gd name="T55" fmla="*/ 137 h 1111"/>
                <a:gd name="T56" fmla="*/ 168 w 1618"/>
                <a:gd name="T57" fmla="*/ 78 h 1111"/>
                <a:gd name="T58" fmla="*/ 253 w 1618"/>
                <a:gd name="T59" fmla="*/ 37 h 1111"/>
                <a:gd name="T60" fmla="*/ 266 w 1618"/>
                <a:gd name="T61" fmla="*/ 35 h 1111"/>
                <a:gd name="T62" fmla="*/ 298 w 1618"/>
                <a:gd name="T63" fmla="*/ 30 h 1111"/>
                <a:gd name="T64" fmla="*/ 343 w 1618"/>
                <a:gd name="T65" fmla="*/ 22 h 1111"/>
                <a:gd name="T66" fmla="*/ 391 w 1618"/>
                <a:gd name="T67" fmla="*/ 14 h 1111"/>
                <a:gd name="T68" fmla="*/ 436 w 1618"/>
                <a:gd name="T69" fmla="*/ 7 h 1111"/>
                <a:gd name="T70" fmla="*/ 470 w 1618"/>
                <a:gd name="T71" fmla="*/ 1 h 1111"/>
                <a:gd name="T72" fmla="*/ 484 w 1618"/>
                <a:gd name="T73" fmla="*/ 0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18" h="1111">
                  <a:moveTo>
                    <a:pt x="484" y="0"/>
                  </a:moveTo>
                  <a:lnTo>
                    <a:pt x="495" y="1"/>
                  </a:lnTo>
                  <a:lnTo>
                    <a:pt x="504" y="6"/>
                  </a:lnTo>
                  <a:lnTo>
                    <a:pt x="512" y="14"/>
                  </a:lnTo>
                  <a:lnTo>
                    <a:pt x="518" y="23"/>
                  </a:lnTo>
                  <a:lnTo>
                    <a:pt x="767" y="707"/>
                  </a:lnTo>
                  <a:lnTo>
                    <a:pt x="774" y="720"/>
                  </a:lnTo>
                  <a:lnTo>
                    <a:pt x="785" y="729"/>
                  </a:lnTo>
                  <a:lnTo>
                    <a:pt x="796" y="735"/>
                  </a:lnTo>
                  <a:lnTo>
                    <a:pt x="809" y="737"/>
                  </a:lnTo>
                  <a:lnTo>
                    <a:pt x="823" y="735"/>
                  </a:lnTo>
                  <a:lnTo>
                    <a:pt x="835" y="729"/>
                  </a:lnTo>
                  <a:lnTo>
                    <a:pt x="845" y="720"/>
                  </a:lnTo>
                  <a:lnTo>
                    <a:pt x="852" y="707"/>
                  </a:lnTo>
                  <a:lnTo>
                    <a:pt x="1101" y="23"/>
                  </a:lnTo>
                  <a:lnTo>
                    <a:pt x="1108" y="12"/>
                  </a:lnTo>
                  <a:lnTo>
                    <a:pt x="1119" y="4"/>
                  </a:lnTo>
                  <a:lnTo>
                    <a:pt x="1132" y="0"/>
                  </a:lnTo>
                  <a:lnTo>
                    <a:pt x="1146" y="1"/>
                  </a:lnTo>
                  <a:lnTo>
                    <a:pt x="1365" y="37"/>
                  </a:lnTo>
                  <a:lnTo>
                    <a:pt x="1367" y="38"/>
                  </a:lnTo>
                  <a:lnTo>
                    <a:pt x="1409" y="56"/>
                  </a:lnTo>
                  <a:lnTo>
                    <a:pt x="1450" y="78"/>
                  </a:lnTo>
                  <a:lnTo>
                    <a:pt x="1487" y="105"/>
                  </a:lnTo>
                  <a:lnTo>
                    <a:pt x="1520" y="136"/>
                  </a:lnTo>
                  <a:lnTo>
                    <a:pt x="1548" y="171"/>
                  </a:lnTo>
                  <a:lnTo>
                    <a:pt x="1573" y="209"/>
                  </a:lnTo>
                  <a:lnTo>
                    <a:pt x="1593" y="249"/>
                  </a:lnTo>
                  <a:lnTo>
                    <a:pt x="1606" y="293"/>
                  </a:lnTo>
                  <a:lnTo>
                    <a:pt x="1615" y="339"/>
                  </a:lnTo>
                  <a:lnTo>
                    <a:pt x="1618" y="385"/>
                  </a:lnTo>
                  <a:lnTo>
                    <a:pt x="1618" y="956"/>
                  </a:lnTo>
                  <a:lnTo>
                    <a:pt x="1615" y="987"/>
                  </a:lnTo>
                  <a:lnTo>
                    <a:pt x="1606" y="1016"/>
                  </a:lnTo>
                  <a:lnTo>
                    <a:pt x="1591" y="1042"/>
                  </a:lnTo>
                  <a:lnTo>
                    <a:pt x="1573" y="1065"/>
                  </a:lnTo>
                  <a:lnTo>
                    <a:pt x="1550" y="1084"/>
                  </a:lnTo>
                  <a:lnTo>
                    <a:pt x="1524" y="1098"/>
                  </a:lnTo>
                  <a:lnTo>
                    <a:pt x="1495" y="1107"/>
                  </a:lnTo>
                  <a:lnTo>
                    <a:pt x="1464" y="1111"/>
                  </a:lnTo>
                  <a:lnTo>
                    <a:pt x="156" y="1111"/>
                  </a:lnTo>
                  <a:lnTo>
                    <a:pt x="124" y="1107"/>
                  </a:lnTo>
                  <a:lnTo>
                    <a:pt x="95" y="1098"/>
                  </a:lnTo>
                  <a:lnTo>
                    <a:pt x="69" y="1084"/>
                  </a:lnTo>
                  <a:lnTo>
                    <a:pt x="45" y="1065"/>
                  </a:lnTo>
                  <a:lnTo>
                    <a:pt x="27" y="1042"/>
                  </a:lnTo>
                  <a:lnTo>
                    <a:pt x="13" y="1016"/>
                  </a:lnTo>
                  <a:lnTo>
                    <a:pt x="4" y="987"/>
                  </a:lnTo>
                  <a:lnTo>
                    <a:pt x="0" y="956"/>
                  </a:lnTo>
                  <a:lnTo>
                    <a:pt x="0" y="387"/>
                  </a:lnTo>
                  <a:lnTo>
                    <a:pt x="4" y="340"/>
                  </a:lnTo>
                  <a:lnTo>
                    <a:pt x="13" y="295"/>
                  </a:lnTo>
                  <a:lnTo>
                    <a:pt x="27" y="251"/>
                  </a:lnTo>
                  <a:lnTo>
                    <a:pt x="45" y="210"/>
                  </a:lnTo>
                  <a:lnTo>
                    <a:pt x="70" y="172"/>
                  </a:lnTo>
                  <a:lnTo>
                    <a:pt x="99" y="137"/>
                  </a:lnTo>
                  <a:lnTo>
                    <a:pt x="132" y="106"/>
                  </a:lnTo>
                  <a:lnTo>
                    <a:pt x="168" y="78"/>
                  </a:lnTo>
                  <a:lnTo>
                    <a:pt x="209" y="56"/>
                  </a:lnTo>
                  <a:lnTo>
                    <a:pt x="253" y="37"/>
                  </a:lnTo>
                  <a:lnTo>
                    <a:pt x="256" y="37"/>
                  </a:lnTo>
                  <a:lnTo>
                    <a:pt x="266" y="35"/>
                  </a:lnTo>
                  <a:lnTo>
                    <a:pt x="280" y="33"/>
                  </a:lnTo>
                  <a:lnTo>
                    <a:pt x="298" y="30"/>
                  </a:lnTo>
                  <a:lnTo>
                    <a:pt x="319" y="27"/>
                  </a:lnTo>
                  <a:lnTo>
                    <a:pt x="343" y="22"/>
                  </a:lnTo>
                  <a:lnTo>
                    <a:pt x="366" y="19"/>
                  </a:lnTo>
                  <a:lnTo>
                    <a:pt x="391" y="14"/>
                  </a:lnTo>
                  <a:lnTo>
                    <a:pt x="415" y="11"/>
                  </a:lnTo>
                  <a:lnTo>
                    <a:pt x="436" y="7"/>
                  </a:lnTo>
                  <a:lnTo>
                    <a:pt x="455" y="4"/>
                  </a:lnTo>
                  <a:lnTo>
                    <a:pt x="470" y="1"/>
                  </a:lnTo>
                  <a:lnTo>
                    <a:pt x="480" y="0"/>
                  </a:lnTo>
                  <a:lnTo>
                    <a:pt x="4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6255" y="2438"/>
              <a:ext cx="819" cy="858"/>
            </a:xfrm>
            <a:custGeom>
              <a:avLst/>
              <a:gdLst>
                <a:gd name="T0" fmla="*/ 1635 w 1638"/>
                <a:gd name="T1" fmla="*/ 99 h 1717"/>
                <a:gd name="T2" fmla="*/ 1608 w 1638"/>
                <a:gd name="T3" fmla="*/ 289 h 1717"/>
                <a:gd name="T4" fmla="*/ 1555 w 1638"/>
                <a:gd name="T5" fmla="*/ 470 h 1717"/>
                <a:gd name="T6" fmla="*/ 1478 w 1638"/>
                <a:gd name="T7" fmla="*/ 640 h 1717"/>
                <a:gd name="T8" fmla="*/ 1381 w 1638"/>
                <a:gd name="T9" fmla="*/ 796 h 1717"/>
                <a:gd name="T10" fmla="*/ 1263 w 1638"/>
                <a:gd name="T11" fmla="*/ 938 h 1717"/>
                <a:gd name="T12" fmla="*/ 1127 w 1638"/>
                <a:gd name="T13" fmla="*/ 1062 h 1717"/>
                <a:gd name="T14" fmla="*/ 975 w 1638"/>
                <a:gd name="T15" fmla="*/ 1167 h 1717"/>
                <a:gd name="T16" fmla="*/ 811 w 1638"/>
                <a:gd name="T17" fmla="*/ 1251 h 1717"/>
                <a:gd name="T18" fmla="*/ 633 w 1638"/>
                <a:gd name="T19" fmla="*/ 1312 h 1717"/>
                <a:gd name="T20" fmla="*/ 446 w 1638"/>
                <a:gd name="T21" fmla="*/ 1348 h 1717"/>
                <a:gd name="T22" fmla="*/ 533 w 1638"/>
                <a:gd name="T23" fmla="*/ 1541 h 1717"/>
                <a:gd name="T24" fmla="*/ 558 w 1638"/>
                <a:gd name="T25" fmla="*/ 1580 h 1717"/>
                <a:gd name="T26" fmla="*/ 563 w 1638"/>
                <a:gd name="T27" fmla="*/ 1625 h 1717"/>
                <a:gd name="T28" fmla="*/ 548 w 1638"/>
                <a:gd name="T29" fmla="*/ 1668 h 1717"/>
                <a:gd name="T30" fmla="*/ 516 w 1638"/>
                <a:gd name="T31" fmla="*/ 1701 h 1717"/>
                <a:gd name="T32" fmla="*/ 479 w 1638"/>
                <a:gd name="T33" fmla="*/ 1716 h 1717"/>
                <a:gd name="T34" fmla="*/ 440 w 1638"/>
                <a:gd name="T35" fmla="*/ 1716 h 1717"/>
                <a:gd name="T36" fmla="*/ 404 w 1638"/>
                <a:gd name="T37" fmla="*/ 1701 h 1717"/>
                <a:gd name="T38" fmla="*/ 28 w 1638"/>
                <a:gd name="T39" fmla="*/ 1328 h 1717"/>
                <a:gd name="T40" fmla="*/ 4 w 1638"/>
                <a:gd name="T41" fmla="*/ 1289 h 1717"/>
                <a:gd name="T42" fmla="*/ 0 w 1638"/>
                <a:gd name="T43" fmla="*/ 1244 h 1717"/>
                <a:gd name="T44" fmla="*/ 13 w 1638"/>
                <a:gd name="T45" fmla="*/ 1201 h 1717"/>
                <a:gd name="T46" fmla="*/ 388 w 1638"/>
                <a:gd name="T47" fmla="*/ 824 h 1717"/>
                <a:gd name="T48" fmla="*/ 427 w 1638"/>
                <a:gd name="T49" fmla="*/ 799 h 1717"/>
                <a:gd name="T50" fmla="*/ 471 w 1638"/>
                <a:gd name="T51" fmla="*/ 794 h 1717"/>
                <a:gd name="T52" fmla="*/ 514 w 1638"/>
                <a:gd name="T53" fmla="*/ 809 h 1717"/>
                <a:gd name="T54" fmla="*/ 548 w 1638"/>
                <a:gd name="T55" fmla="*/ 843 h 1717"/>
                <a:gd name="T56" fmla="*/ 563 w 1638"/>
                <a:gd name="T57" fmla="*/ 886 h 1717"/>
                <a:gd name="T58" fmla="*/ 558 w 1638"/>
                <a:gd name="T59" fmla="*/ 930 h 1717"/>
                <a:gd name="T60" fmla="*/ 533 w 1638"/>
                <a:gd name="T61" fmla="*/ 969 h 1717"/>
                <a:gd name="T62" fmla="*/ 441 w 1638"/>
                <a:gd name="T63" fmla="*/ 1141 h 1717"/>
                <a:gd name="T64" fmla="*/ 611 w 1638"/>
                <a:gd name="T65" fmla="*/ 1104 h 1717"/>
                <a:gd name="T66" fmla="*/ 770 w 1638"/>
                <a:gd name="T67" fmla="*/ 1042 h 1717"/>
                <a:gd name="T68" fmla="*/ 917 w 1638"/>
                <a:gd name="T69" fmla="*/ 960 h 1717"/>
                <a:gd name="T70" fmla="*/ 1051 w 1638"/>
                <a:gd name="T71" fmla="*/ 856 h 1717"/>
                <a:gd name="T72" fmla="*/ 1168 w 1638"/>
                <a:gd name="T73" fmla="*/ 735 h 1717"/>
                <a:gd name="T74" fmla="*/ 1265 w 1638"/>
                <a:gd name="T75" fmla="*/ 598 h 1717"/>
                <a:gd name="T76" fmla="*/ 1343 w 1638"/>
                <a:gd name="T77" fmla="*/ 448 h 1717"/>
                <a:gd name="T78" fmla="*/ 1397 w 1638"/>
                <a:gd name="T79" fmla="*/ 284 h 1717"/>
                <a:gd name="T80" fmla="*/ 1450 w 1638"/>
                <a:gd name="T81" fmla="*/ 195 h 1717"/>
                <a:gd name="T82" fmla="*/ 1514 w 1638"/>
                <a:gd name="T83" fmla="*/ 175 h 1717"/>
                <a:gd name="T84" fmla="*/ 1567 w 1638"/>
                <a:gd name="T85" fmla="*/ 140 h 1717"/>
                <a:gd name="T86" fmla="*/ 1609 w 1638"/>
                <a:gd name="T87" fmla="*/ 94 h 1717"/>
                <a:gd name="T88" fmla="*/ 1633 w 1638"/>
                <a:gd name="T89" fmla="*/ 35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38" h="1717">
                  <a:moveTo>
                    <a:pt x="1638" y="0"/>
                  </a:moveTo>
                  <a:lnTo>
                    <a:pt x="1635" y="99"/>
                  </a:lnTo>
                  <a:lnTo>
                    <a:pt x="1624" y="195"/>
                  </a:lnTo>
                  <a:lnTo>
                    <a:pt x="1608" y="289"/>
                  </a:lnTo>
                  <a:lnTo>
                    <a:pt x="1585" y="381"/>
                  </a:lnTo>
                  <a:lnTo>
                    <a:pt x="1555" y="470"/>
                  </a:lnTo>
                  <a:lnTo>
                    <a:pt x="1520" y="556"/>
                  </a:lnTo>
                  <a:lnTo>
                    <a:pt x="1478" y="640"/>
                  </a:lnTo>
                  <a:lnTo>
                    <a:pt x="1432" y="720"/>
                  </a:lnTo>
                  <a:lnTo>
                    <a:pt x="1381" y="796"/>
                  </a:lnTo>
                  <a:lnTo>
                    <a:pt x="1324" y="869"/>
                  </a:lnTo>
                  <a:lnTo>
                    <a:pt x="1263" y="938"/>
                  </a:lnTo>
                  <a:lnTo>
                    <a:pt x="1197" y="1002"/>
                  </a:lnTo>
                  <a:lnTo>
                    <a:pt x="1127" y="1062"/>
                  </a:lnTo>
                  <a:lnTo>
                    <a:pt x="1053" y="1116"/>
                  </a:lnTo>
                  <a:lnTo>
                    <a:pt x="975" y="1167"/>
                  </a:lnTo>
                  <a:lnTo>
                    <a:pt x="894" y="1211"/>
                  </a:lnTo>
                  <a:lnTo>
                    <a:pt x="811" y="1251"/>
                  </a:lnTo>
                  <a:lnTo>
                    <a:pt x="723" y="1284"/>
                  </a:lnTo>
                  <a:lnTo>
                    <a:pt x="633" y="1312"/>
                  </a:lnTo>
                  <a:lnTo>
                    <a:pt x="541" y="1333"/>
                  </a:lnTo>
                  <a:lnTo>
                    <a:pt x="446" y="1348"/>
                  </a:lnTo>
                  <a:lnTo>
                    <a:pt x="348" y="1356"/>
                  </a:lnTo>
                  <a:lnTo>
                    <a:pt x="533" y="1541"/>
                  </a:lnTo>
                  <a:lnTo>
                    <a:pt x="548" y="1559"/>
                  </a:lnTo>
                  <a:lnTo>
                    <a:pt x="558" y="1580"/>
                  </a:lnTo>
                  <a:lnTo>
                    <a:pt x="563" y="1603"/>
                  </a:lnTo>
                  <a:lnTo>
                    <a:pt x="563" y="1625"/>
                  </a:lnTo>
                  <a:lnTo>
                    <a:pt x="558" y="1647"/>
                  </a:lnTo>
                  <a:lnTo>
                    <a:pt x="548" y="1668"/>
                  </a:lnTo>
                  <a:lnTo>
                    <a:pt x="533" y="1687"/>
                  </a:lnTo>
                  <a:lnTo>
                    <a:pt x="516" y="1701"/>
                  </a:lnTo>
                  <a:lnTo>
                    <a:pt x="499" y="1710"/>
                  </a:lnTo>
                  <a:lnTo>
                    <a:pt x="479" y="1716"/>
                  </a:lnTo>
                  <a:lnTo>
                    <a:pt x="460" y="1717"/>
                  </a:lnTo>
                  <a:lnTo>
                    <a:pt x="440" y="1716"/>
                  </a:lnTo>
                  <a:lnTo>
                    <a:pt x="421" y="1710"/>
                  </a:lnTo>
                  <a:lnTo>
                    <a:pt x="404" y="1701"/>
                  </a:lnTo>
                  <a:lnTo>
                    <a:pt x="388" y="1687"/>
                  </a:lnTo>
                  <a:lnTo>
                    <a:pt x="28" y="1328"/>
                  </a:lnTo>
                  <a:lnTo>
                    <a:pt x="13" y="1310"/>
                  </a:lnTo>
                  <a:lnTo>
                    <a:pt x="4" y="1289"/>
                  </a:lnTo>
                  <a:lnTo>
                    <a:pt x="0" y="1267"/>
                  </a:lnTo>
                  <a:lnTo>
                    <a:pt x="0" y="1244"/>
                  </a:lnTo>
                  <a:lnTo>
                    <a:pt x="4" y="1222"/>
                  </a:lnTo>
                  <a:lnTo>
                    <a:pt x="13" y="1201"/>
                  </a:lnTo>
                  <a:lnTo>
                    <a:pt x="28" y="1182"/>
                  </a:lnTo>
                  <a:lnTo>
                    <a:pt x="388" y="824"/>
                  </a:lnTo>
                  <a:lnTo>
                    <a:pt x="406" y="809"/>
                  </a:lnTo>
                  <a:lnTo>
                    <a:pt x="427" y="799"/>
                  </a:lnTo>
                  <a:lnTo>
                    <a:pt x="449" y="794"/>
                  </a:lnTo>
                  <a:lnTo>
                    <a:pt x="471" y="794"/>
                  </a:lnTo>
                  <a:lnTo>
                    <a:pt x="493" y="799"/>
                  </a:lnTo>
                  <a:lnTo>
                    <a:pt x="514" y="809"/>
                  </a:lnTo>
                  <a:lnTo>
                    <a:pt x="533" y="824"/>
                  </a:lnTo>
                  <a:lnTo>
                    <a:pt x="548" y="843"/>
                  </a:lnTo>
                  <a:lnTo>
                    <a:pt x="558" y="864"/>
                  </a:lnTo>
                  <a:lnTo>
                    <a:pt x="563" y="886"/>
                  </a:lnTo>
                  <a:lnTo>
                    <a:pt x="563" y="908"/>
                  </a:lnTo>
                  <a:lnTo>
                    <a:pt x="558" y="930"/>
                  </a:lnTo>
                  <a:lnTo>
                    <a:pt x="548" y="951"/>
                  </a:lnTo>
                  <a:lnTo>
                    <a:pt x="533" y="969"/>
                  </a:lnTo>
                  <a:lnTo>
                    <a:pt x="353" y="1150"/>
                  </a:lnTo>
                  <a:lnTo>
                    <a:pt x="441" y="1141"/>
                  </a:lnTo>
                  <a:lnTo>
                    <a:pt x="527" y="1126"/>
                  </a:lnTo>
                  <a:lnTo>
                    <a:pt x="611" y="1104"/>
                  </a:lnTo>
                  <a:lnTo>
                    <a:pt x="692" y="1076"/>
                  </a:lnTo>
                  <a:lnTo>
                    <a:pt x="770" y="1042"/>
                  </a:lnTo>
                  <a:lnTo>
                    <a:pt x="845" y="1004"/>
                  </a:lnTo>
                  <a:lnTo>
                    <a:pt x="917" y="960"/>
                  </a:lnTo>
                  <a:lnTo>
                    <a:pt x="986" y="910"/>
                  </a:lnTo>
                  <a:lnTo>
                    <a:pt x="1051" y="856"/>
                  </a:lnTo>
                  <a:lnTo>
                    <a:pt x="1111" y="798"/>
                  </a:lnTo>
                  <a:lnTo>
                    <a:pt x="1168" y="735"/>
                  </a:lnTo>
                  <a:lnTo>
                    <a:pt x="1219" y="668"/>
                  </a:lnTo>
                  <a:lnTo>
                    <a:pt x="1265" y="598"/>
                  </a:lnTo>
                  <a:lnTo>
                    <a:pt x="1307" y="524"/>
                  </a:lnTo>
                  <a:lnTo>
                    <a:pt x="1343" y="448"/>
                  </a:lnTo>
                  <a:lnTo>
                    <a:pt x="1373" y="368"/>
                  </a:lnTo>
                  <a:lnTo>
                    <a:pt x="1397" y="284"/>
                  </a:lnTo>
                  <a:lnTo>
                    <a:pt x="1416" y="199"/>
                  </a:lnTo>
                  <a:lnTo>
                    <a:pt x="1450" y="195"/>
                  </a:lnTo>
                  <a:lnTo>
                    <a:pt x="1483" y="187"/>
                  </a:lnTo>
                  <a:lnTo>
                    <a:pt x="1514" y="175"/>
                  </a:lnTo>
                  <a:lnTo>
                    <a:pt x="1542" y="160"/>
                  </a:lnTo>
                  <a:lnTo>
                    <a:pt x="1567" y="140"/>
                  </a:lnTo>
                  <a:lnTo>
                    <a:pt x="1591" y="119"/>
                  </a:lnTo>
                  <a:lnTo>
                    <a:pt x="1609" y="94"/>
                  </a:lnTo>
                  <a:lnTo>
                    <a:pt x="1623" y="66"/>
                  </a:lnTo>
                  <a:lnTo>
                    <a:pt x="1633" y="35"/>
                  </a:lnTo>
                  <a:lnTo>
                    <a:pt x="16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6527" y="1881"/>
              <a:ext cx="103" cy="264"/>
            </a:xfrm>
            <a:custGeom>
              <a:avLst/>
              <a:gdLst>
                <a:gd name="T0" fmla="*/ 51 w 206"/>
                <a:gd name="T1" fmla="*/ 0 h 530"/>
                <a:gd name="T2" fmla="*/ 156 w 206"/>
                <a:gd name="T3" fmla="*/ 0 h 530"/>
                <a:gd name="T4" fmla="*/ 170 w 206"/>
                <a:gd name="T5" fmla="*/ 1 h 530"/>
                <a:gd name="T6" fmla="*/ 183 w 206"/>
                <a:gd name="T7" fmla="*/ 7 h 530"/>
                <a:gd name="T8" fmla="*/ 194 w 206"/>
                <a:gd name="T9" fmla="*/ 15 h 530"/>
                <a:gd name="T10" fmla="*/ 203 w 206"/>
                <a:gd name="T11" fmla="*/ 29 h 530"/>
                <a:gd name="T12" fmla="*/ 206 w 206"/>
                <a:gd name="T13" fmla="*/ 43 h 530"/>
                <a:gd name="T14" fmla="*/ 206 w 206"/>
                <a:gd name="T15" fmla="*/ 59 h 530"/>
                <a:gd name="T16" fmla="*/ 200 w 206"/>
                <a:gd name="T17" fmla="*/ 73 h 530"/>
                <a:gd name="T18" fmla="*/ 144 w 206"/>
                <a:gd name="T19" fmla="*/ 158 h 530"/>
                <a:gd name="T20" fmla="*/ 170 w 206"/>
                <a:gd name="T21" fmla="*/ 382 h 530"/>
                <a:gd name="T22" fmla="*/ 118 w 206"/>
                <a:gd name="T23" fmla="*/ 519 h 530"/>
                <a:gd name="T24" fmla="*/ 114 w 206"/>
                <a:gd name="T25" fmla="*/ 526 h 530"/>
                <a:gd name="T26" fmla="*/ 107 w 206"/>
                <a:gd name="T27" fmla="*/ 530 h 530"/>
                <a:gd name="T28" fmla="*/ 100 w 206"/>
                <a:gd name="T29" fmla="*/ 530 h 530"/>
                <a:gd name="T30" fmla="*/ 93 w 206"/>
                <a:gd name="T31" fmla="*/ 526 h 530"/>
                <a:gd name="T32" fmla="*/ 88 w 206"/>
                <a:gd name="T33" fmla="*/ 519 h 530"/>
                <a:gd name="T34" fmla="*/ 37 w 206"/>
                <a:gd name="T35" fmla="*/ 382 h 530"/>
                <a:gd name="T36" fmla="*/ 63 w 206"/>
                <a:gd name="T37" fmla="*/ 158 h 530"/>
                <a:gd name="T38" fmla="*/ 7 w 206"/>
                <a:gd name="T39" fmla="*/ 73 h 530"/>
                <a:gd name="T40" fmla="*/ 1 w 206"/>
                <a:gd name="T41" fmla="*/ 59 h 530"/>
                <a:gd name="T42" fmla="*/ 0 w 206"/>
                <a:gd name="T43" fmla="*/ 43 h 530"/>
                <a:gd name="T44" fmla="*/ 5 w 206"/>
                <a:gd name="T45" fmla="*/ 29 h 530"/>
                <a:gd name="T46" fmla="*/ 13 w 206"/>
                <a:gd name="T47" fmla="*/ 15 h 530"/>
                <a:gd name="T48" fmla="*/ 24 w 206"/>
                <a:gd name="T49" fmla="*/ 7 h 530"/>
                <a:gd name="T50" fmla="*/ 37 w 206"/>
                <a:gd name="T51" fmla="*/ 1 h 530"/>
                <a:gd name="T52" fmla="*/ 51 w 206"/>
                <a:gd name="T53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6" h="530">
                  <a:moveTo>
                    <a:pt x="51" y="0"/>
                  </a:moveTo>
                  <a:lnTo>
                    <a:pt x="156" y="0"/>
                  </a:lnTo>
                  <a:lnTo>
                    <a:pt x="170" y="1"/>
                  </a:lnTo>
                  <a:lnTo>
                    <a:pt x="183" y="7"/>
                  </a:lnTo>
                  <a:lnTo>
                    <a:pt x="194" y="15"/>
                  </a:lnTo>
                  <a:lnTo>
                    <a:pt x="203" y="29"/>
                  </a:lnTo>
                  <a:lnTo>
                    <a:pt x="206" y="43"/>
                  </a:lnTo>
                  <a:lnTo>
                    <a:pt x="206" y="59"/>
                  </a:lnTo>
                  <a:lnTo>
                    <a:pt x="200" y="73"/>
                  </a:lnTo>
                  <a:lnTo>
                    <a:pt x="144" y="158"/>
                  </a:lnTo>
                  <a:lnTo>
                    <a:pt x="170" y="382"/>
                  </a:lnTo>
                  <a:lnTo>
                    <a:pt x="118" y="519"/>
                  </a:lnTo>
                  <a:lnTo>
                    <a:pt x="114" y="526"/>
                  </a:lnTo>
                  <a:lnTo>
                    <a:pt x="107" y="530"/>
                  </a:lnTo>
                  <a:lnTo>
                    <a:pt x="100" y="530"/>
                  </a:lnTo>
                  <a:lnTo>
                    <a:pt x="93" y="526"/>
                  </a:lnTo>
                  <a:lnTo>
                    <a:pt x="88" y="519"/>
                  </a:lnTo>
                  <a:lnTo>
                    <a:pt x="37" y="382"/>
                  </a:lnTo>
                  <a:lnTo>
                    <a:pt x="63" y="158"/>
                  </a:lnTo>
                  <a:lnTo>
                    <a:pt x="7" y="73"/>
                  </a:lnTo>
                  <a:lnTo>
                    <a:pt x="1" y="59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13" y="15"/>
                  </a:lnTo>
                  <a:lnTo>
                    <a:pt x="24" y="7"/>
                  </a:lnTo>
                  <a:lnTo>
                    <a:pt x="3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979338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Дуга 24"/>
          <p:cNvSpPr/>
          <p:nvPr/>
        </p:nvSpPr>
        <p:spPr>
          <a:xfrm rot="13500000">
            <a:off x="3823595" y="706267"/>
            <a:ext cx="4478027" cy="4497586"/>
          </a:xfrm>
          <a:prstGeom prst="arc">
            <a:avLst>
              <a:gd name="adj1" fmla="val 5289241"/>
              <a:gd name="adj2" fmla="val 0"/>
            </a:avLst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рямоугольник 144"/>
          <p:cNvSpPr/>
          <p:nvPr/>
        </p:nvSpPr>
        <p:spPr>
          <a:xfrm>
            <a:off x="1" y="6212115"/>
            <a:ext cx="12192000" cy="645886"/>
          </a:xfrm>
          <a:prstGeom prst="rect">
            <a:avLst/>
          </a:prstGeom>
          <a:pattFill prst="ltDnDiag">
            <a:fgClr>
              <a:srgbClr val="C67DDD"/>
            </a:fgClr>
            <a:bgClr>
              <a:srgbClr val="8F2CAE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7218" y="1360685"/>
            <a:ext cx="3829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small" dirty="0">
                <a:solidFill>
                  <a:srgbClr val="00B0F0"/>
                </a:solidFill>
              </a:rPr>
              <a:t>Технология </a:t>
            </a:r>
            <a:r>
              <a:rPr lang="ru-RU" b="1" cap="small" dirty="0" err="1">
                <a:solidFill>
                  <a:srgbClr val="00B0F0"/>
                </a:solidFill>
              </a:rPr>
              <a:t>деятельностного</a:t>
            </a:r>
            <a:r>
              <a:rPr lang="ru-RU" b="1" cap="small" dirty="0">
                <a:solidFill>
                  <a:srgbClr val="00B0F0"/>
                </a:solidFill>
              </a:rPr>
              <a:t> метода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95" y="3635401"/>
            <a:ext cx="4244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small" dirty="0">
                <a:solidFill>
                  <a:srgbClr val="0070C0"/>
                </a:solidFill>
              </a:rPr>
              <a:t>Система принципов</a:t>
            </a:r>
            <a:r>
              <a:rPr lang="en-US" b="1" cap="small" dirty="0">
                <a:solidFill>
                  <a:srgbClr val="0070C0"/>
                </a:solidFill>
              </a:rPr>
              <a:t> </a:t>
            </a:r>
            <a:r>
              <a:rPr lang="ru-RU" b="1" cap="small" dirty="0" err="1">
                <a:solidFill>
                  <a:srgbClr val="0070C0"/>
                </a:solidFill>
              </a:rPr>
              <a:t>деятельностного</a:t>
            </a:r>
            <a:r>
              <a:rPr lang="ru-RU" b="1" cap="small" dirty="0">
                <a:solidFill>
                  <a:srgbClr val="0070C0"/>
                </a:solidFill>
              </a:rPr>
              <a:t> метода обучения</a:t>
            </a:r>
            <a:r>
              <a:rPr lang="ru-RU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54166" y="4114597"/>
            <a:ext cx="398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small" dirty="0">
                <a:solidFill>
                  <a:srgbClr val="8F2CAE"/>
                </a:solidFill>
              </a:rPr>
              <a:t>Система мониторинга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54166" y="1384315"/>
            <a:ext cx="3893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small" dirty="0">
                <a:solidFill>
                  <a:schemeClr val="accent1">
                    <a:lumMod val="75000"/>
                  </a:schemeClr>
                </a:solidFill>
              </a:rPr>
              <a:t>Методическое обеспечение</a:t>
            </a:r>
          </a:p>
        </p:txBody>
      </p:sp>
      <p:grpSp>
        <p:nvGrpSpPr>
          <p:cNvPr id="31" name="Group 22"/>
          <p:cNvGrpSpPr>
            <a:grpSpLocks/>
          </p:cNvGrpSpPr>
          <p:nvPr/>
        </p:nvGrpSpPr>
        <p:grpSpPr bwMode="auto">
          <a:xfrm>
            <a:off x="1321187" y="1812048"/>
            <a:ext cx="1233061" cy="1444389"/>
            <a:chOff x="476" y="1316"/>
            <a:chExt cx="1011" cy="1207"/>
          </a:xfrm>
        </p:grpSpPr>
        <p:sp>
          <p:nvSpPr>
            <p:cNvPr id="32" name="Oval 23"/>
            <p:cNvSpPr>
              <a:spLocks noChangeArrowheads="1"/>
            </p:cNvSpPr>
            <p:nvPr/>
          </p:nvSpPr>
          <p:spPr bwMode="auto">
            <a:xfrm>
              <a:off x="476" y="1414"/>
              <a:ext cx="1002" cy="110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 sz="3200"/>
            </a:p>
          </p:txBody>
        </p:sp>
        <p:sp>
          <p:nvSpPr>
            <p:cNvPr id="33" name="Oval 24"/>
            <p:cNvSpPr>
              <a:spLocks noChangeArrowheads="1"/>
            </p:cNvSpPr>
            <p:nvPr/>
          </p:nvSpPr>
          <p:spPr bwMode="auto">
            <a:xfrm>
              <a:off x="667" y="1316"/>
              <a:ext cx="633" cy="565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 sz="3200"/>
            </a:p>
          </p:txBody>
        </p:sp>
        <p:sp>
          <p:nvSpPr>
            <p:cNvPr id="34" name="Oval 25"/>
            <p:cNvSpPr>
              <a:spLocks noChangeArrowheads="1"/>
            </p:cNvSpPr>
            <p:nvPr/>
          </p:nvSpPr>
          <p:spPr bwMode="auto">
            <a:xfrm>
              <a:off x="1250" y="1480"/>
              <a:ext cx="46" cy="4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 sz="3200"/>
            </a:p>
          </p:txBody>
        </p:sp>
        <p:sp>
          <p:nvSpPr>
            <p:cNvPr id="35" name="Line 26"/>
            <p:cNvSpPr>
              <a:spLocks noChangeShapeType="1"/>
            </p:cNvSpPr>
            <p:nvPr/>
          </p:nvSpPr>
          <p:spPr bwMode="auto">
            <a:xfrm>
              <a:off x="860" y="1503"/>
              <a:ext cx="13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36" name="Line 27"/>
            <p:cNvSpPr>
              <a:spLocks noChangeShapeType="1"/>
            </p:cNvSpPr>
            <p:nvPr/>
          </p:nvSpPr>
          <p:spPr bwMode="auto">
            <a:xfrm>
              <a:off x="984" y="1503"/>
              <a:ext cx="1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37" name="Oval 28"/>
            <p:cNvSpPr>
              <a:spLocks noChangeArrowheads="1"/>
            </p:cNvSpPr>
            <p:nvPr/>
          </p:nvSpPr>
          <p:spPr bwMode="auto">
            <a:xfrm>
              <a:off x="662" y="1526"/>
              <a:ext cx="46" cy="4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 sz="3200"/>
            </a:p>
          </p:txBody>
        </p:sp>
        <p:sp>
          <p:nvSpPr>
            <p:cNvPr id="38" name="Line 29"/>
            <p:cNvSpPr>
              <a:spLocks noChangeShapeType="1"/>
            </p:cNvSpPr>
            <p:nvPr/>
          </p:nvSpPr>
          <p:spPr bwMode="auto">
            <a:xfrm>
              <a:off x="488" y="1350"/>
              <a:ext cx="179" cy="1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39" name="Line 30"/>
            <p:cNvSpPr>
              <a:spLocks noChangeShapeType="1"/>
            </p:cNvSpPr>
            <p:nvPr/>
          </p:nvSpPr>
          <p:spPr bwMode="auto">
            <a:xfrm>
              <a:off x="866" y="1438"/>
              <a:ext cx="0" cy="222"/>
            </a:xfrm>
            <a:prstGeom prst="line">
              <a:avLst/>
            </a:prstGeom>
            <a:noFill/>
            <a:ln w="38100">
              <a:solidFill>
                <a:srgbClr val="E82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40" name="Line 31"/>
            <p:cNvSpPr>
              <a:spLocks noChangeShapeType="1"/>
            </p:cNvSpPr>
            <p:nvPr/>
          </p:nvSpPr>
          <p:spPr bwMode="auto">
            <a:xfrm flipV="1">
              <a:off x="1276" y="1387"/>
              <a:ext cx="211" cy="1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41" name="Line 32"/>
            <p:cNvSpPr>
              <a:spLocks noChangeShapeType="1"/>
            </p:cNvSpPr>
            <p:nvPr/>
          </p:nvSpPr>
          <p:spPr bwMode="auto">
            <a:xfrm>
              <a:off x="1108" y="1503"/>
              <a:ext cx="15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42" name="Line 33"/>
            <p:cNvSpPr>
              <a:spLocks noChangeShapeType="1"/>
            </p:cNvSpPr>
            <p:nvPr/>
          </p:nvSpPr>
          <p:spPr bwMode="auto">
            <a:xfrm>
              <a:off x="858" y="1543"/>
              <a:ext cx="29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43" name="Line 34"/>
            <p:cNvSpPr>
              <a:spLocks noChangeShapeType="1"/>
            </p:cNvSpPr>
            <p:nvPr/>
          </p:nvSpPr>
          <p:spPr bwMode="auto">
            <a:xfrm>
              <a:off x="716" y="1545"/>
              <a:ext cx="13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44" name="Line 35"/>
            <p:cNvSpPr>
              <a:spLocks noChangeShapeType="1"/>
            </p:cNvSpPr>
            <p:nvPr/>
          </p:nvSpPr>
          <p:spPr bwMode="auto">
            <a:xfrm flipH="1">
              <a:off x="595" y="1541"/>
              <a:ext cx="271" cy="6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45" name="Line 36"/>
            <p:cNvSpPr>
              <a:spLocks noChangeShapeType="1"/>
            </p:cNvSpPr>
            <p:nvPr/>
          </p:nvSpPr>
          <p:spPr bwMode="auto">
            <a:xfrm>
              <a:off x="820" y="2236"/>
              <a:ext cx="22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46" name="Line 37"/>
            <p:cNvSpPr>
              <a:spLocks noChangeShapeType="1"/>
            </p:cNvSpPr>
            <p:nvPr/>
          </p:nvSpPr>
          <p:spPr bwMode="auto">
            <a:xfrm flipH="1" flipV="1">
              <a:off x="858" y="1496"/>
              <a:ext cx="415" cy="7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47" name="Line 38"/>
            <p:cNvSpPr>
              <a:spLocks noChangeShapeType="1"/>
            </p:cNvSpPr>
            <p:nvPr/>
          </p:nvSpPr>
          <p:spPr bwMode="auto">
            <a:xfrm>
              <a:off x="1055" y="2236"/>
              <a:ext cx="2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48" name="Line 39"/>
            <p:cNvSpPr>
              <a:spLocks noChangeShapeType="1"/>
            </p:cNvSpPr>
            <p:nvPr/>
          </p:nvSpPr>
          <p:spPr bwMode="auto">
            <a:xfrm>
              <a:off x="602" y="2236"/>
              <a:ext cx="2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49" name="AutoShape 40"/>
            <p:cNvSpPr>
              <a:spLocks/>
            </p:cNvSpPr>
            <p:nvPr/>
          </p:nvSpPr>
          <p:spPr bwMode="auto">
            <a:xfrm rot="5400000">
              <a:off x="791" y="2089"/>
              <a:ext cx="57" cy="405"/>
            </a:xfrm>
            <a:prstGeom prst="rightBrace">
              <a:avLst>
                <a:gd name="adj1" fmla="val 5921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ru-RU" sz="3200"/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4"/>
          <a:stretch/>
        </p:blipFill>
        <p:spPr bwMode="auto">
          <a:xfrm>
            <a:off x="447532" y="4321126"/>
            <a:ext cx="2931597" cy="177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3544672" y="4633147"/>
            <a:ext cx="51026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cap="small" dirty="0">
                <a:solidFill>
                  <a:schemeClr val="accent2"/>
                </a:solidFill>
              </a:rPr>
              <a:t>Система подготовки </a:t>
            </a:r>
          </a:p>
          <a:p>
            <a:pPr algn="ctr"/>
            <a:r>
              <a:rPr lang="ru-RU" b="1" cap="small" dirty="0">
                <a:solidFill>
                  <a:schemeClr val="accent2"/>
                </a:solidFill>
              </a:rPr>
              <a:t>педагогических кадров</a:t>
            </a:r>
          </a:p>
        </p:txBody>
      </p:sp>
      <p:grpSp>
        <p:nvGrpSpPr>
          <p:cNvPr id="58" name="Группа 11"/>
          <p:cNvGrpSpPr>
            <a:grpSpLocks/>
          </p:cNvGrpSpPr>
          <p:nvPr/>
        </p:nvGrpSpPr>
        <p:grpSpPr bwMode="auto">
          <a:xfrm>
            <a:off x="4383053" y="5267803"/>
            <a:ext cx="3513491" cy="803165"/>
            <a:chOff x="644525" y="2986088"/>
            <a:chExt cx="7791450" cy="2354267"/>
          </a:xfrm>
        </p:grpSpPr>
        <p:sp>
          <p:nvSpPr>
            <p:cNvPr id="126" name="Rectangle 7"/>
            <p:cNvSpPr>
              <a:spLocks noChangeArrowheads="1"/>
            </p:cNvSpPr>
            <p:nvPr/>
          </p:nvSpPr>
          <p:spPr bwMode="auto">
            <a:xfrm>
              <a:off x="3284538" y="4129090"/>
              <a:ext cx="865187" cy="69850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 sz="4800">
                <a:solidFill>
                  <a:srgbClr val="000000"/>
                </a:solidFill>
              </a:endParaRPr>
            </a:p>
          </p:txBody>
        </p:sp>
        <p:grpSp>
          <p:nvGrpSpPr>
            <p:cNvPr id="122" name="Group 10"/>
            <p:cNvGrpSpPr>
              <a:grpSpLocks/>
            </p:cNvGrpSpPr>
            <p:nvPr/>
          </p:nvGrpSpPr>
          <p:grpSpPr bwMode="auto">
            <a:xfrm>
              <a:off x="2987680" y="3930653"/>
              <a:ext cx="284162" cy="334964"/>
              <a:chOff x="1927" y="1434"/>
              <a:chExt cx="181" cy="227"/>
            </a:xfrm>
          </p:grpSpPr>
          <p:sp>
            <p:nvSpPr>
              <p:cNvPr id="124" name="Oval 11"/>
              <p:cNvSpPr>
                <a:spLocks noChangeArrowheads="1"/>
              </p:cNvSpPr>
              <p:nvPr/>
            </p:nvSpPr>
            <p:spPr bwMode="auto">
              <a:xfrm>
                <a:off x="1973" y="1434"/>
                <a:ext cx="91" cy="91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4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AutoShape 12"/>
              <p:cNvSpPr>
                <a:spLocks noChangeArrowheads="1"/>
              </p:cNvSpPr>
              <p:nvPr/>
            </p:nvSpPr>
            <p:spPr bwMode="auto">
              <a:xfrm flipV="1">
                <a:off x="1927" y="1525"/>
                <a:ext cx="181" cy="136"/>
              </a:xfrm>
              <a:prstGeom prst="triangle">
                <a:avLst>
                  <a:gd name="adj" fmla="val 50000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4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1" name="Group 14"/>
            <p:cNvGrpSpPr>
              <a:grpSpLocks/>
            </p:cNvGrpSpPr>
            <p:nvPr/>
          </p:nvGrpSpPr>
          <p:grpSpPr bwMode="auto">
            <a:xfrm>
              <a:off x="2576513" y="3170238"/>
              <a:ext cx="766762" cy="747712"/>
              <a:chOff x="1701" y="1026"/>
              <a:chExt cx="468" cy="455"/>
            </a:xfrm>
          </p:grpSpPr>
          <p:sp>
            <p:nvSpPr>
              <p:cNvPr id="119" name="Arc 15"/>
              <p:cNvSpPr>
                <a:spLocks/>
              </p:cNvSpPr>
              <p:nvPr/>
            </p:nvSpPr>
            <p:spPr bwMode="auto">
              <a:xfrm flipV="1">
                <a:off x="1701" y="1026"/>
                <a:ext cx="457" cy="455"/>
              </a:xfrm>
              <a:custGeom>
                <a:avLst/>
                <a:gdLst>
                  <a:gd name="T0" fmla="*/ 0 w 43200"/>
                  <a:gd name="T1" fmla="*/ 0 h 39753"/>
                  <a:gd name="T2" fmla="*/ 0 w 43200"/>
                  <a:gd name="T3" fmla="*/ 0 h 39753"/>
                  <a:gd name="T4" fmla="*/ 0 w 43200"/>
                  <a:gd name="T5" fmla="*/ 0 h 39753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39753"/>
                  <a:gd name="T11" fmla="*/ 43200 w 43200"/>
                  <a:gd name="T12" fmla="*/ 39753 h 397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39753" fill="none" extrusionOk="0">
                    <a:moveTo>
                      <a:pt x="33305" y="0"/>
                    </a:moveTo>
                    <a:cubicBezTo>
                      <a:pt x="39473" y="3977"/>
                      <a:pt x="43200" y="10814"/>
                      <a:pt x="43200" y="18153"/>
                    </a:cubicBezTo>
                    <a:cubicBezTo>
                      <a:pt x="43200" y="30082"/>
                      <a:pt x="33529" y="39753"/>
                      <a:pt x="21600" y="39753"/>
                    </a:cubicBezTo>
                    <a:cubicBezTo>
                      <a:pt x="9670" y="39753"/>
                      <a:pt x="0" y="30082"/>
                      <a:pt x="0" y="18153"/>
                    </a:cubicBezTo>
                    <a:cubicBezTo>
                      <a:pt x="-1" y="14319"/>
                      <a:pt x="1020" y="10554"/>
                      <a:pt x="2956" y="7246"/>
                    </a:cubicBezTo>
                  </a:path>
                  <a:path w="43200" h="39753" stroke="0" extrusionOk="0">
                    <a:moveTo>
                      <a:pt x="33305" y="0"/>
                    </a:moveTo>
                    <a:cubicBezTo>
                      <a:pt x="39473" y="3977"/>
                      <a:pt x="43200" y="10814"/>
                      <a:pt x="43200" y="18153"/>
                    </a:cubicBezTo>
                    <a:cubicBezTo>
                      <a:pt x="43200" y="30082"/>
                      <a:pt x="33529" y="39753"/>
                      <a:pt x="21600" y="39753"/>
                    </a:cubicBezTo>
                    <a:cubicBezTo>
                      <a:pt x="9670" y="39753"/>
                      <a:pt x="0" y="30082"/>
                      <a:pt x="0" y="18153"/>
                    </a:cubicBezTo>
                    <a:cubicBezTo>
                      <a:pt x="-1" y="14319"/>
                      <a:pt x="1020" y="10554"/>
                      <a:pt x="2956" y="7246"/>
                    </a:cubicBezTo>
                    <a:lnTo>
                      <a:pt x="21600" y="18153"/>
                    </a:lnTo>
                    <a:lnTo>
                      <a:pt x="33305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ru-RU" sz="2400"/>
              </a:p>
            </p:txBody>
          </p:sp>
          <p:sp>
            <p:nvSpPr>
              <p:cNvPr id="120" name="Oval 16"/>
              <p:cNvSpPr>
                <a:spLocks noChangeArrowheads="1"/>
              </p:cNvSpPr>
              <p:nvPr/>
            </p:nvSpPr>
            <p:spPr bwMode="auto">
              <a:xfrm>
                <a:off x="1705" y="1148"/>
                <a:ext cx="41" cy="3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4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Oval 17"/>
              <p:cNvSpPr>
                <a:spLocks noChangeArrowheads="1"/>
              </p:cNvSpPr>
              <p:nvPr/>
            </p:nvSpPr>
            <p:spPr bwMode="auto">
              <a:xfrm>
                <a:off x="2128" y="1169"/>
                <a:ext cx="41" cy="3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4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6" name="Group 20"/>
            <p:cNvGrpSpPr>
              <a:grpSpLocks/>
            </p:cNvGrpSpPr>
            <p:nvPr/>
          </p:nvGrpSpPr>
          <p:grpSpPr bwMode="auto">
            <a:xfrm>
              <a:off x="2492376" y="3916362"/>
              <a:ext cx="284162" cy="333376"/>
              <a:chOff x="1066" y="1480"/>
              <a:chExt cx="181" cy="226"/>
            </a:xfrm>
          </p:grpSpPr>
          <p:sp>
            <p:nvSpPr>
              <p:cNvPr id="117" name="Oval 21"/>
              <p:cNvSpPr>
                <a:spLocks noChangeArrowheads="1"/>
              </p:cNvSpPr>
              <p:nvPr/>
            </p:nvSpPr>
            <p:spPr bwMode="auto">
              <a:xfrm>
                <a:off x="1111" y="1480"/>
                <a:ext cx="91" cy="91"/>
              </a:xfrm>
              <a:prstGeom prst="ellipse">
                <a:avLst/>
              </a:prstGeom>
              <a:solidFill>
                <a:srgbClr val="00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4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8" name="AutoShape 22"/>
              <p:cNvSpPr>
                <a:spLocks noChangeArrowheads="1"/>
              </p:cNvSpPr>
              <p:nvPr/>
            </p:nvSpPr>
            <p:spPr bwMode="auto">
              <a:xfrm flipV="1">
                <a:off x="1066" y="1570"/>
                <a:ext cx="181" cy="136"/>
              </a:xfrm>
              <a:prstGeom prst="triangle">
                <a:avLst>
                  <a:gd name="adj" fmla="val 50000"/>
                </a:avLst>
              </a:prstGeom>
              <a:solidFill>
                <a:srgbClr val="00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4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3" name="Group 23"/>
            <p:cNvGrpSpPr>
              <a:grpSpLocks/>
            </p:cNvGrpSpPr>
            <p:nvPr/>
          </p:nvGrpSpPr>
          <p:grpSpPr bwMode="auto">
            <a:xfrm>
              <a:off x="3956050" y="3679825"/>
              <a:ext cx="615950" cy="1000125"/>
              <a:chOff x="2531" y="1298"/>
              <a:chExt cx="388" cy="630"/>
            </a:xfrm>
          </p:grpSpPr>
          <p:sp>
            <p:nvSpPr>
              <p:cNvPr id="112" name="Text Box 24"/>
              <p:cNvSpPr txBox="1">
                <a:spLocks noChangeArrowheads="1"/>
              </p:cNvSpPr>
              <p:nvPr/>
            </p:nvSpPr>
            <p:spPr bwMode="auto">
              <a:xfrm>
                <a:off x="2531" y="1298"/>
                <a:ext cx="388" cy="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ru-RU" altLang="ru-RU" sz="1867" b="1">
                    <a:solidFill>
                      <a:srgbClr val="000000"/>
                    </a:solidFill>
                    <a:latin typeface="Arial" pitchFamily="34" charset="0"/>
                  </a:rPr>
                  <a:t>Т</a:t>
                </a:r>
              </a:p>
            </p:txBody>
          </p:sp>
          <p:sp>
            <p:nvSpPr>
              <p:cNvPr id="113" name="Oval 25"/>
              <p:cNvSpPr>
                <a:spLocks noChangeArrowheads="1"/>
              </p:cNvSpPr>
              <p:nvPr/>
            </p:nvSpPr>
            <p:spPr bwMode="auto">
              <a:xfrm>
                <a:off x="2703" y="1423"/>
                <a:ext cx="89" cy="87"/>
              </a:xfrm>
              <a:prstGeom prst="ellipse">
                <a:avLst/>
              </a:prstGeom>
              <a:solidFill>
                <a:srgbClr val="FFA7E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4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" name="AutoShape 26"/>
              <p:cNvSpPr>
                <a:spLocks noChangeArrowheads="1"/>
              </p:cNvSpPr>
              <p:nvPr/>
            </p:nvSpPr>
            <p:spPr bwMode="auto">
              <a:xfrm flipV="1">
                <a:off x="2658" y="1509"/>
                <a:ext cx="179" cy="131"/>
              </a:xfrm>
              <a:prstGeom prst="triangle">
                <a:avLst>
                  <a:gd name="adj" fmla="val 50000"/>
                </a:avLst>
              </a:prstGeom>
              <a:solidFill>
                <a:srgbClr val="FFA7E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ru-RU" altLang="ru-RU" sz="4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0" name="Rectangle 28"/>
            <p:cNvSpPr>
              <a:spLocks noChangeArrowheads="1"/>
            </p:cNvSpPr>
            <p:nvPr/>
          </p:nvSpPr>
          <p:spPr bwMode="auto">
            <a:xfrm>
              <a:off x="1919289" y="4098943"/>
              <a:ext cx="498475" cy="68263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 sz="4800">
                <a:solidFill>
                  <a:srgbClr val="000000"/>
                </a:solidFill>
              </a:endParaRPr>
            </a:p>
          </p:txBody>
        </p:sp>
        <p:grpSp>
          <p:nvGrpSpPr>
            <p:cNvPr id="65" name="Group 30"/>
            <p:cNvGrpSpPr>
              <a:grpSpLocks/>
            </p:cNvGrpSpPr>
            <p:nvPr/>
          </p:nvGrpSpPr>
          <p:grpSpPr bwMode="auto">
            <a:xfrm>
              <a:off x="4303713" y="3162300"/>
              <a:ext cx="1127125" cy="1152525"/>
              <a:chOff x="2711" y="1797"/>
              <a:chExt cx="710" cy="726"/>
            </a:xfrm>
          </p:grpSpPr>
          <p:grpSp>
            <p:nvGrpSpPr>
              <p:cNvPr id="101" name="Group 31"/>
              <p:cNvGrpSpPr>
                <a:grpSpLocks/>
              </p:cNvGrpSpPr>
              <p:nvPr/>
            </p:nvGrpSpPr>
            <p:grpSpPr bwMode="auto">
              <a:xfrm>
                <a:off x="2711" y="1797"/>
                <a:ext cx="618" cy="592"/>
                <a:chOff x="2736" y="927"/>
                <a:chExt cx="618" cy="637"/>
              </a:xfrm>
            </p:grpSpPr>
            <p:sp>
              <p:nvSpPr>
                <p:cNvPr id="107" name="Arc 32"/>
                <p:cNvSpPr>
                  <a:spLocks/>
                </p:cNvSpPr>
                <p:nvPr/>
              </p:nvSpPr>
              <p:spPr bwMode="auto">
                <a:xfrm rot="15357826" flipV="1">
                  <a:off x="2726" y="937"/>
                  <a:ext cx="637" cy="618"/>
                </a:xfrm>
                <a:custGeom>
                  <a:avLst/>
                  <a:gdLst>
                    <a:gd name="T0" fmla="*/ 0 w 26448"/>
                    <a:gd name="T1" fmla="*/ 0 h 42672"/>
                    <a:gd name="T2" fmla="*/ 0 w 26448"/>
                    <a:gd name="T3" fmla="*/ 0 h 42672"/>
                    <a:gd name="T4" fmla="*/ 0 w 26448"/>
                    <a:gd name="T5" fmla="*/ 0 h 42672"/>
                    <a:gd name="T6" fmla="*/ 0 60000 65536"/>
                    <a:gd name="T7" fmla="*/ 0 60000 65536"/>
                    <a:gd name="T8" fmla="*/ 0 60000 65536"/>
                    <a:gd name="T9" fmla="*/ 0 w 26448"/>
                    <a:gd name="T10" fmla="*/ 0 h 42672"/>
                    <a:gd name="T11" fmla="*/ 26448 w 26448"/>
                    <a:gd name="T12" fmla="*/ 42672 h 4267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6448" h="42672" fill="none" extrusionOk="0">
                      <a:moveTo>
                        <a:pt x="0" y="551"/>
                      </a:moveTo>
                      <a:cubicBezTo>
                        <a:pt x="1590" y="184"/>
                        <a:pt x="3216" y="-1"/>
                        <a:pt x="4848" y="0"/>
                      </a:cubicBezTo>
                      <a:cubicBezTo>
                        <a:pt x="16777" y="0"/>
                        <a:pt x="26448" y="9670"/>
                        <a:pt x="26448" y="21600"/>
                      </a:cubicBezTo>
                      <a:cubicBezTo>
                        <a:pt x="26448" y="31700"/>
                        <a:pt x="19448" y="40452"/>
                        <a:pt x="9594" y="42671"/>
                      </a:cubicBezTo>
                    </a:path>
                    <a:path w="26448" h="42672" stroke="0" extrusionOk="0">
                      <a:moveTo>
                        <a:pt x="0" y="551"/>
                      </a:moveTo>
                      <a:cubicBezTo>
                        <a:pt x="1590" y="184"/>
                        <a:pt x="3216" y="-1"/>
                        <a:pt x="4848" y="0"/>
                      </a:cubicBezTo>
                      <a:cubicBezTo>
                        <a:pt x="16777" y="0"/>
                        <a:pt x="26448" y="9670"/>
                        <a:pt x="26448" y="21600"/>
                      </a:cubicBezTo>
                      <a:cubicBezTo>
                        <a:pt x="26448" y="31700"/>
                        <a:pt x="19448" y="40452"/>
                        <a:pt x="9594" y="42671"/>
                      </a:cubicBezTo>
                      <a:lnTo>
                        <a:pt x="4848" y="21600"/>
                      </a:lnTo>
                      <a:lnTo>
                        <a:pt x="0" y="551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 sz="2400"/>
                </a:p>
              </p:txBody>
            </p:sp>
            <p:sp>
              <p:nvSpPr>
                <p:cNvPr id="108" name="Oval 33"/>
                <p:cNvSpPr>
                  <a:spLocks noChangeArrowheads="1"/>
                </p:cNvSpPr>
                <p:nvPr/>
              </p:nvSpPr>
              <p:spPr bwMode="auto">
                <a:xfrm>
                  <a:off x="2766" y="1146"/>
                  <a:ext cx="44" cy="4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 altLang="ru-RU" sz="48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" name="Oval 34"/>
                <p:cNvSpPr>
                  <a:spLocks noChangeArrowheads="1"/>
                </p:cNvSpPr>
                <p:nvPr/>
              </p:nvSpPr>
              <p:spPr bwMode="auto">
                <a:xfrm>
                  <a:off x="3257" y="1101"/>
                  <a:ext cx="44" cy="44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 altLang="ru-RU" sz="48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04" name="Group 37"/>
              <p:cNvGrpSpPr>
                <a:grpSpLocks/>
              </p:cNvGrpSpPr>
              <p:nvPr/>
            </p:nvGrpSpPr>
            <p:grpSpPr bwMode="auto">
              <a:xfrm>
                <a:off x="3243" y="2306"/>
                <a:ext cx="178" cy="217"/>
                <a:chOff x="3253" y="1406"/>
                <a:chExt cx="181" cy="217"/>
              </a:xfrm>
            </p:grpSpPr>
            <p:sp>
              <p:nvSpPr>
                <p:cNvPr id="105" name="Oval 38"/>
                <p:cNvSpPr>
                  <a:spLocks noChangeArrowheads="1"/>
                </p:cNvSpPr>
                <p:nvPr/>
              </p:nvSpPr>
              <p:spPr bwMode="auto">
                <a:xfrm>
                  <a:off x="3299" y="1406"/>
                  <a:ext cx="91" cy="87"/>
                </a:xfrm>
                <a:prstGeom prst="ellipse">
                  <a:avLst/>
                </a:prstGeom>
                <a:solidFill>
                  <a:srgbClr val="FF2DB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 altLang="ru-RU" sz="48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" name="AutoShape 39"/>
                <p:cNvSpPr>
                  <a:spLocks noChangeArrowheads="1"/>
                </p:cNvSpPr>
                <p:nvPr/>
              </p:nvSpPr>
              <p:spPr bwMode="auto">
                <a:xfrm flipV="1">
                  <a:off x="3253" y="1493"/>
                  <a:ext cx="181" cy="13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2DB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 altLang="ru-RU" sz="480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66" name="Group 49"/>
            <p:cNvGrpSpPr>
              <a:grpSpLocks/>
            </p:cNvGrpSpPr>
            <p:nvPr/>
          </p:nvGrpSpPr>
          <p:grpSpPr bwMode="auto">
            <a:xfrm>
              <a:off x="644525" y="3973513"/>
              <a:ext cx="1206500" cy="1065212"/>
              <a:chOff x="406" y="2503"/>
              <a:chExt cx="760" cy="671"/>
            </a:xfrm>
          </p:grpSpPr>
          <p:grpSp>
            <p:nvGrpSpPr>
              <p:cNvPr id="94" name="Group 50"/>
              <p:cNvGrpSpPr>
                <a:grpSpLocks/>
              </p:cNvGrpSpPr>
              <p:nvPr/>
            </p:nvGrpSpPr>
            <p:grpSpPr bwMode="auto">
              <a:xfrm>
                <a:off x="987" y="2503"/>
                <a:ext cx="179" cy="209"/>
                <a:chOff x="1066" y="1480"/>
                <a:chExt cx="181" cy="226"/>
              </a:xfrm>
            </p:grpSpPr>
            <p:sp>
              <p:nvSpPr>
                <p:cNvPr id="99" name="Oval 51"/>
                <p:cNvSpPr>
                  <a:spLocks noChangeArrowheads="1"/>
                </p:cNvSpPr>
                <p:nvPr/>
              </p:nvSpPr>
              <p:spPr bwMode="auto">
                <a:xfrm>
                  <a:off x="1111" y="1480"/>
                  <a:ext cx="91" cy="91"/>
                </a:xfrm>
                <a:prstGeom prst="ellipse">
                  <a:avLst/>
                </a:prstGeom>
                <a:solidFill>
                  <a:srgbClr val="B3E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 altLang="ru-RU" sz="48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0" name="AutoShape 52"/>
                <p:cNvSpPr>
                  <a:spLocks noChangeArrowheads="1"/>
                </p:cNvSpPr>
                <p:nvPr/>
              </p:nvSpPr>
              <p:spPr bwMode="auto">
                <a:xfrm flipV="1">
                  <a:off x="1066" y="1570"/>
                  <a:ext cx="181" cy="13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B3E6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 altLang="ru-RU" sz="48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95" name="Line 53"/>
              <p:cNvSpPr>
                <a:spLocks noChangeShapeType="1"/>
              </p:cNvSpPr>
              <p:nvPr/>
            </p:nvSpPr>
            <p:spPr bwMode="auto">
              <a:xfrm flipV="1">
                <a:off x="584" y="2671"/>
                <a:ext cx="403" cy="3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 sz="2400"/>
              </a:p>
            </p:txBody>
          </p:sp>
          <p:grpSp>
            <p:nvGrpSpPr>
              <p:cNvPr id="96" name="Group 54"/>
              <p:cNvGrpSpPr>
                <a:grpSpLocks/>
              </p:cNvGrpSpPr>
              <p:nvPr/>
            </p:nvGrpSpPr>
            <p:grpSpPr bwMode="auto">
              <a:xfrm>
                <a:off x="406" y="2965"/>
                <a:ext cx="178" cy="209"/>
                <a:chOff x="1066" y="1480"/>
                <a:chExt cx="181" cy="226"/>
              </a:xfrm>
            </p:grpSpPr>
            <p:sp>
              <p:nvSpPr>
                <p:cNvPr id="97" name="Oval 55"/>
                <p:cNvSpPr>
                  <a:spLocks noChangeArrowheads="1"/>
                </p:cNvSpPr>
                <p:nvPr/>
              </p:nvSpPr>
              <p:spPr bwMode="auto">
                <a:xfrm>
                  <a:off x="1111" y="1480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 altLang="ru-RU" sz="48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8" name="AutoShape 56"/>
                <p:cNvSpPr>
                  <a:spLocks noChangeArrowheads="1"/>
                </p:cNvSpPr>
                <p:nvPr/>
              </p:nvSpPr>
              <p:spPr bwMode="auto">
                <a:xfrm flipV="1">
                  <a:off x="1066" y="1570"/>
                  <a:ext cx="181" cy="13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 altLang="ru-RU" sz="480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67" name="Группа 1"/>
            <p:cNvGrpSpPr>
              <a:grpSpLocks/>
            </p:cNvGrpSpPr>
            <p:nvPr/>
          </p:nvGrpSpPr>
          <p:grpSpPr bwMode="auto">
            <a:xfrm>
              <a:off x="665243" y="2986088"/>
              <a:ext cx="7770732" cy="2354267"/>
              <a:chOff x="747793" y="2881313"/>
              <a:chExt cx="7770732" cy="2354267"/>
            </a:xfrm>
          </p:grpSpPr>
          <p:grpSp>
            <p:nvGrpSpPr>
              <p:cNvPr id="68" name="Group 40"/>
              <p:cNvGrpSpPr>
                <a:grpSpLocks/>
              </p:cNvGrpSpPr>
              <p:nvPr/>
            </p:nvGrpSpPr>
            <p:grpSpPr bwMode="auto">
              <a:xfrm>
                <a:off x="3336925" y="4189413"/>
                <a:ext cx="5132388" cy="1036638"/>
                <a:chOff x="2102" y="2444"/>
                <a:chExt cx="3233" cy="653"/>
              </a:xfrm>
            </p:grpSpPr>
            <p:sp>
              <p:nvSpPr>
                <p:cNvPr id="91" name="Line 43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3143" y="2757"/>
                  <a:ext cx="628" cy="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lgDash"/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ru-RU" sz="2400"/>
                </a:p>
              </p:txBody>
            </p:sp>
            <p:sp>
              <p:nvSpPr>
                <p:cNvPr id="92" name="Line 43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5054" y="2815"/>
                  <a:ext cx="560" cy="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lgDash"/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ru-RU" sz="2400"/>
                </a:p>
              </p:txBody>
            </p:sp>
            <p:sp>
              <p:nvSpPr>
                <p:cNvPr id="93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2102" y="3094"/>
                  <a:ext cx="1353" cy="3"/>
                </a:xfrm>
                <a:prstGeom prst="line">
                  <a:avLst/>
                </a:prstGeom>
                <a:noFill/>
                <a:ln w="57150" cap="sq">
                  <a:solidFill>
                    <a:srgbClr val="FF9933"/>
                  </a:solidFill>
                  <a:miter lim="800000"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ru-RU" sz="2400"/>
                </a:p>
              </p:txBody>
            </p:sp>
          </p:grpSp>
          <p:grpSp>
            <p:nvGrpSpPr>
              <p:cNvPr id="69" name="Group 44"/>
              <p:cNvGrpSpPr>
                <a:grpSpLocks/>
              </p:cNvGrpSpPr>
              <p:nvPr/>
            </p:nvGrpSpPr>
            <p:grpSpPr bwMode="auto">
              <a:xfrm>
                <a:off x="747793" y="4208467"/>
                <a:ext cx="2598752" cy="1027113"/>
                <a:chOff x="471" y="2456"/>
                <a:chExt cx="1654" cy="647"/>
              </a:xfrm>
            </p:grpSpPr>
            <p:sp>
              <p:nvSpPr>
                <p:cNvPr id="86" name="Line 45"/>
                <p:cNvSpPr>
                  <a:spLocks noChangeShapeType="1"/>
                </p:cNvSpPr>
                <p:nvPr/>
              </p:nvSpPr>
              <p:spPr bwMode="auto">
                <a:xfrm>
                  <a:off x="472" y="3086"/>
                  <a:ext cx="1645" cy="0"/>
                </a:xfrm>
                <a:prstGeom prst="line">
                  <a:avLst/>
                </a:prstGeom>
                <a:noFill/>
                <a:ln w="57150" cap="sq">
                  <a:solidFill>
                    <a:srgbClr val="009900"/>
                  </a:solidFill>
                  <a:miter lim="800000"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ru-RU" sz="2400"/>
                </a:p>
              </p:txBody>
            </p:sp>
            <p:sp>
              <p:nvSpPr>
                <p:cNvPr id="88" name="Line 48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1828" y="2753"/>
                  <a:ext cx="59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lgDash"/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ru-RU" sz="2400"/>
                </a:p>
              </p:txBody>
            </p:sp>
            <p:sp>
              <p:nvSpPr>
                <p:cNvPr id="89" name="Line 47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310" y="2941"/>
                  <a:ext cx="323" cy="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lgDash"/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ru-RU" sz="2400"/>
                </a:p>
              </p:txBody>
            </p:sp>
          </p:grpSp>
          <p:grpSp>
            <p:nvGrpSpPr>
              <p:cNvPr id="70" name="Group 57"/>
              <p:cNvGrpSpPr>
                <a:grpSpLocks/>
              </p:cNvGrpSpPr>
              <p:nvPr/>
            </p:nvGrpSpPr>
            <p:grpSpPr bwMode="auto">
              <a:xfrm>
                <a:off x="4881563" y="2881313"/>
                <a:ext cx="3636962" cy="2344738"/>
                <a:chOff x="3075" y="1620"/>
                <a:chExt cx="2291" cy="1477"/>
              </a:xfrm>
            </p:grpSpPr>
            <p:sp>
              <p:nvSpPr>
                <p:cNvPr id="71" name="Line 58"/>
                <p:cNvSpPr>
                  <a:spLocks noChangeShapeType="1"/>
                </p:cNvSpPr>
                <p:nvPr/>
              </p:nvSpPr>
              <p:spPr bwMode="auto">
                <a:xfrm>
                  <a:off x="3462" y="3094"/>
                  <a:ext cx="1904" cy="3"/>
                </a:xfrm>
                <a:prstGeom prst="line">
                  <a:avLst/>
                </a:prstGeom>
                <a:noFill/>
                <a:ln w="57150" cap="sq">
                  <a:solidFill>
                    <a:srgbClr val="CC6600"/>
                  </a:solidFill>
                  <a:miter lim="800000"/>
                  <a:headEnd type="none" w="sm" len="med"/>
                  <a:tailEnd type="triangle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ru-RU" sz="2400"/>
                </a:p>
              </p:txBody>
            </p:sp>
            <p:grpSp>
              <p:nvGrpSpPr>
                <p:cNvPr id="73" name="Group 60"/>
                <p:cNvGrpSpPr>
                  <a:grpSpLocks/>
                </p:cNvGrpSpPr>
                <p:nvPr/>
              </p:nvGrpSpPr>
              <p:grpSpPr bwMode="auto">
                <a:xfrm>
                  <a:off x="3075" y="1620"/>
                  <a:ext cx="2270" cy="1229"/>
                  <a:chOff x="3059" y="1620"/>
                  <a:chExt cx="2270" cy="1229"/>
                </a:xfrm>
              </p:grpSpPr>
              <p:sp>
                <p:nvSpPr>
                  <p:cNvPr id="74" name="Arc 61"/>
                  <p:cNvSpPr>
                    <a:spLocks/>
                  </p:cNvSpPr>
                  <p:nvPr/>
                </p:nvSpPr>
                <p:spPr bwMode="auto">
                  <a:xfrm rot="-5214607" flipH="1" flipV="1">
                    <a:off x="3322" y="1357"/>
                    <a:ext cx="1229" cy="1755"/>
                  </a:xfrm>
                  <a:custGeom>
                    <a:avLst/>
                    <a:gdLst>
                      <a:gd name="T0" fmla="*/ 0 w 43200"/>
                      <a:gd name="T1" fmla="*/ 0 h 36275"/>
                      <a:gd name="T2" fmla="*/ 0 w 43200"/>
                      <a:gd name="T3" fmla="*/ 0 h 36275"/>
                      <a:gd name="T4" fmla="*/ 0 w 43200"/>
                      <a:gd name="T5" fmla="*/ 0 h 36275"/>
                      <a:gd name="T6" fmla="*/ 0 60000 65536"/>
                      <a:gd name="T7" fmla="*/ 0 60000 65536"/>
                      <a:gd name="T8" fmla="*/ 0 60000 65536"/>
                      <a:gd name="T9" fmla="*/ 0 w 43200"/>
                      <a:gd name="T10" fmla="*/ 0 h 36275"/>
                      <a:gd name="T11" fmla="*/ 43200 w 43200"/>
                      <a:gd name="T12" fmla="*/ 36275 h 3627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3200" h="36275" fill="none" extrusionOk="0">
                        <a:moveTo>
                          <a:pt x="37449" y="0"/>
                        </a:moveTo>
                        <a:cubicBezTo>
                          <a:pt x="41146" y="3992"/>
                          <a:pt x="43200" y="9233"/>
                          <a:pt x="43200" y="14675"/>
                        </a:cubicBezTo>
                        <a:cubicBezTo>
                          <a:pt x="43200" y="26604"/>
                          <a:pt x="33529" y="36275"/>
                          <a:pt x="21600" y="36275"/>
                        </a:cubicBezTo>
                        <a:cubicBezTo>
                          <a:pt x="9670" y="36275"/>
                          <a:pt x="0" y="26604"/>
                          <a:pt x="0" y="14675"/>
                        </a:cubicBezTo>
                        <a:cubicBezTo>
                          <a:pt x="-1" y="10084"/>
                          <a:pt x="1462" y="5612"/>
                          <a:pt x="4175" y="1909"/>
                        </a:cubicBezTo>
                      </a:path>
                      <a:path w="43200" h="36275" stroke="0" extrusionOk="0">
                        <a:moveTo>
                          <a:pt x="37449" y="0"/>
                        </a:moveTo>
                        <a:cubicBezTo>
                          <a:pt x="41146" y="3992"/>
                          <a:pt x="43200" y="9233"/>
                          <a:pt x="43200" y="14675"/>
                        </a:cubicBezTo>
                        <a:cubicBezTo>
                          <a:pt x="43200" y="26604"/>
                          <a:pt x="33529" y="36275"/>
                          <a:pt x="21600" y="36275"/>
                        </a:cubicBezTo>
                        <a:cubicBezTo>
                          <a:pt x="9670" y="36275"/>
                          <a:pt x="0" y="26604"/>
                          <a:pt x="0" y="14675"/>
                        </a:cubicBezTo>
                        <a:cubicBezTo>
                          <a:pt x="-1" y="10084"/>
                          <a:pt x="1462" y="5612"/>
                          <a:pt x="4175" y="1909"/>
                        </a:cubicBezTo>
                        <a:lnTo>
                          <a:pt x="21600" y="14675"/>
                        </a:lnTo>
                        <a:lnTo>
                          <a:pt x="37449" y="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ru-RU" sz="2400"/>
                  </a:p>
                </p:txBody>
              </p:sp>
              <p:grpSp>
                <p:nvGrpSpPr>
                  <p:cNvPr id="75" name="Group 62"/>
                  <p:cNvGrpSpPr>
                    <a:grpSpLocks/>
                  </p:cNvGrpSpPr>
                  <p:nvPr/>
                </p:nvGrpSpPr>
                <p:grpSpPr bwMode="auto">
                  <a:xfrm>
                    <a:off x="4480" y="2044"/>
                    <a:ext cx="849" cy="552"/>
                    <a:chOff x="4533" y="1231"/>
                    <a:chExt cx="957" cy="552"/>
                  </a:xfrm>
                </p:grpSpPr>
                <p:sp>
                  <p:nvSpPr>
                    <p:cNvPr id="84" name="AutoShape 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55" y="1578"/>
                      <a:ext cx="535" cy="88"/>
                    </a:xfrm>
                    <a:prstGeom prst="rightArrow">
                      <a:avLst>
                        <a:gd name="adj1" fmla="val 50000"/>
                        <a:gd name="adj2" fmla="val 151989"/>
                      </a:avLst>
                    </a:prstGeom>
                    <a:solidFill>
                      <a:srgbClr val="00808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/>
                      <a:endParaRPr lang="ru-RU" altLang="ru-RU" sz="48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85" name="Arc 64"/>
                    <p:cNvSpPr>
                      <a:spLocks/>
                    </p:cNvSpPr>
                    <p:nvPr/>
                  </p:nvSpPr>
                  <p:spPr bwMode="auto">
                    <a:xfrm>
                      <a:off x="4533" y="1231"/>
                      <a:ext cx="378" cy="552"/>
                    </a:xfrm>
                    <a:custGeom>
                      <a:avLst/>
                      <a:gdLst>
                        <a:gd name="T0" fmla="*/ 0 w 34302"/>
                        <a:gd name="T1" fmla="*/ 0 h 21600"/>
                        <a:gd name="T2" fmla="*/ 0 w 34302"/>
                        <a:gd name="T3" fmla="*/ 0 h 21600"/>
                        <a:gd name="T4" fmla="*/ 0 w 34302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34302"/>
                        <a:gd name="T10" fmla="*/ 0 h 21600"/>
                        <a:gd name="T11" fmla="*/ 34302 w 34302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4302" h="21600" fill="none" extrusionOk="0">
                          <a:moveTo>
                            <a:pt x="-1" y="5196"/>
                          </a:moveTo>
                          <a:cubicBezTo>
                            <a:pt x="3914" y="1843"/>
                            <a:pt x="8898" y="-1"/>
                            <a:pt x="14053" y="0"/>
                          </a:cubicBezTo>
                          <a:cubicBezTo>
                            <a:pt x="23082" y="0"/>
                            <a:pt x="31159" y="5616"/>
                            <a:pt x="34302" y="14081"/>
                          </a:cubicBezTo>
                        </a:path>
                        <a:path w="34302" h="21600" stroke="0" extrusionOk="0">
                          <a:moveTo>
                            <a:pt x="-1" y="5196"/>
                          </a:moveTo>
                          <a:cubicBezTo>
                            <a:pt x="3914" y="1843"/>
                            <a:pt x="8898" y="-1"/>
                            <a:pt x="14053" y="0"/>
                          </a:cubicBezTo>
                          <a:cubicBezTo>
                            <a:pt x="23082" y="0"/>
                            <a:pt x="31159" y="5616"/>
                            <a:pt x="34302" y="14081"/>
                          </a:cubicBezTo>
                          <a:lnTo>
                            <a:pt x="14053" y="21600"/>
                          </a:lnTo>
                          <a:lnTo>
                            <a:pt x="-1" y="5196"/>
                          </a:lnTo>
                          <a:close/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 sz="2400"/>
                    </a:p>
                  </p:txBody>
                </p:sp>
              </p:grpSp>
              <p:grpSp>
                <p:nvGrpSpPr>
                  <p:cNvPr id="81" name="Group 67"/>
                  <p:cNvGrpSpPr>
                    <a:grpSpLocks/>
                  </p:cNvGrpSpPr>
                  <p:nvPr/>
                </p:nvGrpSpPr>
                <p:grpSpPr bwMode="auto">
                  <a:xfrm>
                    <a:off x="4378" y="2245"/>
                    <a:ext cx="158" cy="217"/>
                    <a:chOff x="4419" y="1448"/>
                    <a:chExt cx="178" cy="217"/>
                  </a:xfrm>
                </p:grpSpPr>
                <p:sp>
                  <p:nvSpPr>
                    <p:cNvPr id="82" name="Oval 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63" y="1448"/>
                      <a:ext cx="90" cy="87"/>
                    </a:xfrm>
                    <a:prstGeom prst="ellipse">
                      <a:avLst/>
                    </a:prstGeom>
                    <a:solidFill>
                      <a:srgbClr val="C000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/>
                      <a:endParaRPr lang="ru-RU" altLang="ru-RU" sz="48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83" name="AutoShape 6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19" y="1534"/>
                      <a:ext cx="178" cy="131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C0008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1" hangingPunct="1"/>
                      <a:endParaRPr lang="ru-RU" altLang="ru-RU" sz="48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78" name="Rectangle 71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3424" y="2368"/>
                    <a:ext cx="906" cy="68"/>
                  </a:xfrm>
                  <a:prstGeom prst="rect">
                    <a:avLst/>
                  </a:prstGeom>
                  <a:solidFill>
                    <a:srgbClr val="00808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 altLang="ru-RU" sz="480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128" name="Группа 127"/>
          <p:cNvGrpSpPr/>
          <p:nvPr/>
        </p:nvGrpSpPr>
        <p:grpSpPr>
          <a:xfrm>
            <a:off x="4263679" y="1188208"/>
            <a:ext cx="3630061" cy="3504809"/>
            <a:chOff x="2971401" y="1245730"/>
            <a:chExt cx="3130365" cy="3058227"/>
          </a:xfrm>
        </p:grpSpPr>
        <p:grpSp>
          <p:nvGrpSpPr>
            <p:cNvPr id="129" name="Группа 128"/>
            <p:cNvGrpSpPr/>
            <p:nvPr/>
          </p:nvGrpSpPr>
          <p:grpSpPr>
            <a:xfrm>
              <a:off x="2971401" y="1245730"/>
              <a:ext cx="3130365" cy="3058227"/>
              <a:chOff x="3305962" y="1351244"/>
              <a:chExt cx="2674676" cy="2671447"/>
            </a:xfrm>
          </p:grpSpPr>
          <p:sp>
            <p:nvSpPr>
              <p:cNvPr id="131" name="Овал 130"/>
              <p:cNvSpPr/>
              <p:nvPr/>
            </p:nvSpPr>
            <p:spPr>
              <a:xfrm>
                <a:off x="3393918" y="1493579"/>
                <a:ext cx="2356164" cy="23202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pic>
            <p:nvPicPr>
              <p:cNvPr id="132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305962" y="1351244"/>
                <a:ext cx="2674676" cy="26714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0" name="TextBox 129"/>
            <p:cNvSpPr txBox="1"/>
            <p:nvPr/>
          </p:nvSpPr>
          <p:spPr>
            <a:xfrm>
              <a:off x="3765463" y="2266634"/>
              <a:ext cx="1514474" cy="796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333" dirty="0">
                  <a:solidFill>
                    <a:schemeClr val="bg1"/>
                  </a:solidFill>
                  <a:latin typeface="PT Sans Bold" panose="020B0703020203020204" pitchFamily="34" charset="0"/>
                </a:rPr>
                <a:t>Непрерывная образовательная система</a:t>
              </a:r>
            </a:p>
            <a:p>
              <a:pPr algn="ctr"/>
              <a:r>
                <a:rPr lang="ru-RU" sz="1333" dirty="0">
                  <a:solidFill>
                    <a:schemeClr val="bg1"/>
                  </a:solidFill>
                  <a:latin typeface="PT Sans Bold" panose="020B0703020203020204" pitchFamily="34" charset="0"/>
                </a:rPr>
                <a:t>Л.Г. Петерсон</a:t>
              </a:r>
            </a:p>
          </p:txBody>
        </p:sp>
      </p:grpSp>
      <p:sp>
        <p:nvSpPr>
          <p:cNvPr id="134" name="Прямоугольник 133"/>
          <p:cNvSpPr/>
          <p:nvPr/>
        </p:nvSpPr>
        <p:spPr>
          <a:xfrm>
            <a:off x="147218" y="6385840"/>
            <a:ext cx="59263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800"/>
              </a:spcBef>
              <a:spcAft>
                <a:spcPts val="267"/>
              </a:spcAft>
            </a:pPr>
            <a:r>
              <a:rPr lang="ru-RU" altLang="ru-RU" sz="1600" cap="all" dirty="0">
                <a:solidFill>
                  <a:schemeClr val="bg1"/>
                </a:solidFill>
                <a:cs typeface="Arial" charset="0"/>
              </a:rPr>
              <a:t>Инновационные педагогические инструменты</a:t>
            </a:r>
          </a:p>
        </p:txBody>
      </p:sp>
      <p:sp>
        <p:nvSpPr>
          <p:cNvPr id="135" name="Прямоугольник 134"/>
          <p:cNvSpPr/>
          <p:nvPr/>
        </p:nvSpPr>
        <p:spPr>
          <a:xfrm>
            <a:off x="6245826" y="6262729"/>
            <a:ext cx="59461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600"/>
              </a:spcBef>
            </a:pPr>
            <a:r>
              <a:rPr lang="ru-RU" altLang="ru-RU" sz="1600" cap="all" dirty="0">
                <a:solidFill>
                  <a:schemeClr val="bg1"/>
                </a:solidFill>
                <a:cs typeface="Arial" charset="0"/>
              </a:rPr>
              <a:t>Уникальная  Система трансляции </a:t>
            </a:r>
          </a:p>
          <a:p>
            <a:pPr algn="ctr"/>
            <a:r>
              <a:rPr lang="ru-RU" altLang="ru-RU" sz="1600" cap="all" dirty="0">
                <a:solidFill>
                  <a:schemeClr val="bg1"/>
                </a:solidFill>
                <a:cs typeface="Arial" charset="0"/>
              </a:rPr>
              <a:t>образовательной </a:t>
            </a:r>
            <a:r>
              <a:rPr lang="ru-RU" altLang="ru-RU" sz="1600" cap="all" dirty="0" err="1">
                <a:solidFill>
                  <a:schemeClr val="bg1"/>
                </a:solidFill>
                <a:cs typeface="Arial" charset="0"/>
              </a:rPr>
              <a:t>инноватики</a:t>
            </a:r>
            <a:endParaRPr lang="ru-RU" altLang="ru-RU" sz="1600" cap="all" dirty="0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8882704" y="1904512"/>
            <a:ext cx="2874736" cy="2054055"/>
            <a:chOff x="6949922" y="1026487"/>
            <a:chExt cx="2156052" cy="1540541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7099531" y="1026487"/>
              <a:ext cx="1796460" cy="380566"/>
              <a:chOff x="258472" y="2992777"/>
              <a:chExt cx="2536806" cy="740396"/>
            </a:xfrm>
          </p:grpSpPr>
          <p:pic>
            <p:nvPicPr>
              <p:cNvPr id="1027" name="Picture 3" descr="C:\Users\Валерия\Desktop\презеентаци петерсон математика\обложки\игралочка_1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8472" y="3006914"/>
                <a:ext cx="503260" cy="7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9" name="Picture 5" descr="C:\Users\Валерия\Desktop\презеентаци петерсон математика\обложки\игралочка_3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884" y="2999036"/>
                <a:ext cx="541242" cy="7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3" descr="D:\Рабочий стол\презеентаци петерсон математика\обложки\3 класс.jpe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8720" y="3006914"/>
                <a:ext cx="556500" cy="7262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 descr="C:\Users\Валерия\Desktop\презеентаци петерсон математика\обложки\ступеньки-2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2770" y="3006914"/>
                <a:ext cx="543086" cy="7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5" descr="D:\Рабочий стол\презеентаци петерсон математика\обложки\1 класс.jpe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0523" y="2993054"/>
                <a:ext cx="565234" cy="7319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" descr="D:\Рабочий стол\презеентаци петерсон математика\обложки\2 класс.jpe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2338" y="2992777"/>
                <a:ext cx="552940" cy="7262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" name="Группа 19"/>
            <p:cNvGrpSpPr/>
            <p:nvPr/>
          </p:nvGrpSpPr>
          <p:grpSpPr>
            <a:xfrm>
              <a:off x="6949922" y="1434291"/>
              <a:ext cx="1976957" cy="509878"/>
              <a:chOff x="288798" y="3845998"/>
              <a:chExt cx="2717488" cy="779744"/>
            </a:xfrm>
          </p:grpSpPr>
          <p:pic>
            <p:nvPicPr>
              <p:cNvPr id="1033" name="Picture 9" descr="C:\Users\Валерия\Desktop\презеентаци петерсон математика\обложки\5 класс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798" y="3845998"/>
                <a:ext cx="565234" cy="7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4" descr="C:\Users\Валерия\Desktop\презеентаци петерсон математика\обложки\6 кл_1.jpe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722" y="3845998"/>
                <a:ext cx="548355" cy="7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 descr="C:\Users\Валерия\Desktop\презеентаци петерсон математика\обложки\7_1.jp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7769" y="3845998"/>
                <a:ext cx="570383" cy="7421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5" name="Picture 11" descr="C:\Users\Валерия\Desktop\презеентаци петерсон математика\обложки\8_1.jpe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9068" y="3868268"/>
                <a:ext cx="561869" cy="7421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C:\Users\Валерия\Desktop\презеентаци петерсон математика\обложки\9_1.jpe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7851" y="3868268"/>
                <a:ext cx="555246" cy="7421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Picture 3" descr="C:\Users\Валерия\Desktop\презеентаци петерсон математика\обложки\Как перейти к реализации ФГОС.jpe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6971" y="3868268"/>
                <a:ext cx="536488" cy="7574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" name="Picture 2" descr="C:\Users\Валерия\Desktop\презеентаци петерсон математика\обложки\Деятельностный метод обучения.jpeg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1022" y="3883607"/>
                <a:ext cx="525264" cy="7421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" name="Группа 23"/>
            <p:cNvGrpSpPr/>
            <p:nvPr/>
          </p:nvGrpSpPr>
          <p:grpSpPr>
            <a:xfrm>
              <a:off x="8197006" y="1927102"/>
              <a:ext cx="908968" cy="639926"/>
              <a:chOff x="143193" y="3924474"/>
              <a:chExt cx="1204723" cy="971485"/>
            </a:xfrm>
          </p:grpSpPr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193" y="4013797"/>
                <a:ext cx="508118" cy="7240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544" y="3924474"/>
                <a:ext cx="759372" cy="9714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11" name="Picture 7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5919" y="1973366"/>
              <a:ext cx="380319" cy="500731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9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54" t="14674" r="1811" b="16243"/>
            <a:stretch>
              <a:fillRect/>
            </a:stretch>
          </p:blipFill>
          <p:spPr bwMode="auto">
            <a:xfrm>
              <a:off x="7026354" y="1962162"/>
              <a:ext cx="363442" cy="500731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15"/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1103" y="1973366"/>
              <a:ext cx="494597" cy="496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9078277" y="4699298"/>
            <a:ext cx="2555308" cy="1403100"/>
            <a:chOff x="9455641" y="4340069"/>
            <a:chExt cx="2555308" cy="1403100"/>
          </a:xfrm>
        </p:grpSpPr>
        <p:pic>
          <p:nvPicPr>
            <p:cNvPr id="137" name="Picture 9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54" t="14674" r="1811" b="16243"/>
            <a:stretch>
              <a:fillRect/>
            </a:stretch>
          </p:blipFill>
          <p:spPr bwMode="auto">
            <a:xfrm>
              <a:off x="10863661" y="4340069"/>
              <a:ext cx="557495" cy="768087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9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54" t="14674" r="1811" b="16243"/>
            <a:stretch>
              <a:fillRect/>
            </a:stretch>
          </p:blipFill>
          <p:spPr bwMode="auto">
            <a:xfrm>
              <a:off x="9992347" y="4440981"/>
              <a:ext cx="557495" cy="768087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5641" y="4485964"/>
              <a:ext cx="896452" cy="1135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6" name="Picture 15"/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0005" y="4722501"/>
              <a:ext cx="659463" cy="662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8" name="Picture 3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4497" y="4607960"/>
              <a:ext cx="896452" cy="1135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9" name="Группа 138"/>
          <p:cNvGrpSpPr/>
          <p:nvPr/>
        </p:nvGrpSpPr>
        <p:grpSpPr>
          <a:xfrm>
            <a:off x="1" y="-7936"/>
            <a:ext cx="12192000" cy="1370308"/>
            <a:chOff x="1" y="-7936"/>
            <a:chExt cx="12192000" cy="1372279"/>
          </a:xfrm>
        </p:grpSpPr>
        <p:sp>
          <p:nvSpPr>
            <p:cNvPr id="140" name="Прямоугольник 139"/>
            <p:cNvSpPr/>
            <p:nvPr/>
          </p:nvSpPr>
          <p:spPr>
            <a:xfrm>
              <a:off x="1" y="174174"/>
              <a:ext cx="12192000" cy="10087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1" name="Прямоугольник 140"/>
            <p:cNvSpPr/>
            <p:nvPr/>
          </p:nvSpPr>
          <p:spPr>
            <a:xfrm>
              <a:off x="224971" y="0"/>
              <a:ext cx="449943" cy="136434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Равнобедренный треугольник 141"/>
            <p:cNvSpPr/>
            <p:nvPr/>
          </p:nvSpPr>
          <p:spPr>
            <a:xfrm rot="16200000">
              <a:off x="61459" y="1200829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Равнобедренный треугольник 142"/>
            <p:cNvSpPr/>
            <p:nvPr/>
          </p:nvSpPr>
          <p:spPr>
            <a:xfrm rot="5400000">
              <a:off x="654634" y="10660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4" name="Shape 106"/>
          <p:cNvSpPr txBox="1">
            <a:spLocks/>
          </p:cNvSpPr>
          <p:nvPr/>
        </p:nvSpPr>
        <p:spPr>
          <a:xfrm>
            <a:off x="674914" y="190594"/>
            <a:ext cx="8880600" cy="975900"/>
          </a:xfrm>
          <a:prstGeom prst="rect">
            <a:avLst/>
          </a:prstGeom>
          <a:noFill/>
        </p:spPr>
        <p:txBody>
          <a:bodyPr vert="horz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>
              <a:lnSpc>
                <a:spcPct val="100000"/>
              </a:lnSpc>
            </a:pPr>
            <a:r>
              <a:rPr lang="ru-RU" sz="2800" b="1" dirty="0">
                <a:solidFill>
                  <a:schemeClr val="bg1"/>
                </a:solidFill>
              </a:rPr>
              <a:t>НЕПРЕРЫВНАЯ ОБРАЗОВАТЕЛЬНАЯ  ИННОВАЦИЯ</a:t>
            </a:r>
          </a:p>
        </p:txBody>
      </p:sp>
    </p:spTree>
    <p:extLst>
      <p:ext uri="{BB962C8B-B14F-4D97-AF65-F5344CB8AC3E}">
        <p14:creationId xmlns:p14="http://schemas.microsoft.com/office/powerpoint/2010/main" val="3183960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РАБОТА\Работа_ИТ2.0\Изображения\network-36641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" t="20514" r="12575" b="10474"/>
          <a:stretch/>
        </p:blipFill>
        <p:spPr bwMode="auto">
          <a:xfrm>
            <a:off x="-15875" y="-7936"/>
            <a:ext cx="12207876" cy="686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15875" y="0"/>
            <a:ext cx="12207875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1000"/>
                </a:schemeClr>
              </a:gs>
              <a:gs pos="74000">
                <a:schemeClr val="bg1">
                  <a:alpha val="94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1D9C1FD-9A02-4F4F-9ACB-AFAB68555319}"/>
              </a:ext>
            </a:extLst>
          </p:cNvPr>
          <p:cNvSpPr txBox="1"/>
          <p:nvPr/>
        </p:nvSpPr>
        <p:spPr>
          <a:xfrm>
            <a:off x="1208314" y="2014111"/>
            <a:ext cx="565694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sz="4400" dirty="0"/>
              <a:t>Линейные – </a:t>
            </a:r>
          </a:p>
          <a:p>
            <a:r>
              <a:rPr lang="ru-RU" dirty="0"/>
              <a:t>передача продукта инновации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sz="4000" dirty="0"/>
              <a:t>Диффузные –</a:t>
            </a:r>
          </a:p>
          <a:p>
            <a:r>
              <a:rPr lang="ru-RU" dirty="0"/>
              <a:t>непрерывная передача инновации через инновационную сеть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1" y="-7936"/>
            <a:ext cx="12192000" cy="1370308"/>
            <a:chOff x="1" y="-7936"/>
            <a:chExt cx="12192000" cy="1372279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" y="174174"/>
              <a:ext cx="12192000" cy="10087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224971" y="0"/>
              <a:ext cx="449943" cy="136434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Равнобедренный треугольник 5"/>
            <p:cNvSpPr/>
            <p:nvPr/>
          </p:nvSpPr>
          <p:spPr>
            <a:xfrm rot="16200000">
              <a:off x="61459" y="1200829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Равнобедренный треугольник 6"/>
            <p:cNvSpPr/>
            <p:nvPr/>
          </p:nvSpPr>
          <p:spPr>
            <a:xfrm rot="5400000">
              <a:off x="654634" y="10660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Shape 106"/>
          <p:cNvSpPr txBox="1">
            <a:spLocks/>
          </p:cNvSpPr>
          <p:nvPr/>
        </p:nvSpPr>
        <p:spPr>
          <a:xfrm>
            <a:off x="674914" y="190594"/>
            <a:ext cx="8880600" cy="975900"/>
          </a:xfrm>
          <a:prstGeom prst="rect">
            <a:avLst/>
          </a:prstGeom>
          <a:noFill/>
        </p:spPr>
        <p:txBody>
          <a:bodyPr vert="horz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</a:rPr>
              <a:t>МОДЕЛИ ТРАНСЛЯЦИИ ИННОВАЦИИ</a:t>
            </a:r>
          </a:p>
        </p:txBody>
      </p:sp>
      <p:sp>
        <p:nvSpPr>
          <p:cNvPr id="9" name="Равнобедренный треугольник 8"/>
          <p:cNvSpPr/>
          <p:nvPr/>
        </p:nvSpPr>
        <p:spPr>
          <a:xfrm rot="7598989">
            <a:off x="585919" y="2364103"/>
            <a:ext cx="464457" cy="406400"/>
          </a:xfrm>
          <a:prstGeom prst="triangle">
            <a:avLst>
              <a:gd name="adj" fmla="val 70094"/>
            </a:avLst>
          </a:prstGeom>
          <a:solidFill>
            <a:srgbClr val="BB63D7"/>
          </a:solidFill>
          <a:ln>
            <a:noFill/>
          </a:ln>
          <a:effectLst>
            <a:outerShdw blurRad="152400" dist="317500" dir="5400000" algn="ctr" rotWithShape="0">
              <a:srgbClr val="7030A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7598989">
            <a:off x="585919" y="4134847"/>
            <a:ext cx="464457" cy="406400"/>
          </a:xfrm>
          <a:prstGeom prst="triangle">
            <a:avLst>
              <a:gd name="adj" fmla="val 70094"/>
            </a:avLst>
          </a:prstGeom>
          <a:solidFill>
            <a:srgbClr val="0070C0"/>
          </a:solidFill>
          <a:ln>
            <a:noFill/>
          </a:ln>
          <a:effectLst>
            <a:outerShdw blurRad="152400" dist="317500" dir="5400000" algn="ctr" rotWithShape="0">
              <a:srgbClr val="7030A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696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Арка 9"/>
          <p:cNvSpPr/>
          <p:nvPr/>
        </p:nvSpPr>
        <p:spPr>
          <a:xfrm rot="5400000" flipV="1">
            <a:off x="418696" y="2836497"/>
            <a:ext cx="1824000" cy="1824000"/>
          </a:xfrm>
          <a:prstGeom prst="blockArc">
            <a:avLst>
              <a:gd name="adj1" fmla="val 10800000"/>
              <a:gd name="adj2" fmla="val 0"/>
              <a:gd name="adj3" fmla="val 13016"/>
            </a:avLst>
          </a:prstGeom>
          <a:pattFill prst="ltUpDiag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11" name="Арка 10"/>
          <p:cNvSpPr/>
          <p:nvPr/>
        </p:nvSpPr>
        <p:spPr>
          <a:xfrm rot="5400000">
            <a:off x="429419" y="1240856"/>
            <a:ext cx="1824000" cy="1824000"/>
          </a:xfrm>
          <a:prstGeom prst="blockArc">
            <a:avLst>
              <a:gd name="adj1" fmla="val 10800000"/>
              <a:gd name="adj2" fmla="val 0"/>
              <a:gd name="adj3" fmla="val 13016"/>
            </a:avLst>
          </a:prstGeom>
          <a:pattFill prst="ltUpDiag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14" name="Арка 13"/>
          <p:cNvSpPr/>
          <p:nvPr/>
        </p:nvSpPr>
        <p:spPr>
          <a:xfrm rot="5400000" flipV="1">
            <a:off x="431371" y="1241219"/>
            <a:ext cx="1824000" cy="1824000"/>
          </a:xfrm>
          <a:prstGeom prst="blockArc">
            <a:avLst>
              <a:gd name="adj1" fmla="val 10800000"/>
              <a:gd name="adj2" fmla="val 0"/>
              <a:gd name="adj3" fmla="val 13016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15" name="Арка 14"/>
          <p:cNvSpPr/>
          <p:nvPr/>
        </p:nvSpPr>
        <p:spPr>
          <a:xfrm rot="5400000">
            <a:off x="410284" y="4416309"/>
            <a:ext cx="1824000" cy="1824000"/>
          </a:xfrm>
          <a:prstGeom prst="blockArc">
            <a:avLst>
              <a:gd name="adj1" fmla="val 10844072"/>
              <a:gd name="adj2" fmla="val 0"/>
              <a:gd name="adj3" fmla="val 13016"/>
            </a:avLst>
          </a:prstGeom>
          <a:pattFill prst="ltUpDiag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16" name="Арка 15"/>
          <p:cNvSpPr/>
          <p:nvPr/>
        </p:nvSpPr>
        <p:spPr>
          <a:xfrm rot="5400000">
            <a:off x="431837" y="2836412"/>
            <a:ext cx="1824000" cy="1824000"/>
          </a:xfrm>
          <a:prstGeom prst="blockArc">
            <a:avLst>
              <a:gd name="adj1" fmla="val 10800000"/>
              <a:gd name="adj2" fmla="val 0"/>
              <a:gd name="adj3" fmla="val 1301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17" name="Арка 16"/>
          <p:cNvSpPr/>
          <p:nvPr/>
        </p:nvSpPr>
        <p:spPr>
          <a:xfrm rot="5400000" flipV="1">
            <a:off x="410284" y="4416672"/>
            <a:ext cx="1824000" cy="1824000"/>
          </a:xfrm>
          <a:prstGeom prst="blockArc">
            <a:avLst>
              <a:gd name="adj1" fmla="val 10800000"/>
              <a:gd name="adj2" fmla="val 0"/>
              <a:gd name="adj3" fmla="val 13016"/>
            </a:avLst>
          </a:prstGeom>
          <a:solidFill>
            <a:srgbClr val="C67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7" name="Rectangle 68"/>
          <p:cNvSpPr>
            <a:spLocks noChangeArrowheads="1"/>
          </p:cNvSpPr>
          <p:nvPr/>
        </p:nvSpPr>
        <p:spPr bwMode="auto">
          <a:xfrm>
            <a:off x="2491885" y="1602418"/>
            <a:ext cx="9460767" cy="104825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267"/>
              </a:spcAft>
            </a:pPr>
            <a:r>
              <a:rPr lang="ru-RU" altLang="ru-RU" sz="2800" b="0" dirty="0">
                <a:solidFill>
                  <a:srgbClr val="00B0F0"/>
                </a:solidFill>
                <a:latin typeface="Calibri Light" pitchFamily="34" charset="0"/>
                <a:cs typeface="Arial" charset="0"/>
              </a:rPr>
              <a:t>1 ФАКТОР:</a:t>
            </a:r>
            <a:r>
              <a:rPr lang="ru-RU" altLang="ru-RU" sz="2400" b="0" dirty="0">
                <a:latin typeface="Calibri Light" pitchFamily="34" charset="0"/>
                <a:cs typeface="Arial" charset="0"/>
              </a:rPr>
              <a:t/>
            </a:r>
            <a:br>
              <a:rPr lang="ru-RU" altLang="ru-RU" sz="2400" b="0" dirty="0">
                <a:latin typeface="Calibri Light" pitchFamily="34" charset="0"/>
                <a:cs typeface="Arial" charset="0"/>
              </a:rPr>
            </a:br>
            <a:r>
              <a:rPr lang="ru-RU" altLang="ru-RU" sz="2400" cap="small" dirty="0">
                <a:latin typeface="+mn-lt"/>
                <a:cs typeface="Arial" charset="0"/>
              </a:rPr>
              <a:t>условием освоения </a:t>
            </a:r>
            <a:r>
              <a:rPr lang="ru-RU" altLang="ru-RU" sz="2400" b="0" cap="small" dirty="0">
                <a:latin typeface="+mn-lt"/>
                <a:cs typeface="Arial" charset="0"/>
              </a:rPr>
              <a:t>образовательной инновации является соответствие данной инновации </a:t>
            </a:r>
            <a:r>
              <a:rPr lang="ru-RU" altLang="ru-RU" sz="2400" cap="small" dirty="0">
                <a:latin typeface="+mn-lt"/>
                <a:cs typeface="Arial" charset="0"/>
              </a:rPr>
              <a:t>критериям </a:t>
            </a:r>
            <a:r>
              <a:rPr lang="ru-RU" altLang="ru-RU" sz="2400" b="0" cap="small" dirty="0">
                <a:latin typeface="+mn-lt"/>
                <a:cs typeface="Arial" charset="0"/>
              </a:rPr>
              <a:t> </a:t>
            </a:r>
            <a:r>
              <a:rPr lang="ru-RU" altLang="ru-RU" sz="2400" cap="small" dirty="0">
                <a:latin typeface="+mn-lt"/>
                <a:cs typeface="Arial" charset="0"/>
              </a:rPr>
              <a:t>технологичности</a:t>
            </a:r>
          </a:p>
        </p:txBody>
      </p:sp>
      <p:sp>
        <p:nvSpPr>
          <p:cNvPr id="8" name="Rectangle 68"/>
          <p:cNvSpPr>
            <a:spLocks noChangeArrowheads="1"/>
          </p:cNvSpPr>
          <p:nvPr/>
        </p:nvSpPr>
        <p:spPr bwMode="auto">
          <a:xfrm>
            <a:off x="2491885" y="3065219"/>
            <a:ext cx="9024737" cy="144875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267"/>
              </a:spcAft>
            </a:pPr>
            <a:r>
              <a:rPr lang="ru-RU" altLang="ru-RU" sz="2800" b="0" dirty="0">
                <a:solidFill>
                  <a:srgbClr val="0070C0"/>
                </a:solidFill>
                <a:latin typeface="Calibri Light" pitchFamily="34" charset="0"/>
                <a:cs typeface="Arial" charset="0"/>
              </a:rPr>
              <a:t>2 ФАКТОР: </a:t>
            </a:r>
          </a:p>
          <a:p>
            <a:pPr>
              <a:spcAft>
                <a:spcPts val="267"/>
              </a:spcAft>
            </a:pPr>
            <a:r>
              <a:rPr lang="ru-RU" altLang="ru-RU" sz="2400" cap="small" dirty="0">
                <a:latin typeface="+mn-lt"/>
                <a:cs typeface="Arial" charset="0"/>
              </a:rPr>
              <a:t>эффективность тиражирования </a:t>
            </a:r>
            <a:r>
              <a:rPr lang="ru-RU" altLang="ru-RU" sz="2400" b="0" cap="small" dirty="0">
                <a:latin typeface="+mn-lt"/>
                <a:cs typeface="Arial" charset="0"/>
              </a:rPr>
              <a:t>образовательной инновации также зависит от степени </a:t>
            </a:r>
            <a:r>
              <a:rPr lang="ru-RU" altLang="ru-RU" sz="2400" cap="small" dirty="0">
                <a:latin typeface="+mn-lt"/>
                <a:cs typeface="Arial" charset="0"/>
              </a:rPr>
              <a:t>технологичности</a:t>
            </a:r>
            <a:r>
              <a:rPr lang="ru-RU" altLang="ru-RU" sz="2400" b="0" cap="small" dirty="0">
                <a:latin typeface="+mn-lt"/>
                <a:cs typeface="Arial" charset="0"/>
              </a:rPr>
              <a:t> данного процесса </a:t>
            </a:r>
          </a:p>
        </p:txBody>
      </p:sp>
      <p:sp>
        <p:nvSpPr>
          <p:cNvPr id="9" name="Rectangle 68"/>
          <p:cNvSpPr>
            <a:spLocks noChangeArrowheads="1"/>
          </p:cNvSpPr>
          <p:nvPr/>
        </p:nvSpPr>
        <p:spPr bwMode="auto">
          <a:xfrm>
            <a:off x="2491885" y="4660412"/>
            <a:ext cx="9268745" cy="153855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267"/>
              </a:spcAft>
            </a:pPr>
            <a:r>
              <a:rPr lang="ru-RU" altLang="ru-RU" sz="2800" b="0" dirty="0">
                <a:solidFill>
                  <a:srgbClr val="8F2CAE"/>
                </a:solidFill>
                <a:latin typeface="Calibri Light" pitchFamily="34" charset="0"/>
                <a:cs typeface="Arial" charset="0"/>
              </a:rPr>
              <a:t>3 ФАКТОР:</a:t>
            </a:r>
            <a:r>
              <a:rPr lang="ru-RU" altLang="ru-RU" sz="2400" b="0" dirty="0">
                <a:latin typeface="Calibri Light" pitchFamily="34" charset="0"/>
                <a:cs typeface="Arial" charset="0"/>
              </a:rPr>
              <a:t/>
            </a:r>
            <a:br>
              <a:rPr lang="ru-RU" altLang="ru-RU" sz="2400" b="0" dirty="0">
                <a:latin typeface="Calibri Light" pitchFamily="34" charset="0"/>
                <a:cs typeface="Arial" charset="0"/>
              </a:rPr>
            </a:br>
            <a:r>
              <a:rPr lang="ru-RU" altLang="ru-RU" sz="2400" b="0" cap="small" dirty="0">
                <a:latin typeface="+mn-lt"/>
                <a:cs typeface="Arial" charset="0"/>
              </a:rPr>
              <a:t>трансляция образовательной технологии </a:t>
            </a:r>
            <a:r>
              <a:rPr lang="ru-RU" altLang="ru-RU" sz="2400" cap="small" dirty="0">
                <a:latin typeface="+mn-lt"/>
                <a:cs typeface="Arial" charset="0"/>
              </a:rPr>
              <a:t>через сеть стажировочных площадок</a:t>
            </a:r>
            <a:r>
              <a:rPr lang="ru-RU" altLang="ru-RU" sz="2400" b="0" cap="small" dirty="0">
                <a:latin typeface="+mn-lt"/>
                <a:cs typeface="Arial" charset="0"/>
              </a:rPr>
              <a:t> позволяет обеспечить массовое освоение инновации</a:t>
            </a:r>
          </a:p>
        </p:txBody>
      </p:sp>
      <p:pic>
        <p:nvPicPr>
          <p:cNvPr id="4098" name="Picture 2" descr="C:\Users\Валерия\Desktop\презеентаци петерсон математика\ик1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43" y="3387781"/>
            <a:ext cx="802164" cy="72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Валерия\Desktop\презеентаци петерсон математика\ик1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55" y="5008576"/>
            <a:ext cx="669740" cy="64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Валерия\Desktop\презеентаци петерсон математика\ик1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68" y="1765913"/>
            <a:ext cx="758115" cy="72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1" y="-7936"/>
            <a:ext cx="12192000" cy="1370308"/>
            <a:chOff x="1" y="-7936"/>
            <a:chExt cx="12192000" cy="1372279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1" y="174174"/>
              <a:ext cx="12192000" cy="10087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224971" y="0"/>
              <a:ext cx="449943" cy="136434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Равнобедренный треугольник 26"/>
            <p:cNvSpPr/>
            <p:nvPr/>
          </p:nvSpPr>
          <p:spPr>
            <a:xfrm rot="16200000">
              <a:off x="61459" y="1200829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Равнобедренный треугольник 27"/>
            <p:cNvSpPr/>
            <p:nvPr/>
          </p:nvSpPr>
          <p:spPr>
            <a:xfrm rot="5400000">
              <a:off x="654634" y="10660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9" name="Shape 106"/>
          <p:cNvSpPr txBox="1">
            <a:spLocks/>
          </p:cNvSpPr>
          <p:nvPr/>
        </p:nvSpPr>
        <p:spPr>
          <a:xfrm>
            <a:off x="674914" y="190594"/>
            <a:ext cx="10841708" cy="975900"/>
          </a:xfrm>
          <a:prstGeom prst="rect">
            <a:avLst/>
          </a:prstGeom>
          <a:noFill/>
        </p:spPr>
        <p:txBody>
          <a:bodyPr vert="horz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</a:rPr>
              <a:t>ЭФФЕКТИВНАЯ ТРАНСЛЯЦИЯ ОБРАЗОВАТЕЛЬНОЙ ИННОВАЦИИ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-8233" y="6280418"/>
            <a:ext cx="12200233" cy="651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cap="all" dirty="0">
                <a:solidFill>
                  <a:schemeClr val="bg1"/>
                </a:solidFill>
                <a:cs typeface="Arial" charset="0"/>
              </a:rPr>
              <a:t>НАУЧНЫЙ РУКОВОДИТЕЛЬ – </a:t>
            </a:r>
            <a:r>
              <a:rPr lang="ru-RU" b="1" cap="all" dirty="0">
                <a:solidFill>
                  <a:schemeClr val="bg1"/>
                </a:solidFill>
                <a:cs typeface="Arial" charset="0"/>
              </a:rPr>
              <a:t>л. Г. ПЕТЕРСОН</a:t>
            </a:r>
            <a:r>
              <a:rPr lang="ru-RU" cap="all" dirty="0">
                <a:solidFill>
                  <a:schemeClr val="bg1"/>
                </a:solidFill>
                <a:cs typeface="Arial" charset="0"/>
              </a:rPr>
              <a:t>, ДОКТОР ПЕДАГОГИЧЕСКИХ НАУК, ПРОФЕССОР</a:t>
            </a:r>
          </a:p>
        </p:txBody>
      </p:sp>
    </p:spTree>
    <p:extLst>
      <p:ext uri="{BB962C8B-B14F-4D97-AF65-F5344CB8AC3E}">
        <p14:creationId xmlns:p14="http://schemas.microsoft.com/office/powerpoint/2010/main" val="170210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РАБОТА\Работа_ИТ2.0\Изображения\analytics-chart-data-8844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9" t="408" r="15326" b="1254"/>
          <a:stretch/>
        </p:blipFill>
        <p:spPr bwMode="auto">
          <a:xfrm>
            <a:off x="1" y="-7937"/>
            <a:ext cx="4260519" cy="650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AC97F0B-9ECC-4DE5-91DC-C9D93F72C022}"/>
              </a:ext>
            </a:extLst>
          </p:cNvPr>
          <p:cNvSpPr txBox="1"/>
          <p:nvPr/>
        </p:nvSpPr>
        <p:spPr>
          <a:xfrm>
            <a:off x="5472824" y="2282140"/>
            <a:ext cx="67191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ru-RU" sz="2400" dirty="0">
                <a:solidFill>
                  <a:srgbClr val="8F2CAE"/>
                </a:solidFill>
                <a:latin typeface="Calibri Light" pitchFamily="34" charset="0"/>
              </a:rPr>
              <a:t>Выращивание ресурсных центров инновации </a:t>
            </a:r>
            <a:r>
              <a:rPr lang="ru-RU" sz="2000" dirty="0">
                <a:latin typeface="Calibri Light" pitchFamily="34" charset="0"/>
              </a:rPr>
              <a:t>(технология «5 шагов»)</a:t>
            </a:r>
            <a:endParaRPr lang="ru-RU" sz="2400" dirty="0">
              <a:latin typeface="Calibri Light" pitchFamily="34" charset="0"/>
            </a:endParaRPr>
          </a:p>
          <a:p>
            <a:pPr>
              <a:spcBef>
                <a:spcPts val="3600"/>
              </a:spcBef>
            </a:pPr>
            <a:r>
              <a:rPr lang="ru-RU" sz="2400" dirty="0">
                <a:solidFill>
                  <a:srgbClr val="8F2CAE"/>
                </a:solidFill>
                <a:latin typeface="Calibri Light" pitchFamily="34" charset="0"/>
              </a:rPr>
              <a:t>Индивидуальные формы передачи инновации </a:t>
            </a:r>
            <a:r>
              <a:rPr lang="ru-RU" sz="2000" dirty="0" err="1">
                <a:latin typeface="Calibri Light" pitchFamily="34" charset="0"/>
              </a:rPr>
              <a:t>Стажировочные</a:t>
            </a:r>
            <a:r>
              <a:rPr lang="ru-RU" sz="2000" dirty="0">
                <a:latin typeface="Calibri Light" pitchFamily="34" charset="0"/>
              </a:rPr>
              <a:t> программы</a:t>
            </a:r>
            <a:endParaRPr lang="ru-RU" sz="2400" dirty="0">
              <a:latin typeface="Calibri Light" pitchFamily="34" charset="0"/>
            </a:endParaRPr>
          </a:p>
          <a:p>
            <a:pPr>
              <a:spcBef>
                <a:spcPts val="3600"/>
              </a:spcBef>
            </a:pPr>
            <a:r>
              <a:rPr lang="ru-RU" sz="2400" dirty="0">
                <a:solidFill>
                  <a:srgbClr val="8F2CAE"/>
                </a:solidFill>
                <a:latin typeface="Calibri Light" pitchFamily="34" charset="0"/>
              </a:rPr>
              <a:t>Формирование и выращивание ИМС                  </a:t>
            </a:r>
            <a:r>
              <a:rPr lang="ru-RU" sz="2000" dirty="0">
                <a:latin typeface="Calibri Light" pitchFamily="34" charset="0"/>
              </a:rPr>
              <a:t>(технология многоуровневых методических сетей)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" y="-7936"/>
            <a:ext cx="12192000" cy="1370308"/>
            <a:chOff x="1" y="-7936"/>
            <a:chExt cx="12192000" cy="137227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" y="174174"/>
              <a:ext cx="12192000" cy="10087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24971" y="0"/>
              <a:ext cx="449943" cy="136434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Равнобедренный треугольник 7"/>
            <p:cNvSpPr/>
            <p:nvPr/>
          </p:nvSpPr>
          <p:spPr>
            <a:xfrm rot="16200000">
              <a:off x="61459" y="1200829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Равнобедренный треугольник 8"/>
            <p:cNvSpPr/>
            <p:nvPr/>
          </p:nvSpPr>
          <p:spPr>
            <a:xfrm rot="5400000">
              <a:off x="654634" y="10660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Shape 106"/>
          <p:cNvSpPr txBox="1">
            <a:spLocks/>
          </p:cNvSpPr>
          <p:nvPr/>
        </p:nvSpPr>
        <p:spPr>
          <a:xfrm>
            <a:off x="674914" y="190594"/>
            <a:ext cx="10841708" cy="975900"/>
          </a:xfrm>
          <a:prstGeom prst="rect">
            <a:avLst/>
          </a:prstGeom>
          <a:noFill/>
        </p:spPr>
        <p:txBody>
          <a:bodyPr vert="horz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</a:rPr>
              <a:t>ТЕХНОЛОГИИ ТРАНСЛЯЦИИ ИННОВАЦИЙ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8233" y="6280418"/>
            <a:ext cx="12200233" cy="651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cap="all" dirty="0">
                <a:solidFill>
                  <a:schemeClr val="bg1"/>
                </a:solidFill>
                <a:cs typeface="Arial" charset="0"/>
              </a:rPr>
              <a:t>НАУЧНЫЙ РУКОВОДИТЕЛЬ – </a:t>
            </a:r>
            <a:r>
              <a:rPr lang="ru-RU" b="1" cap="all" dirty="0">
                <a:solidFill>
                  <a:schemeClr val="bg1"/>
                </a:solidFill>
                <a:cs typeface="Arial" charset="0"/>
              </a:rPr>
              <a:t>л. Г. ПЕТЕРСОН</a:t>
            </a:r>
            <a:r>
              <a:rPr lang="ru-RU" cap="all" dirty="0">
                <a:solidFill>
                  <a:schemeClr val="bg1"/>
                </a:solidFill>
                <a:cs typeface="Arial" charset="0"/>
              </a:rPr>
              <a:t>, ДОКТОР ПЕДАГОГИЧЕСКИХ НАУК, ПРОФЕССОР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90435" y="2105450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6600" dirty="0">
                <a:solidFill>
                  <a:srgbClr val="8F2CAE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90435" y="3213446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6600" dirty="0">
                <a:solidFill>
                  <a:srgbClr val="8F2CAE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90435" y="4354482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6600" dirty="0">
                <a:solidFill>
                  <a:srgbClr val="8F2CAE"/>
                </a:solidFill>
              </a:rPr>
              <a:t>3</a:t>
            </a:r>
          </a:p>
        </p:txBody>
      </p:sp>
      <p:sp>
        <p:nvSpPr>
          <p:cNvPr id="17" name="Равнобедренный треугольник 16"/>
          <p:cNvSpPr/>
          <p:nvPr/>
        </p:nvSpPr>
        <p:spPr>
          <a:xfrm rot="7598989">
            <a:off x="10356979" y="264114"/>
            <a:ext cx="2062583" cy="1804760"/>
          </a:xfrm>
          <a:prstGeom prst="triangle">
            <a:avLst>
              <a:gd name="adj" fmla="val 70094"/>
            </a:avLst>
          </a:prstGeom>
          <a:noFill/>
          <a:ln>
            <a:solidFill>
              <a:srgbClr val="0070C0"/>
            </a:solidFill>
          </a:ln>
          <a:effectLst>
            <a:outerShdw blurRad="152400" dist="317500" dir="5400000" algn="ctr" rotWithShape="0">
              <a:srgbClr val="7030A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 rot="14001011" flipH="1">
            <a:off x="3505000" y="5011287"/>
            <a:ext cx="1031292" cy="902380"/>
          </a:xfrm>
          <a:prstGeom prst="triangle">
            <a:avLst>
              <a:gd name="adj" fmla="val 70094"/>
            </a:avLst>
          </a:prstGeom>
          <a:noFill/>
          <a:ln>
            <a:solidFill>
              <a:schemeClr val="accent5"/>
            </a:solidFill>
          </a:ln>
          <a:effectLst>
            <a:outerShdw blurRad="152400" dist="317500" dir="5400000" algn="ctr" rotWithShape="0">
              <a:srgbClr val="7030A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227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Овал 75"/>
          <p:cNvSpPr/>
          <p:nvPr/>
        </p:nvSpPr>
        <p:spPr>
          <a:xfrm>
            <a:off x="5810251" y="1263651"/>
            <a:ext cx="480483" cy="3603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2400">
              <a:solidFill>
                <a:schemeClr val="tx1"/>
              </a:solidFill>
              <a:latin typeface="Calibri Light" pitchFamily="34" charset="0"/>
            </a:endParaRPr>
          </a:p>
        </p:txBody>
      </p:sp>
      <p:grpSp>
        <p:nvGrpSpPr>
          <p:cNvPr id="97" name="Группа 96"/>
          <p:cNvGrpSpPr/>
          <p:nvPr/>
        </p:nvGrpSpPr>
        <p:grpSpPr>
          <a:xfrm>
            <a:off x="373726" y="1279008"/>
            <a:ext cx="11338170" cy="4944041"/>
            <a:chOff x="503546" y="2440273"/>
            <a:chExt cx="8253104" cy="4019651"/>
          </a:xfrm>
        </p:grpSpPr>
        <p:sp>
          <p:nvSpPr>
            <p:cNvPr id="98" name="Rectangle 2"/>
            <p:cNvSpPr>
              <a:spLocks noChangeArrowheads="1"/>
            </p:cNvSpPr>
            <p:nvPr/>
          </p:nvSpPr>
          <p:spPr bwMode="auto">
            <a:xfrm>
              <a:off x="522288" y="6051160"/>
              <a:ext cx="8234362" cy="4087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marL="2275360" indent="-2275360">
                <a:spcAft>
                  <a:spcPts val="1600"/>
                </a:spcAft>
                <a:tabLst>
                  <a:tab pos="213779" algn="l"/>
                  <a:tab pos="2590735" algn="l"/>
                </a:tabLst>
                <a:defRPr/>
              </a:pPr>
              <a:r>
                <a:rPr lang="ru-RU" sz="2667" dirty="0">
                  <a:latin typeface="Calibri Light" pitchFamily="34" charset="0"/>
                  <a:cs typeface="Arial" charset="0"/>
                </a:rPr>
                <a:t>Ступень 1. </a:t>
              </a:r>
              <a:r>
                <a:rPr lang="ru-RU" sz="2667" dirty="0">
                  <a:latin typeface="Calibri Light" pitchFamily="34" charset="0"/>
                  <a:cs typeface="Arial" panose="020B0604020202020204" pitchFamily="34" charset="0"/>
                </a:rPr>
                <a:t>	</a:t>
              </a:r>
              <a:r>
                <a:rPr lang="ru-RU" sz="2400" cap="small" dirty="0">
                  <a:latin typeface="Calibri Light" pitchFamily="34" charset="0"/>
                  <a:cs typeface="Arial" charset="0"/>
                </a:rPr>
                <a:t>Информационный центр</a:t>
              </a:r>
            </a:p>
          </p:txBody>
        </p:sp>
        <p:sp>
          <p:nvSpPr>
            <p:cNvPr id="99" name="Rectangle 2"/>
            <p:cNvSpPr>
              <a:spLocks noChangeArrowheads="1"/>
            </p:cNvSpPr>
            <p:nvPr/>
          </p:nvSpPr>
          <p:spPr bwMode="auto">
            <a:xfrm>
              <a:off x="1114425" y="5147457"/>
              <a:ext cx="7642225" cy="4588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2275360" indent="-2275360">
                <a:spcAft>
                  <a:spcPts val="1600"/>
                </a:spcAft>
                <a:tabLst>
                  <a:tab pos="213779" algn="l"/>
                  <a:tab pos="2590735" algn="l"/>
                </a:tabLst>
                <a:defRPr/>
              </a:pPr>
              <a:r>
                <a:rPr lang="ru-RU" sz="2667" dirty="0">
                  <a:latin typeface="Calibri Light" pitchFamily="34" charset="0"/>
                  <a:cs typeface="Arial" charset="0"/>
                </a:rPr>
                <a:t>Ступень 2. </a:t>
              </a:r>
              <a:r>
                <a:rPr lang="ru-RU" sz="3067" b="1" dirty="0">
                  <a:latin typeface="Calibri Light" pitchFamily="34" charset="0"/>
                </a:rPr>
                <a:t>	</a:t>
              </a:r>
              <a:r>
                <a:rPr lang="ru-RU" sz="2400" cap="small" dirty="0">
                  <a:latin typeface="Calibri Light" pitchFamily="34" charset="0"/>
                  <a:cs typeface="Arial" charset="0"/>
                </a:rPr>
                <a:t>Информационно-консультационный центр</a:t>
              </a:r>
            </a:p>
          </p:txBody>
        </p:sp>
        <p:sp>
          <p:nvSpPr>
            <p:cNvPr id="100" name="Rectangle 2"/>
            <p:cNvSpPr>
              <a:spLocks noChangeArrowheads="1"/>
            </p:cNvSpPr>
            <p:nvPr/>
          </p:nvSpPr>
          <p:spPr bwMode="auto">
            <a:xfrm>
              <a:off x="1762125" y="4355713"/>
              <a:ext cx="6994525" cy="4087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2275360" indent="-2275360">
                <a:spcAft>
                  <a:spcPts val="1600"/>
                </a:spcAft>
                <a:tabLst>
                  <a:tab pos="213779" algn="l"/>
                  <a:tab pos="2590735" algn="l"/>
                </a:tabLst>
                <a:defRPr/>
              </a:pPr>
              <a:r>
                <a:rPr lang="ru-RU" sz="2667" dirty="0">
                  <a:latin typeface="Calibri Light" pitchFamily="34" charset="0"/>
                  <a:cs typeface="Arial" charset="0"/>
                </a:rPr>
                <a:t>Ступень 3.  </a:t>
              </a:r>
              <a:r>
                <a:rPr lang="ru-RU" sz="2400" cap="small" dirty="0">
                  <a:latin typeface="Calibri Light" pitchFamily="34" charset="0"/>
                  <a:cs typeface="Arial" charset="0"/>
                </a:rPr>
                <a:t>Информационно-методический центр</a:t>
              </a:r>
            </a:p>
          </p:txBody>
        </p:sp>
        <p:sp>
          <p:nvSpPr>
            <p:cNvPr id="101" name="Rectangle 2"/>
            <p:cNvSpPr>
              <a:spLocks noChangeArrowheads="1"/>
            </p:cNvSpPr>
            <p:nvPr/>
          </p:nvSpPr>
          <p:spPr bwMode="auto">
            <a:xfrm>
              <a:off x="2446758" y="3530212"/>
              <a:ext cx="6296025" cy="4087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67DDD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2275360" indent="-2275360">
                <a:spcAft>
                  <a:spcPts val="1600"/>
                </a:spcAft>
                <a:tabLst>
                  <a:tab pos="213779" algn="l"/>
                  <a:tab pos="2590735" algn="l"/>
                </a:tabLst>
                <a:defRPr/>
              </a:pPr>
              <a:r>
                <a:rPr lang="ru-RU" sz="2667" dirty="0">
                  <a:latin typeface="Calibri Light" pitchFamily="34" charset="0"/>
                  <a:cs typeface="Arial" charset="0"/>
                </a:rPr>
                <a:t>Ступень 4. </a:t>
              </a:r>
              <a:r>
                <a:rPr lang="ru-RU" sz="2400" cap="small" dirty="0">
                  <a:latin typeface="Calibri Light" pitchFamily="34" charset="0"/>
                  <a:cs typeface="Arial" charset="0"/>
                </a:rPr>
                <a:t>Учебно-методический центр</a:t>
              </a:r>
            </a:p>
          </p:txBody>
        </p:sp>
        <p:sp>
          <p:nvSpPr>
            <p:cNvPr id="102" name="Rectangle 2"/>
            <p:cNvSpPr>
              <a:spLocks noChangeArrowheads="1"/>
            </p:cNvSpPr>
            <p:nvPr/>
          </p:nvSpPr>
          <p:spPr bwMode="auto">
            <a:xfrm>
              <a:off x="3092678" y="2440273"/>
              <a:ext cx="5650105" cy="70904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F2CAE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indent="-2275360">
                <a:spcAft>
                  <a:spcPts val="1600"/>
                </a:spcAft>
                <a:tabLst>
                  <a:tab pos="213779" algn="l"/>
                  <a:tab pos="2590735" algn="l"/>
                </a:tabLst>
                <a:defRPr/>
              </a:pPr>
              <a:r>
                <a:rPr lang="ru-RU" sz="2667" dirty="0">
                  <a:latin typeface="Calibri Light" pitchFamily="34" charset="0"/>
                  <a:cs typeface="Arial" charset="0"/>
                </a:rPr>
                <a:t>Ступень 5.  </a:t>
              </a:r>
              <a:r>
                <a:rPr lang="ru-RU" sz="2400" cap="small" dirty="0">
                  <a:latin typeface="Calibri Light" pitchFamily="34" charset="0"/>
                  <a:cs typeface="Arial" charset="0"/>
                </a:rPr>
                <a:t>Региональная (федеральная) </a:t>
              </a:r>
              <a:r>
                <a:rPr lang="ru-RU" sz="2400" cap="small" dirty="0" err="1">
                  <a:latin typeface="Calibri Light" pitchFamily="34" charset="0"/>
                  <a:cs typeface="Arial" charset="0"/>
                </a:rPr>
                <a:t>стажировочная</a:t>
              </a:r>
              <a:r>
                <a:rPr lang="ru-RU" sz="2400" cap="small" dirty="0">
                  <a:latin typeface="Calibri Light" pitchFamily="34" charset="0"/>
                  <a:cs typeface="Arial" charset="0"/>
                </a:rPr>
                <a:t> 		                     площадка</a:t>
              </a:r>
            </a:p>
          </p:txBody>
        </p:sp>
        <p:sp>
          <p:nvSpPr>
            <p:cNvPr id="103" name="Прямоугольный треугольник 102"/>
            <p:cNvSpPr/>
            <p:nvPr/>
          </p:nvSpPr>
          <p:spPr>
            <a:xfrm rot="16200000">
              <a:off x="519110" y="5522111"/>
              <a:ext cx="429377" cy="460506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177800" dist="1397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 dirty="0">
                <a:solidFill>
                  <a:schemeClr val="tx1"/>
                </a:solidFill>
                <a:latin typeface="Calibri Light" pitchFamily="34" charset="0"/>
              </a:endParaRPr>
            </a:p>
          </p:txBody>
        </p:sp>
        <p:sp>
          <p:nvSpPr>
            <p:cNvPr id="104" name="Прямоугольный треугольник 103"/>
            <p:cNvSpPr/>
            <p:nvPr/>
          </p:nvSpPr>
          <p:spPr>
            <a:xfrm rot="16200000">
              <a:off x="1149768" y="4623546"/>
              <a:ext cx="429377" cy="460506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  <a:effectLst>
              <a:outerShdw blurRad="177800" dist="1397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 dirty="0">
                <a:solidFill>
                  <a:schemeClr val="tx1"/>
                </a:solidFill>
                <a:latin typeface="Calibri Light" pitchFamily="34" charset="0"/>
              </a:endParaRPr>
            </a:p>
          </p:txBody>
        </p:sp>
        <p:sp>
          <p:nvSpPr>
            <p:cNvPr id="105" name="Прямоугольный треугольник 104"/>
            <p:cNvSpPr/>
            <p:nvPr/>
          </p:nvSpPr>
          <p:spPr>
            <a:xfrm rot="16200000">
              <a:off x="1826043" y="3824261"/>
              <a:ext cx="429377" cy="460506"/>
            </a:xfrm>
            <a:prstGeom prst="rtTriangle">
              <a:avLst/>
            </a:prstGeom>
            <a:solidFill>
              <a:srgbClr val="0070C0"/>
            </a:solidFill>
            <a:ln>
              <a:noFill/>
            </a:ln>
            <a:effectLst>
              <a:outerShdw blurRad="177800" dist="1397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 dirty="0">
                <a:solidFill>
                  <a:schemeClr val="tx1"/>
                </a:solidFill>
                <a:latin typeface="Calibri Light" pitchFamily="34" charset="0"/>
              </a:endParaRPr>
            </a:p>
          </p:txBody>
        </p:sp>
        <p:sp>
          <p:nvSpPr>
            <p:cNvPr id="106" name="Прямоугольный треугольник 105"/>
            <p:cNvSpPr/>
            <p:nvPr/>
          </p:nvSpPr>
          <p:spPr>
            <a:xfrm rot="16200000">
              <a:off x="2478505" y="3005112"/>
              <a:ext cx="429377" cy="460506"/>
            </a:xfrm>
            <a:prstGeom prst="rtTriangle">
              <a:avLst/>
            </a:prstGeom>
            <a:solidFill>
              <a:srgbClr val="C67DDD"/>
            </a:solidFill>
            <a:ln>
              <a:noFill/>
            </a:ln>
            <a:effectLst>
              <a:outerShdw blurRad="177800" dist="1397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 dirty="0">
                <a:solidFill>
                  <a:schemeClr val="tx1"/>
                </a:solidFill>
                <a:latin typeface="Calibri Light" pitchFamily="34" charset="0"/>
              </a:endParaRPr>
            </a:p>
          </p:txBody>
        </p:sp>
        <p:sp>
          <p:nvSpPr>
            <p:cNvPr id="109" name="Стрелка вверх 108"/>
            <p:cNvSpPr/>
            <p:nvPr/>
          </p:nvSpPr>
          <p:spPr>
            <a:xfrm>
              <a:off x="5643510" y="5669047"/>
              <a:ext cx="385763" cy="298450"/>
            </a:xfrm>
            <a:prstGeom prst="up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 dirty="0">
                <a:solidFill>
                  <a:schemeClr val="tx1"/>
                </a:solidFill>
                <a:latin typeface="Calibri Light" pitchFamily="34" charset="0"/>
              </a:endParaRPr>
            </a:p>
          </p:txBody>
        </p:sp>
      </p:grpSp>
      <p:sp>
        <p:nvSpPr>
          <p:cNvPr id="35" name="Стрелка вверх 34"/>
          <p:cNvSpPr/>
          <p:nvPr/>
        </p:nvSpPr>
        <p:spPr>
          <a:xfrm>
            <a:off x="7435043" y="4181435"/>
            <a:ext cx="529964" cy="367084"/>
          </a:xfrm>
          <a:prstGeom prst="up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>
              <a:solidFill>
                <a:schemeClr val="tx1"/>
              </a:solidFill>
              <a:latin typeface="Calibri Light" pitchFamily="34" charset="0"/>
            </a:endParaRPr>
          </a:p>
        </p:txBody>
      </p:sp>
      <p:sp>
        <p:nvSpPr>
          <p:cNvPr id="36" name="Стрелка вверх 35"/>
          <p:cNvSpPr/>
          <p:nvPr/>
        </p:nvSpPr>
        <p:spPr>
          <a:xfrm>
            <a:off x="7428358" y="3202455"/>
            <a:ext cx="529964" cy="367084"/>
          </a:xfrm>
          <a:prstGeom prst="up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>
              <a:solidFill>
                <a:schemeClr val="tx1"/>
              </a:solidFill>
              <a:latin typeface="Calibri Light" pitchFamily="34" charset="0"/>
            </a:endParaRPr>
          </a:p>
        </p:txBody>
      </p:sp>
      <p:sp>
        <p:nvSpPr>
          <p:cNvPr id="37" name="Стрелка вверх 36"/>
          <p:cNvSpPr/>
          <p:nvPr/>
        </p:nvSpPr>
        <p:spPr>
          <a:xfrm>
            <a:off x="7435043" y="2181860"/>
            <a:ext cx="529964" cy="367084"/>
          </a:xfrm>
          <a:prstGeom prst="up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>
              <a:solidFill>
                <a:schemeClr val="tx1"/>
              </a:solidFill>
              <a:latin typeface="Calibri Light" pitchFamily="34" charset="0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1" y="-7936"/>
            <a:ext cx="12192000" cy="1370308"/>
            <a:chOff x="1" y="-7936"/>
            <a:chExt cx="12192000" cy="1372279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1" y="174174"/>
              <a:ext cx="12192000" cy="10087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224971" y="0"/>
              <a:ext cx="449943" cy="136434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Равнобедренный треугольник 39"/>
            <p:cNvSpPr/>
            <p:nvPr/>
          </p:nvSpPr>
          <p:spPr>
            <a:xfrm rot="16200000">
              <a:off x="61459" y="1200829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Равнобедренный треугольник 40"/>
            <p:cNvSpPr/>
            <p:nvPr/>
          </p:nvSpPr>
          <p:spPr>
            <a:xfrm rot="5400000">
              <a:off x="654634" y="10660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2" name="Shape 106"/>
          <p:cNvSpPr txBox="1">
            <a:spLocks/>
          </p:cNvSpPr>
          <p:nvPr/>
        </p:nvSpPr>
        <p:spPr>
          <a:xfrm>
            <a:off x="674914" y="190594"/>
            <a:ext cx="10841708" cy="975900"/>
          </a:xfrm>
          <a:prstGeom prst="rect">
            <a:avLst/>
          </a:prstGeom>
          <a:noFill/>
        </p:spPr>
        <p:txBody>
          <a:bodyPr vert="horz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</a:rPr>
              <a:t>ТЕХНОЛОГИЯ ТРАНСЛЯЦИИ ИННОВАЦИИ «5 ШАГОВ»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1" y="6354354"/>
            <a:ext cx="12192000" cy="503646"/>
          </a:xfrm>
          <a:prstGeom prst="rect">
            <a:avLst/>
          </a:prstGeom>
          <a:pattFill prst="ltDnDiag">
            <a:fgClr>
              <a:srgbClr val="C67DDD"/>
            </a:fgClr>
            <a:bgClr>
              <a:srgbClr val="8F2CAE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-8233" y="6280418"/>
            <a:ext cx="12200233" cy="651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cap="all" dirty="0">
                <a:solidFill>
                  <a:schemeClr val="bg1"/>
                </a:solidFill>
                <a:cs typeface="Arial" charset="0"/>
              </a:rPr>
              <a:t>Самоопределение соисполнителей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1135289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6121762" y="0"/>
            <a:ext cx="607024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437" name="Рисунок 23">
            <a:extLst>
              <a:ext uri="{FF2B5EF4-FFF2-40B4-BE49-F238E27FC236}">
                <a16:creationId xmlns="" xmlns:a16="http://schemas.microsoft.com/office/drawing/2014/main" id="{2706BCCB-A414-48F9-8F35-9F814C075E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5193" y="4833680"/>
            <a:ext cx="1195388" cy="110172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TextBox 2">
            <a:extLst>
              <a:ext uri="{FF2B5EF4-FFF2-40B4-BE49-F238E27FC236}">
                <a16:creationId xmlns="" xmlns:a16="http://schemas.microsoft.com/office/drawing/2014/main" id="{0983FCE6-084D-4DE6-9642-311F16B5A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649" y="2393767"/>
            <a:ext cx="23793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00B0F0"/>
                </a:solidFill>
                <a:latin typeface="Calibri Light" pitchFamily="34" charset="0"/>
              </a:rPr>
              <a:t>Стажёрские пары</a:t>
            </a:r>
          </a:p>
        </p:txBody>
      </p:sp>
      <p:sp>
        <p:nvSpPr>
          <p:cNvPr id="18443" name="TextBox 4">
            <a:extLst>
              <a:ext uri="{FF2B5EF4-FFF2-40B4-BE49-F238E27FC236}">
                <a16:creationId xmlns="" xmlns:a16="http://schemas.microsoft.com/office/drawing/2014/main" id="{38F40493-1CBF-475E-A2BE-0B5626DB1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49" y="1965086"/>
            <a:ext cx="4951259" cy="397031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dirty="0">
                <a:latin typeface="Calibri Light" pitchFamily="34" charset="0"/>
              </a:rPr>
              <a:t>ЗАДАЧА НАСТАВНИКОВ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2400" dirty="0">
              <a:latin typeface="Calibri Light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latin typeface="Calibri Light" pitchFamily="34" charset="0"/>
              </a:rPr>
              <a:t>коррекция индивидуальных затруднений педагога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2400" dirty="0">
              <a:latin typeface="Calibri Light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2400" dirty="0">
              <a:latin typeface="Calibri Light" pitchFamily="34" charset="0"/>
            </a:endParaRPr>
          </a:p>
          <a:p>
            <a:pPr>
              <a:spcBef>
                <a:spcPts val="1200"/>
              </a:spcBef>
              <a:buNone/>
            </a:pPr>
            <a:r>
              <a:rPr lang="ru-RU" altLang="ru-RU" dirty="0">
                <a:latin typeface="Calibri Light" pitchFamily="34" charset="0"/>
              </a:rPr>
              <a:t>РЕЗУЛЬТАТ</a:t>
            </a:r>
            <a:endParaRPr lang="ru-RU" altLang="ru-RU" sz="2400" dirty="0">
              <a:latin typeface="Calibri Light" pitchFamily="34" charset="0"/>
            </a:endParaRPr>
          </a:p>
          <a:p>
            <a:pPr>
              <a:spcBef>
                <a:spcPts val="1200"/>
              </a:spcBef>
              <a:buNone/>
            </a:pPr>
            <a:r>
              <a:rPr lang="ru-RU" altLang="ru-RU" sz="2400" dirty="0">
                <a:latin typeface="Calibri Light" pitchFamily="34" charset="0"/>
              </a:rPr>
              <a:t>качество реализации инновации,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latin typeface="Calibri Light" pitchFamily="34" charset="0"/>
              </a:rPr>
              <a:t>сокращение сроков её освоения</a:t>
            </a:r>
          </a:p>
        </p:txBody>
      </p:sp>
      <p:sp>
        <p:nvSpPr>
          <p:cNvPr id="18444" name="TextBox 1">
            <a:extLst>
              <a:ext uri="{FF2B5EF4-FFF2-40B4-BE49-F238E27FC236}">
                <a16:creationId xmlns="" xmlns:a16="http://schemas.microsoft.com/office/drawing/2014/main" id="{B1DD1FF6-B331-4DF6-8DCD-6B8353883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0626" y="3741323"/>
            <a:ext cx="34236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0070C0"/>
                </a:solidFill>
                <a:latin typeface="Calibri Light" pitchFamily="34" charset="0"/>
              </a:rPr>
              <a:t>Методический патронат</a:t>
            </a:r>
          </a:p>
        </p:txBody>
      </p:sp>
      <p:pic>
        <p:nvPicPr>
          <p:cNvPr id="18446" name="Рисунок 19">
            <a:extLst>
              <a:ext uri="{FF2B5EF4-FFF2-40B4-BE49-F238E27FC236}">
                <a16:creationId xmlns="" xmlns:a16="http://schemas.microsoft.com/office/drawing/2014/main" id="{2C3453D8-C2B9-4726-97EB-D411DCD0BB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193" y="2097260"/>
            <a:ext cx="1084263" cy="10826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7" name="Рисунок 21">
            <a:extLst>
              <a:ext uri="{FF2B5EF4-FFF2-40B4-BE49-F238E27FC236}">
                <a16:creationId xmlns="" xmlns:a16="http://schemas.microsoft.com/office/drawing/2014/main" id="{BE86026F-4F53-4178-AFA7-202607CEF9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193" y="3603208"/>
            <a:ext cx="1228725" cy="889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8" name="TextBox 13">
            <a:extLst>
              <a:ext uri="{FF2B5EF4-FFF2-40B4-BE49-F238E27FC236}">
                <a16:creationId xmlns="" xmlns:a16="http://schemas.microsoft.com/office/drawing/2014/main" id="{29039A81-B3DD-4A5C-A427-D7737E14C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649" y="5387430"/>
            <a:ext cx="23793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8F2CAE"/>
                </a:solidFill>
                <a:latin typeface="Calibri Light" pitchFamily="34" charset="0"/>
              </a:rPr>
              <a:t>Стажировка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-7936"/>
            <a:ext cx="12192000" cy="1370308"/>
            <a:chOff x="1" y="-7936"/>
            <a:chExt cx="12192000" cy="1372279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1" y="174174"/>
              <a:ext cx="12192000" cy="10087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24971" y="0"/>
              <a:ext cx="449943" cy="136434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Равнобедренный треугольник 16"/>
            <p:cNvSpPr/>
            <p:nvPr/>
          </p:nvSpPr>
          <p:spPr>
            <a:xfrm rot="16200000">
              <a:off x="61459" y="1200829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Равнобедренный треугольник 17"/>
            <p:cNvSpPr/>
            <p:nvPr/>
          </p:nvSpPr>
          <p:spPr>
            <a:xfrm rot="5400000">
              <a:off x="654634" y="10660"/>
              <a:ext cx="182109" cy="144918"/>
            </a:xfrm>
            <a:prstGeom prst="triangle">
              <a:avLst>
                <a:gd name="adj" fmla="val 1000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Shape 106"/>
          <p:cNvSpPr txBox="1">
            <a:spLocks/>
          </p:cNvSpPr>
          <p:nvPr/>
        </p:nvSpPr>
        <p:spPr>
          <a:xfrm>
            <a:off x="674914" y="190594"/>
            <a:ext cx="10893694" cy="975900"/>
          </a:xfrm>
          <a:prstGeom prst="rect">
            <a:avLst/>
          </a:prstGeom>
          <a:noFill/>
        </p:spPr>
        <p:txBody>
          <a:bodyPr vert="horz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</a:rPr>
              <a:t>ИНДИВИДУАЛЬНЫЕ ФОРМЫ МЕТОДИЧЕСКОЙ РАБОТЫ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4275" y="1542105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6600" dirty="0">
                <a:solidFill>
                  <a:schemeClr val="bg1">
                    <a:lumMod val="85000"/>
                  </a:schemeClr>
                </a:solidFill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4275" y="2981960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6600" dirty="0">
                <a:solidFill>
                  <a:schemeClr val="bg1">
                    <a:lumMod val="85000"/>
                  </a:schemeClr>
                </a:solidFill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4275" y="4391988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6600" dirty="0">
                <a:solidFill>
                  <a:schemeClr val="bg1">
                    <a:lumMod val="85000"/>
                  </a:schemeClr>
                </a:solidFill>
              </a:rPr>
              <a:t>3</a:t>
            </a:r>
          </a:p>
        </p:txBody>
      </p:sp>
      <p:sp>
        <p:nvSpPr>
          <p:cNvPr id="28" name="Равнобедренный треугольник 27"/>
          <p:cNvSpPr/>
          <p:nvPr/>
        </p:nvSpPr>
        <p:spPr>
          <a:xfrm rot="7598989">
            <a:off x="1438421" y="1861046"/>
            <a:ext cx="1777256" cy="1555099"/>
          </a:xfrm>
          <a:prstGeom prst="triangle">
            <a:avLst>
              <a:gd name="adj" fmla="val 70094"/>
            </a:avLst>
          </a:prstGeom>
          <a:noFill/>
          <a:ln w="12700">
            <a:solidFill>
              <a:srgbClr val="00B0F0"/>
            </a:solidFill>
            <a:prstDash val="sysDash"/>
          </a:ln>
          <a:effectLst>
            <a:outerShdw blurRad="152400" dist="317500" dir="5400000" algn="ctr" rotWithShape="0">
              <a:srgbClr val="7030A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Равнобедренный треугольник 28"/>
          <p:cNvSpPr/>
          <p:nvPr/>
        </p:nvSpPr>
        <p:spPr>
          <a:xfrm rot="7598989">
            <a:off x="1438421" y="3270158"/>
            <a:ext cx="1777256" cy="1555099"/>
          </a:xfrm>
          <a:prstGeom prst="triangle">
            <a:avLst>
              <a:gd name="adj" fmla="val 70094"/>
            </a:avLst>
          </a:prstGeom>
          <a:noFill/>
          <a:ln w="12700">
            <a:solidFill>
              <a:srgbClr val="0070C0"/>
            </a:solidFill>
            <a:prstDash val="sysDash"/>
          </a:ln>
          <a:effectLst>
            <a:outerShdw blurRad="152400" dist="317500" dir="5400000" algn="ctr" rotWithShape="0">
              <a:srgbClr val="7030A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Равнобедренный треугольник 29"/>
          <p:cNvSpPr/>
          <p:nvPr/>
        </p:nvSpPr>
        <p:spPr>
          <a:xfrm rot="7598989">
            <a:off x="1438421" y="4639266"/>
            <a:ext cx="1777256" cy="1555099"/>
          </a:xfrm>
          <a:prstGeom prst="triangle">
            <a:avLst>
              <a:gd name="adj" fmla="val 70094"/>
            </a:avLst>
          </a:prstGeom>
          <a:noFill/>
          <a:ln w="12700">
            <a:solidFill>
              <a:srgbClr val="8F2CAE"/>
            </a:solidFill>
            <a:prstDash val="sysDash"/>
          </a:ln>
          <a:effectLst>
            <a:outerShdw blurRad="152400" dist="317500" dir="5400000" algn="ctr" rotWithShape="0">
              <a:srgbClr val="7030A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Freeform 9"/>
          <p:cNvSpPr>
            <a:spLocks noEditPoints="1"/>
          </p:cNvSpPr>
          <p:nvPr/>
        </p:nvSpPr>
        <p:spPr bwMode="auto">
          <a:xfrm>
            <a:off x="6514466" y="2072390"/>
            <a:ext cx="440325" cy="478988"/>
          </a:xfrm>
          <a:custGeom>
            <a:avLst/>
            <a:gdLst>
              <a:gd name="T0" fmla="*/ 88 w 3076"/>
              <a:gd name="T1" fmla="*/ 225 h 3344"/>
              <a:gd name="T2" fmla="*/ 1465 w 3076"/>
              <a:gd name="T3" fmla="*/ 910 h 3344"/>
              <a:gd name="T4" fmla="*/ 41 w 3076"/>
              <a:gd name="T5" fmla="*/ 2632 h 3344"/>
              <a:gd name="T6" fmla="*/ 16 w 3076"/>
              <a:gd name="T7" fmla="*/ 2611 h 3344"/>
              <a:gd name="T8" fmla="*/ 2 w 3076"/>
              <a:gd name="T9" fmla="*/ 2582 h 3344"/>
              <a:gd name="T10" fmla="*/ 0 w 3076"/>
              <a:gd name="T11" fmla="*/ 296 h 3344"/>
              <a:gd name="T12" fmla="*/ 10 w 3076"/>
              <a:gd name="T13" fmla="*/ 260 h 3344"/>
              <a:gd name="T14" fmla="*/ 36 w 3076"/>
              <a:gd name="T15" fmla="*/ 234 h 3344"/>
              <a:gd name="T16" fmla="*/ 70 w 3076"/>
              <a:gd name="T17" fmla="*/ 224 h 3344"/>
              <a:gd name="T18" fmla="*/ 3024 w 3076"/>
              <a:gd name="T19" fmla="*/ 227 h 3344"/>
              <a:gd name="T20" fmla="*/ 3056 w 3076"/>
              <a:gd name="T21" fmla="*/ 246 h 3344"/>
              <a:gd name="T22" fmla="*/ 3073 w 3076"/>
              <a:gd name="T23" fmla="*/ 278 h 3344"/>
              <a:gd name="T24" fmla="*/ 3076 w 3076"/>
              <a:gd name="T25" fmla="*/ 2566 h 3344"/>
              <a:gd name="T26" fmla="*/ 3069 w 3076"/>
              <a:gd name="T27" fmla="*/ 2598 h 3344"/>
              <a:gd name="T28" fmla="*/ 3050 w 3076"/>
              <a:gd name="T29" fmla="*/ 2623 h 3344"/>
              <a:gd name="T30" fmla="*/ 1612 w 3076"/>
              <a:gd name="T31" fmla="*/ 3344 h 3344"/>
              <a:gd name="T32" fmla="*/ 2970 w 3076"/>
              <a:gd name="T33" fmla="*/ 231 h 3344"/>
              <a:gd name="T34" fmla="*/ 3006 w 3076"/>
              <a:gd name="T35" fmla="*/ 224 h 3344"/>
              <a:gd name="T36" fmla="*/ 2732 w 3076"/>
              <a:gd name="T37" fmla="*/ 3 h 3344"/>
              <a:gd name="T38" fmla="*/ 2764 w 3076"/>
              <a:gd name="T39" fmla="*/ 23 h 3344"/>
              <a:gd name="T40" fmla="*/ 2781 w 3076"/>
              <a:gd name="T41" fmla="*/ 59 h 3344"/>
              <a:gd name="T42" fmla="*/ 2779 w 3076"/>
              <a:gd name="T43" fmla="*/ 97 h 3344"/>
              <a:gd name="T44" fmla="*/ 2759 w 3076"/>
              <a:gd name="T45" fmla="*/ 127 h 3344"/>
              <a:gd name="T46" fmla="*/ 1571 w 3076"/>
              <a:gd name="T47" fmla="*/ 731 h 3344"/>
              <a:gd name="T48" fmla="*/ 1538 w 3076"/>
              <a:gd name="T49" fmla="*/ 739 h 3344"/>
              <a:gd name="T50" fmla="*/ 1505 w 3076"/>
              <a:gd name="T51" fmla="*/ 731 h 3344"/>
              <a:gd name="T52" fmla="*/ 317 w 3076"/>
              <a:gd name="T53" fmla="*/ 127 h 3344"/>
              <a:gd name="T54" fmla="*/ 297 w 3076"/>
              <a:gd name="T55" fmla="*/ 97 h 3344"/>
              <a:gd name="T56" fmla="*/ 295 w 3076"/>
              <a:gd name="T57" fmla="*/ 59 h 3344"/>
              <a:gd name="T58" fmla="*/ 312 w 3076"/>
              <a:gd name="T59" fmla="*/ 24 h 3344"/>
              <a:gd name="T60" fmla="*/ 344 w 3076"/>
              <a:gd name="T61" fmla="*/ 4 h 3344"/>
              <a:gd name="T62" fmla="*/ 381 w 3076"/>
              <a:gd name="T63" fmla="*/ 1 h 3344"/>
              <a:gd name="T64" fmla="*/ 1538 w 3076"/>
              <a:gd name="T65" fmla="*/ 584 h 3344"/>
              <a:gd name="T66" fmla="*/ 2696 w 3076"/>
              <a:gd name="T67" fmla="*/ 1 h 3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076" h="3344">
                <a:moveTo>
                  <a:pt x="70" y="224"/>
                </a:moveTo>
                <a:lnTo>
                  <a:pt x="88" y="225"/>
                </a:lnTo>
                <a:lnTo>
                  <a:pt x="107" y="231"/>
                </a:lnTo>
                <a:lnTo>
                  <a:pt x="1465" y="910"/>
                </a:lnTo>
                <a:lnTo>
                  <a:pt x="1465" y="3344"/>
                </a:lnTo>
                <a:lnTo>
                  <a:pt x="41" y="2632"/>
                </a:lnTo>
                <a:lnTo>
                  <a:pt x="27" y="2623"/>
                </a:lnTo>
                <a:lnTo>
                  <a:pt x="16" y="2611"/>
                </a:lnTo>
                <a:lnTo>
                  <a:pt x="7" y="2598"/>
                </a:lnTo>
                <a:lnTo>
                  <a:pt x="2" y="2582"/>
                </a:lnTo>
                <a:lnTo>
                  <a:pt x="0" y="2566"/>
                </a:lnTo>
                <a:lnTo>
                  <a:pt x="0" y="296"/>
                </a:lnTo>
                <a:lnTo>
                  <a:pt x="3" y="278"/>
                </a:lnTo>
                <a:lnTo>
                  <a:pt x="10" y="260"/>
                </a:lnTo>
                <a:lnTo>
                  <a:pt x="20" y="246"/>
                </a:lnTo>
                <a:lnTo>
                  <a:pt x="36" y="234"/>
                </a:lnTo>
                <a:lnTo>
                  <a:pt x="52" y="227"/>
                </a:lnTo>
                <a:lnTo>
                  <a:pt x="70" y="224"/>
                </a:lnTo>
                <a:close/>
                <a:moveTo>
                  <a:pt x="3006" y="224"/>
                </a:moveTo>
                <a:lnTo>
                  <a:pt x="3024" y="227"/>
                </a:lnTo>
                <a:lnTo>
                  <a:pt x="3041" y="234"/>
                </a:lnTo>
                <a:lnTo>
                  <a:pt x="3056" y="246"/>
                </a:lnTo>
                <a:lnTo>
                  <a:pt x="3067" y="260"/>
                </a:lnTo>
                <a:lnTo>
                  <a:pt x="3073" y="278"/>
                </a:lnTo>
                <a:lnTo>
                  <a:pt x="3076" y="296"/>
                </a:lnTo>
                <a:lnTo>
                  <a:pt x="3076" y="2566"/>
                </a:lnTo>
                <a:lnTo>
                  <a:pt x="3074" y="2582"/>
                </a:lnTo>
                <a:lnTo>
                  <a:pt x="3069" y="2598"/>
                </a:lnTo>
                <a:lnTo>
                  <a:pt x="3061" y="2611"/>
                </a:lnTo>
                <a:lnTo>
                  <a:pt x="3050" y="2623"/>
                </a:lnTo>
                <a:lnTo>
                  <a:pt x="3035" y="2632"/>
                </a:lnTo>
                <a:lnTo>
                  <a:pt x="1612" y="3344"/>
                </a:lnTo>
                <a:lnTo>
                  <a:pt x="1612" y="910"/>
                </a:lnTo>
                <a:lnTo>
                  <a:pt x="2970" y="231"/>
                </a:lnTo>
                <a:lnTo>
                  <a:pt x="2987" y="225"/>
                </a:lnTo>
                <a:lnTo>
                  <a:pt x="3006" y="224"/>
                </a:lnTo>
                <a:close/>
                <a:moveTo>
                  <a:pt x="2714" y="0"/>
                </a:moveTo>
                <a:lnTo>
                  <a:pt x="2732" y="3"/>
                </a:lnTo>
                <a:lnTo>
                  <a:pt x="2750" y="11"/>
                </a:lnTo>
                <a:lnTo>
                  <a:pt x="2764" y="23"/>
                </a:lnTo>
                <a:lnTo>
                  <a:pt x="2775" y="40"/>
                </a:lnTo>
                <a:lnTo>
                  <a:pt x="2781" y="59"/>
                </a:lnTo>
                <a:lnTo>
                  <a:pt x="2783" y="77"/>
                </a:lnTo>
                <a:lnTo>
                  <a:pt x="2779" y="97"/>
                </a:lnTo>
                <a:lnTo>
                  <a:pt x="2771" y="113"/>
                </a:lnTo>
                <a:lnTo>
                  <a:pt x="2759" y="127"/>
                </a:lnTo>
                <a:lnTo>
                  <a:pt x="2742" y="138"/>
                </a:lnTo>
                <a:lnTo>
                  <a:pt x="1571" y="731"/>
                </a:lnTo>
                <a:lnTo>
                  <a:pt x="1555" y="737"/>
                </a:lnTo>
                <a:lnTo>
                  <a:pt x="1538" y="739"/>
                </a:lnTo>
                <a:lnTo>
                  <a:pt x="1521" y="737"/>
                </a:lnTo>
                <a:lnTo>
                  <a:pt x="1505" y="731"/>
                </a:lnTo>
                <a:lnTo>
                  <a:pt x="334" y="138"/>
                </a:lnTo>
                <a:lnTo>
                  <a:pt x="317" y="127"/>
                </a:lnTo>
                <a:lnTo>
                  <a:pt x="305" y="113"/>
                </a:lnTo>
                <a:lnTo>
                  <a:pt x="297" y="97"/>
                </a:lnTo>
                <a:lnTo>
                  <a:pt x="293" y="77"/>
                </a:lnTo>
                <a:lnTo>
                  <a:pt x="295" y="59"/>
                </a:lnTo>
                <a:lnTo>
                  <a:pt x="301" y="40"/>
                </a:lnTo>
                <a:lnTo>
                  <a:pt x="312" y="24"/>
                </a:lnTo>
                <a:lnTo>
                  <a:pt x="326" y="11"/>
                </a:lnTo>
                <a:lnTo>
                  <a:pt x="344" y="4"/>
                </a:lnTo>
                <a:lnTo>
                  <a:pt x="362" y="0"/>
                </a:lnTo>
                <a:lnTo>
                  <a:pt x="381" y="1"/>
                </a:lnTo>
                <a:lnTo>
                  <a:pt x="400" y="8"/>
                </a:lnTo>
                <a:lnTo>
                  <a:pt x="1538" y="584"/>
                </a:lnTo>
                <a:lnTo>
                  <a:pt x="2676" y="8"/>
                </a:lnTo>
                <a:lnTo>
                  <a:pt x="2696" y="1"/>
                </a:lnTo>
                <a:lnTo>
                  <a:pt x="2714" y="0"/>
                </a:lnTo>
                <a:close/>
              </a:path>
            </a:pathLst>
          </a:custGeom>
          <a:solidFill>
            <a:srgbClr val="0070C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6" name="Group 13"/>
          <p:cNvGrpSpPr>
            <a:grpSpLocks noChangeAspect="1"/>
          </p:cNvGrpSpPr>
          <p:nvPr/>
        </p:nvGrpSpPr>
        <p:grpSpPr bwMode="auto">
          <a:xfrm>
            <a:off x="6514601" y="4525510"/>
            <a:ext cx="440190" cy="440190"/>
            <a:chOff x="3965" y="2796"/>
            <a:chExt cx="384" cy="384"/>
          </a:xfrm>
        </p:grpSpPr>
        <p:sp>
          <p:nvSpPr>
            <p:cNvPr id="7" name="AutoShape 12"/>
            <p:cNvSpPr>
              <a:spLocks noChangeAspect="1" noChangeArrowheads="1" noTextEdit="1"/>
            </p:cNvSpPr>
            <p:nvPr/>
          </p:nvSpPr>
          <p:spPr bwMode="auto">
            <a:xfrm>
              <a:off x="3965" y="2796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15"/>
            <p:cNvSpPr>
              <a:spLocks noEditPoints="1"/>
            </p:cNvSpPr>
            <p:nvPr/>
          </p:nvSpPr>
          <p:spPr bwMode="auto">
            <a:xfrm>
              <a:off x="3965" y="2796"/>
              <a:ext cx="384" cy="384"/>
            </a:xfrm>
            <a:custGeom>
              <a:avLst/>
              <a:gdLst>
                <a:gd name="T0" fmla="*/ 1325 w 3456"/>
                <a:gd name="T1" fmla="*/ 2765 h 3456"/>
                <a:gd name="T2" fmla="*/ 2707 w 3456"/>
                <a:gd name="T3" fmla="*/ 2534 h 3456"/>
                <a:gd name="T4" fmla="*/ 860 w 3456"/>
                <a:gd name="T5" fmla="*/ 2262 h 3456"/>
                <a:gd name="T6" fmla="*/ 510 w 3456"/>
                <a:gd name="T7" fmla="*/ 2516 h 3456"/>
                <a:gd name="T8" fmla="*/ 643 w 3456"/>
                <a:gd name="T9" fmla="*/ 2928 h 3456"/>
                <a:gd name="T10" fmla="*/ 1077 w 3456"/>
                <a:gd name="T11" fmla="*/ 2928 h 3456"/>
                <a:gd name="T12" fmla="*/ 1210 w 3456"/>
                <a:gd name="T13" fmla="*/ 2516 h 3456"/>
                <a:gd name="T14" fmla="*/ 860 w 3456"/>
                <a:gd name="T15" fmla="*/ 2262 h 3456"/>
                <a:gd name="T16" fmla="*/ 1325 w 3456"/>
                <a:gd name="T17" fmla="*/ 1901 h 3456"/>
                <a:gd name="T18" fmla="*/ 2707 w 3456"/>
                <a:gd name="T19" fmla="*/ 1670 h 3456"/>
                <a:gd name="T20" fmla="*/ 860 w 3456"/>
                <a:gd name="T21" fmla="*/ 1372 h 3456"/>
                <a:gd name="T22" fmla="*/ 510 w 3456"/>
                <a:gd name="T23" fmla="*/ 1626 h 3456"/>
                <a:gd name="T24" fmla="*/ 643 w 3456"/>
                <a:gd name="T25" fmla="*/ 2038 h 3456"/>
                <a:gd name="T26" fmla="*/ 1077 w 3456"/>
                <a:gd name="T27" fmla="*/ 2038 h 3456"/>
                <a:gd name="T28" fmla="*/ 1210 w 3456"/>
                <a:gd name="T29" fmla="*/ 1626 h 3456"/>
                <a:gd name="T30" fmla="*/ 860 w 3456"/>
                <a:gd name="T31" fmla="*/ 1372 h 3456"/>
                <a:gd name="T32" fmla="*/ 1325 w 3456"/>
                <a:gd name="T33" fmla="*/ 1037 h 3456"/>
                <a:gd name="T34" fmla="*/ 2707 w 3456"/>
                <a:gd name="T35" fmla="*/ 806 h 3456"/>
                <a:gd name="T36" fmla="*/ 860 w 3456"/>
                <a:gd name="T37" fmla="*/ 504 h 3456"/>
                <a:gd name="T38" fmla="*/ 510 w 3456"/>
                <a:gd name="T39" fmla="*/ 757 h 3456"/>
                <a:gd name="T40" fmla="*/ 643 w 3456"/>
                <a:gd name="T41" fmla="*/ 1170 h 3456"/>
                <a:gd name="T42" fmla="*/ 1077 w 3456"/>
                <a:gd name="T43" fmla="*/ 1170 h 3456"/>
                <a:gd name="T44" fmla="*/ 1210 w 3456"/>
                <a:gd name="T45" fmla="*/ 757 h 3456"/>
                <a:gd name="T46" fmla="*/ 860 w 3456"/>
                <a:gd name="T47" fmla="*/ 504 h 3456"/>
                <a:gd name="T48" fmla="*/ 3398 w 3456"/>
                <a:gd name="T49" fmla="*/ 0 h 3456"/>
                <a:gd name="T50" fmla="*/ 3432 w 3456"/>
                <a:gd name="T51" fmla="*/ 12 h 3456"/>
                <a:gd name="T52" fmla="*/ 3453 w 3456"/>
                <a:gd name="T53" fmla="*/ 40 h 3456"/>
                <a:gd name="T54" fmla="*/ 3456 w 3456"/>
                <a:gd name="T55" fmla="*/ 3398 h 3456"/>
                <a:gd name="T56" fmla="*/ 3444 w 3456"/>
                <a:gd name="T57" fmla="*/ 3432 h 3456"/>
                <a:gd name="T58" fmla="*/ 3416 w 3456"/>
                <a:gd name="T59" fmla="*/ 3453 h 3456"/>
                <a:gd name="T60" fmla="*/ 58 w 3456"/>
                <a:gd name="T61" fmla="*/ 3456 h 3456"/>
                <a:gd name="T62" fmla="*/ 24 w 3456"/>
                <a:gd name="T63" fmla="*/ 3444 h 3456"/>
                <a:gd name="T64" fmla="*/ 3 w 3456"/>
                <a:gd name="T65" fmla="*/ 3416 h 3456"/>
                <a:gd name="T66" fmla="*/ 0 w 3456"/>
                <a:gd name="T67" fmla="*/ 58 h 3456"/>
                <a:gd name="T68" fmla="*/ 12 w 3456"/>
                <a:gd name="T69" fmla="*/ 24 h 3456"/>
                <a:gd name="T70" fmla="*/ 40 w 3456"/>
                <a:gd name="T71" fmla="*/ 3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56" h="3456">
                  <a:moveTo>
                    <a:pt x="1325" y="2534"/>
                  </a:moveTo>
                  <a:lnTo>
                    <a:pt x="1325" y="2765"/>
                  </a:lnTo>
                  <a:lnTo>
                    <a:pt x="2707" y="2765"/>
                  </a:lnTo>
                  <a:lnTo>
                    <a:pt x="2707" y="2534"/>
                  </a:lnTo>
                  <a:lnTo>
                    <a:pt x="1325" y="2534"/>
                  </a:lnTo>
                  <a:close/>
                  <a:moveTo>
                    <a:pt x="860" y="2262"/>
                  </a:moveTo>
                  <a:lnTo>
                    <a:pt x="752" y="2481"/>
                  </a:lnTo>
                  <a:lnTo>
                    <a:pt x="510" y="2516"/>
                  </a:lnTo>
                  <a:lnTo>
                    <a:pt x="685" y="2686"/>
                  </a:lnTo>
                  <a:lnTo>
                    <a:pt x="643" y="2928"/>
                  </a:lnTo>
                  <a:lnTo>
                    <a:pt x="860" y="2814"/>
                  </a:lnTo>
                  <a:lnTo>
                    <a:pt x="1077" y="2928"/>
                  </a:lnTo>
                  <a:lnTo>
                    <a:pt x="1035" y="2686"/>
                  </a:lnTo>
                  <a:lnTo>
                    <a:pt x="1210" y="2516"/>
                  </a:lnTo>
                  <a:lnTo>
                    <a:pt x="968" y="2481"/>
                  </a:lnTo>
                  <a:lnTo>
                    <a:pt x="860" y="2262"/>
                  </a:lnTo>
                  <a:close/>
                  <a:moveTo>
                    <a:pt x="1325" y="1670"/>
                  </a:moveTo>
                  <a:lnTo>
                    <a:pt x="1325" y="1901"/>
                  </a:lnTo>
                  <a:lnTo>
                    <a:pt x="2707" y="1901"/>
                  </a:lnTo>
                  <a:lnTo>
                    <a:pt x="2707" y="1670"/>
                  </a:lnTo>
                  <a:lnTo>
                    <a:pt x="1325" y="1670"/>
                  </a:lnTo>
                  <a:close/>
                  <a:moveTo>
                    <a:pt x="860" y="1372"/>
                  </a:moveTo>
                  <a:lnTo>
                    <a:pt x="752" y="1592"/>
                  </a:lnTo>
                  <a:lnTo>
                    <a:pt x="510" y="1626"/>
                  </a:lnTo>
                  <a:lnTo>
                    <a:pt x="685" y="1797"/>
                  </a:lnTo>
                  <a:lnTo>
                    <a:pt x="643" y="2038"/>
                  </a:lnTo>
                  <a:lnTo>
                    <a:pt x="860" y="1924"/>
                  </a:lnTo>
                  <a:lnTo>
                    <a:pt x="1077" y="2038"/>
                  </a:lnTo>
                  <a:lnTo>
                    <a:pt x="1035" y="1797"/>
                  </a:lnTo>
                  <a:lnTo>
                    <a:pt x="1210" y="1626"/>
                  </a:lnTo>
                  <a:lnTo>
                    <a:pt x="968" y="1592"/>
                  </a:lnTo>
                  <a:lnTo>
                    <a:pt x="860" y="1372"/>
                  </a:lnTo>
                  <a:close/>
                  <a:moveTo>
                    <a:pt x="1325" y="806"/>
                  </a:moveTo>
                  <a:lnTo>
                    <a:pt x="1325" y="1037"/>
                  </a:lnTo>
                  <a:lnTo>
                    <a:pt x="2707" y="1037"/>
                  </a:lnTo>
                  <a:lnTo>
                    <a:pt x="2707" y="806"/>
                  </a:lnTo>
                  <a:lnTo>
                    <a:pt x="1325" y="806"/>
                  </a:lnTo>
                  <a:close/>
                  <a:moveTo>
                    <a:pt x="860" y="504"/>
                  </a:moveTo>
                  <a:lnTo>
                    <a:pt x="752" y="723"/>
                  </a:lnTo>
                  <a:lnTo>
                    <a:pt x="510" y="757"/>
                  </a:lnTo>
                  <a:lnTo>
                    <a:pt x="685" y="929"/>
                  </a:lnTo>
                  <a:lnTo>
                    <a:pt x="643" y="1170"/>
                  </a:lnTo>
                  <a:lnTo>
                    <a:pt x="860" y="1056"/>
                  </a:lnTo>
                  <a:lnTo>
                    <a:pt x="1077" y="1170"/>
                  </a:lnTo>
                  <a:lnTo>
                    <a:pt x="1035" y="929"/>
                  </a:lnTo>
                  <a:lnTo>
                    <a:pt x="1210" y="757"/>
                  </a:lnTo>
                  <a:lnTo>
                    <a:pt x="968" y="723"/>
                  </a:lnTo>
                  <a:lnTo>
                    <a:pt x="860" y="504"/>
                  </a:lnTo>
                  <a:close/>
                  <a:moveTo>
                    <a:pt x="58" y="0"/>
                  </a:moveTo>
                  <a:lnTo>
                    <a:pt x="3398" y="0"/>
                  </a:lnTo>
                  <a:lnTo>
                    <a:pt x="3416" y="3"/>
                  </a:lnTo>
                  <a:lnTo>
                    <a:pt x="3432" y="12"/>
                  </a:lnTo>
                  <a:lnTo>
                    <a:pt x="3444" y="24"/>
                  </a:lnTo>
                  <a:lnTo>
                    <a:pt x="3453" y="40"/>
                  </a:lnTo>
                  <a:lnTo>
                    <a:pt x="3456" y="58"/>
                  </a:lnTo>
                  <a:lnTo>
                    <a:pt x="3456" y="3398"/>
                  </a:lnTo>
                  <a:lnTo>
                    <a:pt x="3453" y="3416"/>
                  </a:lnTo>
                  <a:lnTo>
                    <a:pt x="3444" y="3432"/>
                  </a:lnTo>
                  <a:lnTo>
                    <a:pt x="3432" y="3444"/>
                  </a:lnTo>
                  <a:lnTo>
                    <a:pt x="3416" y="3453"/>
                  </a:lnTo>
                  <a:lnTo>
                    <a:pt x="3398" y="3456"/>
                  </a:lnTo>
                  <a:lnTo>
                    <a:pt x="58" y="3456"/>
                  </a:lnTo>
                  <a:lnTo>
                    <a:pt x="40" y="3453"/>
                  </a:lnTo>
                  <a:lnTo>
                    <a:pt x="24" y="3444"/>
                  </a:lnTo>
                  <a:lnTo>
                    <a:pt x="12" y="3432"/>
                  </a:lnTo>
                  <a:lnTo>
                    <a:pt x="3" y="3416"/>
                  </a:lnTo>
                  <a:lnTo>
                    <a:pt x="0" y="3398"/>
                  </a:lnTo>
                  <a:lnTo>
                    <a:pt x="0" y="58"/>
                  </a:lnTo>
                  <a:lnTo>
                    <a:pt x="3" y="40"/>
                  </a:lnTo>
                  <a:lnTo>
                    <a:pt x="12" y="24"/>
                  </a:lnTo>
                  <a:lnTo>
                    <a:pt x="24" y="12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8F2CA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562298199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</TotalTime>
  <Words>1265</Words>
  <Application>Microsoft Office PowerPoint</Application>
  <PresentationFormat>Произвольный</PresentationFormat>
  <Paragraphs>239</Paragraphs>
  <Slides>22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1_Тема Office</vt:lpstr>
      <vt:lpstr>Механизмы трансляции системных инноваций в образовании</vt:lpstr>
      <vt:lpstr>УНИКАЛЬНЫЕ ИННОВАЦИОННЫЕ РЕСУРСЫ  РОССИЙСКОГО ОБРАЗОВАНИЯ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Механизмы трансляции системных инноваций в образовании</dc:title>
  <dc:creator>Ирина</dc:creator>
  <cp:lastModifiedBy>user</cp:lastModifiedBy>
  <cp:revision>217</cp:revision>
  <dcterms:created xsi:type="dcterms:W3CDTF">2018-10-29T07:06:52Z</dcterms:created>
  <dcterms:modified xsi:type="dcterms:W3CDTF">2018-10-31T06:47:39Z</dcterms:modified>
</cp:coreProperties>
</file>