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89" r:id="rId3"/>
    <p:sldId id="291" r:id="rId4"/>
    <p:sldId id="293" r:id="rId5"/>
    <p:sldId id="261" r:id="rId6"/>
    <p:sldId id="294" r:id="rId7"/>
    <p:sldId id="272" r:id="rId8"/>
    <p:sldId id="273" r:id="rId9"/>
    <p:sldId id="296" r:id="rId10"/>
    <p:sldId id="295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7" r:id="rId21"/>
    <p:sldId id="308" r:id="rId22"/>
    <p:sldId id="306" r:id="rId23"/>
    <p:sldId id="309" r:id="rId24"/>
    <p:sldId id="311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267" r:id="rId33"/>
    <p:sldId id="327" r:id="rId34"/>
    <p:sldId id="321" r:id="rId35"/>
    <p:sldId id="322" r:id="rId36"/>
    <p:sldId id="323" r:id="rId37"/>
    <p:sldId id="324" r:id="rId38"/>
    <p:sldId id="325" r:id="rId39"/>
    <p:sldId id="326" r:id="rId40"/>
    <p:sldId id="328" r:id="rId41"/>
    <p:sldId id="320" r:id="rId42"/>
    <p:sldId id="329" r:id="rId43"/>
    <p:sldId id="330" r:id="rId44"/>
    <p:sldId id="331" r:id="rId45"/>
    <p:sldId id="332" r:id="rId46"/>
    <p:sldId id="333" r:id="rId47"/>
    <p:sldId id="334" r:id="rId48"/>
    <p:sldId id="312" r:id="rId49"/>
    <p:sldId id="335" r:id="rId50"/>
    <p:sldId id="336" r:id="rId51"/>
    <p:sldId id="337" r:id="rId52"/>
    <p:sldId id="338" r:id="rId53"/>
    <p:sldId id="263" r:id="rId54"/>
    <p:sldId id="288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/>
    <p:restoredTop sz="94737"/>
  </p:normalViewPr>
  <p:slideViewPr>
    <p:cSldViewPr snapToGrid="0" snapToObjects="1">
      <p:cViewPr varScale="1">
        <p:scale>
          <a:sx n="48" d="100"/>
          <a:sy n="48" d="100"/>
        </p:scale>
        <p:origin x="-58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dministrator:Desktop:&#1060;&#1048;&#1055;!!!:&#1057;&#1087;&#1080;&#1089;&#1086;&#1082;%20&#1076;&#1077;&#1081;&#1089;&#1090;&#1074;&#1091;&#1102;&#1097;&#1080;&#1093;%20&#1060;&#1048;&#1055;%20&#1089;%20&#1086;&#1090;&#1084;&#1077;&#1090;&#1082;&#1086;&#1081;%20&#1086;%20&#1085;&#1072;&#1083;&#1080;&#1095;&#1080;&#1080;%20&#1086;&#1090;&#1095;&#1077;&#1090;&#1072;%20&#1085;&#1072;%2010.0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dministrator:Desktop:&#1060;&#1048;&#1055;!!!:&#1056;&#1077;&#1077;&#1089;&#1090;&#1088;%20&#1076;&#1077;&#1081;&#1089;&#1090;&#1074;&#1091;&#1102;&#1097;&#1080;&#1093;%20&#1060;&#1048;&#1055;%2020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dministrator:Downloads:&#1056;&#1077;&#1081;&#1090;&#1080;&#1085;&#1075;%20&#1043;&#1054;%20&#1087;&#1086;%20&#1091;&#1088;&#1086;&#1074;&#1085;&#1103;&#1084;%20&#1086;&#1073;&#1088;&#1072;&#1079;&#1086;&#1074;&#1072;&#1085;&#1080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 dirty="0"/>
              <a:t>Характеристика сети ФИП </a:t>
            </a:r>
          </a:p>
          <a:p>
            <a:pPr>
              <a:defRPr sz="2400"/>
            </a:pPr>
            <a:r>
              <a:rPr lang="ru-RU" sz="2400" dirty="0"/>
              <a:t>по уровням образования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"/>
          <c:y val="0.123177882299897"/>
          <c:w val="0.625530191237282"/>
          <c:h val="0.843180751534528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31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6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счет!$C$23:$C$28</c:f>
              <c:strCache>
                <c:ptCount val="6"/>
                <c:pt idx="0">
                  <c:v>ВО </c:v>
                </c:pt>
                <c:pt idx="1">
                  <c:v>ДО</c:v>
                </c:pt>
                <c:pt idx="2">
                  <c:v>ДПО</c:v>
                </c:pt>
                <c:pt idx="3">
                  <c:v>ОО</c:v>
                </c:pt>
                <c:pt idx="4">
                  <c:v>СПО</c:v>
                </c:pt>
                <c:pt idx="5">
                  <c:v>прочие</c:v>
                </c:pt>
              </c:strCache>
            </c:strRef>
          </c:cat>
          <c:val>
            <c:numRef>
              <c:f>счет!$D$23:$D$28</c:f>
              <c:numCache>
                <c:formatCode>General</c:formatCode>
                <c:ptCount val="6"/>
                <c:pt idx="0">
                  <c:v>42.0</c:v>
                </c:pt>
                <c:pt idx="1">
                  <c:v>32.0</c:v>
                </c:pt>
                <c:pt idx="2">
                  <c:v>22.0</c:v>
                </c:pt>
                <c:pt idx="3">
                  <c:v>51.0</c:v>
                </c:pt>
                <c:pt idx="4">
                  <c:v>5.0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ru-RU" sz="3200" b="0" dirty="0"/>
              <a:t>Количество отчетов ФИП по уровням образования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80791776027996"/>
          <c:y val="0.251446485855935"/>
          <c:w val="0.618108923884514"/>
          <c:h val="0.641551472732575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Диаграмма!$B$2:$B$8</c:f>
              <c:strCache>
                <c:ptCount val="7"/>
                <c:pt idx="0">
                  <c:v>Высшее образование</c:v>
                </c:pt>
                <c:pt idx="1">
                  <c:v>Дополнительное образование детей</c:v>
                </c:pt>
                <c:pt idx="2">
                  <c:v>Дополнительное профессиональное образование</c:v>
                </c:pt>
                <c:pt idx="3">
                  <c:v>Дошкольное образование</c:v>
                </c:pt>
                <c:pt idx="4">
                  <c:v>Общее образование</c:v>
                </c:pt>
                <c:pt idx="5">
                  <c:v>Профессиональное образование</c:v>
                </c:pt>
                <c:pt idx="6">
                  <c:v>Прочее</c:v>
                </c:pt>
              </c:strCache>
            </c:strRef>
          </c:cat>
          <c:val>
            <c:numRef>
              <c:f>Диаграмма!$C$2:$C$8</c:f>
              <c:numCache>
                <c:formatCode>General</c:formatCode>
                <c:ptCount val="7"/>
                <c:pt idx="0">
                  <c:v>37.0</c:v>
                </c:pt>
                <c:pt idx="1">
                  <c:v>27.0</c:v>
                </c:pt>
                <c:pt idx="2">
                  <c:v>19.0</c:v>
                </c:pt>
                <c:pt idx="3">
                  <c:v>4.0</c:v>
                </c:pt>
                <c:pt idx="4">
                  <c:v>42.0</c:v>
                </c:pt>
                <c:pt idx="5">
                  <c:v>6.0</c:v>
                </c:pt>
                <c:pt idx="6">
                  <c:v>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61FC7-21ED-8A4F-B56B-17E175C1CF10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062D-715B-5C40-8060-189CBD730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C062D-715B-5C40-8060-189CBD730DE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4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6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3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61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41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33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50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1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26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43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8584E-71B5-A84B-88C0-5E882BA864BB}" type="datetimeFigureOut">
              <a:rPr lang="ru-RU" smtClean="0"/>
              <a:t>08.10.18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FF13E-5674-9340-9C30-BF58C9059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34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eurekanet.r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198842"/>
            <a:ext cx="9144000" cy="2387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0090"/>
                </a:solidFill>
              </a:rPr>
              <a:t>Эффективные модели осуществления инновационной деятельности организациями в системе образования </a:t>
            </a:r>
            <a:br>
              <a:rPr lang="ru-RU" sz="4000" b="1" dirty="0" smtClean="0">
                <a:solidFill>
                  <a:srgbClr val="000090"/>
                </a:solidFill>
              </a:rPr>
            </a:br>
            <a:r>
              <a:rPr lang="ru-RU" sz="4000" b="1" dirty="0" smtClean="0">
                <a:solidFill>
                  <a:srgbClr val="000090"/>
                </a:solidFill>
              </a:rPr>
              <a:t>и успешные практики ФИП в 2018 г. </a:t>
            </a:r>
            <a:endParaRPr lang="ru-RU" sz="4000" b="1" dirty="0">
              <a:solidFill>
                <a:srgbClr val="00009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4886" y="4967073"/>
            <a:ext cx="6902146" cy="165576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0000FF"/>
                </a:solidFill>
              </a:rPr>
              <a:t>Ольга Борисовна Устюгова,</a:t>
            </a:r>
          </a:p>
          <a:p>
            <a:pPr algn="l"/>
            <a:r>
              <a:rPr lang="ru-RU" sz="2000" dirty="0">
                <a:solidFill>
                  <a:srgbClr val="0000FF"/>
                </a:solidFill>
              </a:rPr>
              <a:t>з</a:t>
            </a:r>
            <a:r>
              <a:rPr lang="ru-RU" sz="2000" dirty="0" smtClean="0">
                <a:solidFill>
                  <a:srgbClr val="0000FF"/>
                </a:solidFill>
              </a:rPr>
              <a:t>аместитель директора АНО «Институт</a:t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> проблем образовательной политики</a:t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> «Эврика»</a:t>
            </a:r>
          </a:p>
        </p:txBody>
      </p:sp>
      <p:pic>
        <p:nvPicPr>
          <p:cNvPr id="4" name="Изображение 3" descr="Скриншот 2017-10-03 13.4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81142"/>
            <a:ext cx="112268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9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модель организации эффективной образовательной среды для решения задач социализации учащихся, индивидуализации и открытости </a:t>
            </a:r>
            <a:r>
              <a:rPr lang="ru-RU" sz="3200" dirty="0" smtClean="0"/>
              <a:t>образования</a:t>
            </a:r>
            <a:endParaRPr lang="ru-RU" sz="3200" dirty="0"/>
          </a:p>
          <a:p>
            <a:r>
              <a:rPr lang="ru-RU" sz="3200" dirty="0" smtClean="0"/>
              <a:t>принципы</a:t>
            </a:r>
            <a:r>
              <a:rPr lang="ru-RU" sz="3200" dirty="0"/>
              <a:t>, технологические и организационные приемы создания среды для индивидуального образовательного </a:t>
            </a:r>
            <a:r>
              <a:rPr lang="ru-RU" sz="3200" dirty="0" smtClean="0"/>
              <a:t>движения</a:t>
            </a:r>
            <a:endParaRPr lang="ru-RU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2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19.40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37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4000" y="4033571"/>
            <a:ext cx="11938000" cy="21166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ОТЧУЖДАЕМЫЕ </a:t>
            </a:r>
            <a:r>
              <a:rPr lang="ru-RU" b="1" dirty="0" smtClean="0">
                <a:solidFill>
                  <a:srgbClr val="0000FF"/>
                </a:solidFill>
              </a:rPr>
              <a:t>ПРОДУКТЫ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- </a:t>
            </a:r>
            <a:r>
              <a:rPr lang="ru-RU" sz="3600" dirty="0" smtClean="0">
                <a:latin typeface="+mn-lt"/>
                <a:ea typeface="+mn-ea"/>
                <a:cs typeface="+mn-cs"/>
              </a:rPr>
              <a:t>пакет </a:t>
            </a:r>
            <a:r>
              <a:rPr lang="ru-RU" sz="3600" dirty="0">
                <a:latin typeface="+mn-lt"/>
                <a:ea typeface="+mn-ea"/>
                <a:cs typeface="+mn-cs"/>
              </a:rPr>
              <a:t>нормативных документов о работе муниципальной площадки </a:t>
            </a:r>
            <a:r>
              <a:rPr lang="ru-RU" sz="3600" dirty="0" smtClean="0">
                <a:latin typeface="+mn-lt"/>
                <a:ea typeface="+mn-ea"/>
                <a:cs typeface="+mn-cs"/>
              </a:rPr>
              <a:t>«Социальный </a:t>
            </a:r>
            <a:r>
              <a:rPr lang="ru-RU" sz="3600" dirty="0">
                <a:latin typeface="+mn-lt"/>
                <a:ea typeface="+mn-ea"/>
                <a:cs typeface="+mn-cs"/>
              </a:rPr>
              <a:t>театр - Диалог </a:t>
            </a:r>
            <a:r>
              <a:rPr lang="ru-RU" sz="3600" dirty="0" smtClean="0">
                <a:latin typeface="+mn-lt"/>
                <a:ea typeface="+mn-ea"/>
                <a:cs typeface="+mn-cs"/>
              </a:rPr>
              <a:t>поколений» </a:t>
            </a:r>
            <a:br>
              <a:rPr lang="ru-RU" sz="3600" dirty="0" smtClean="0">
                <a:latin typeface="+mn-lt"/>
                <a:ea typeface="+mn-ea"/>
                <a:cs typeface="+mn-cs"/>
              </a:rPr>
            </a:br>
            <a:r>
              <a:rPr lang="ru-RU" sz="3600" dirty="0" smtClean="0">
                <a:latin typeface="+mn-lt"/>
                <a:ea typeface="+mn-ea"/>
                <a:cs typeface="+mn-cs"/>
              </a:rPr>
              <a:t>- Программа </a:t>
            </a:r>
            <a:r>
              <a:rPr lang="ru-RU" sz="3600" dirty="0">
                <a:latin typeface="+mn-lt"/>
                <a:ea typeface="+mn-ea"/>
                <a:cs typeface="+mn-cs"/>
              </a:rPr>
              <a:t>дополнительного образования </a:t>
            </a:r>
            <a:r>
              <a:rPr lang="ru-RU" sz="3600" dirty="0" smtClean="0">
                <a:latin typeface="+mn-lt"/>
                <a:ea typeface="+mn-ea"/>
                <a:cs typeface="+mn-cs"/>
              </a:rPr>
              <a:t>«Социальный театр»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</a:t>
            </a:r>
            <a:r>
              <a:rPr lang="ru-RU" sz="3600" dirty="0" smtClean="0">
                <a:latin typeface="+mn-lt"/>
                <a:ea typeface="+mn-ea"/>
                <a:cs typeface="+mn-cs"/>
              </a:rPr>
              <a:t>сборник </a:t>
            </a:r>
            <a:r>
              <a:rPr lang="ru-RU" sz="3600" dirty="0">
                <a:latin typeface="+mn-lt"/>
                <a:ea typeface="+mn-ea"/>
                <a:cs typeface="+mn-cs"/>
              </a:rPr>
              <a:t>пьес для школьного театра в жанре социальной драмы «Дети страусов»</a:t>
            </a:r>
            <a:r>
              <a:rPr lang="ru-RU" sz="3600" dirty="0" smtClean="0">
                <a:latin typeface="+mn-lt"/>
                <a:ea typeface="+mn-ea"/>
                <a:cs typeface="+mn-cs"/>
              </a:rPr>
              <a:t>.</a:t>
            </a:r>
            <a:endParaRPr lang="ru-RU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4001" y="343958"/>
            <a:ext cx="11641666" cy="364728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FF"/>
                </a:solidFill>
              </a:rPr>
              <a:t>социальный театр </a:t>
            </a:r>
            <a:r>
              <a:rPr lang="ru-RU" sz="3200" dirty="0" smtClean="0"/>
              <a:t>- комплекс </a:t>
            </a:r>
            <a:r>
              <a:rPr lang="ru-RU" sz="3200" dirty="0"/>
              <a:t>исследовательских и проектных событий, направленных на выявление остросоциальных проблем, волнующих подростков, через анализ причин и следствий возникновения этих проблем, прогноз вариативности их решения, создание творческого продукта в виде драматического спектакля малой формы для показа учащимся, учителям и родителям с последующим обсуждением.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81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1.19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1192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1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500062"/>
            <a:ext cx="10515600" cy="4351338"/>
          </a:xfrm>
        </p:spPr>
        <p:txBody>
          <a:bodyPr/>
          <a:lstStyle/>
          <a:p>
            <a:r>
              <a:rPr lang="ru-RU" dirty="0"/>
              <a:t>Главная цель проекта – </a:t>
            </a:r>
            <a:r>
              <a:rPr lang="ru-RU" dirty="0">
                <a:solidFill>
                  <a:srgbClr val="0000FF"/>
                </a:solidFill>
              </a:rPr>
              <a:t>организация цифровой образовательной среды</a:t>
            </a:r>
            <a:r>
              <a:rPr lang="ru-RU" dirty="0"/>
              <a:t> в гимназии, предназначенной для предоставления равных возможностей участия в образовательном процессе всем группам обучающихся, независимо от их географической удаленности и физического состояния, а также для предоставления новой формы педагогической коммуникации учителям. </a:t>
            </a:r>
          </a:p>
        </p:txBody>
      </p:sp>
      <p:pic>
        <p:nvPicPr>
          <p:cNvPr id="8" name="Изображение 7" descr="Скриншот 2018-10-04 10.18.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8"/>
          <a:stretch/>
        </p:blipFill>
        <p:spPr>
          <a:xfrm>
            <a:off x="592876" y="3090333"/>
            <a:ext cx="10887926" cy="34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0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1.29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1626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8867" y="682625"/>
            <a:ext cx="10668000" cy="168804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FF"/>
                </a:solidFill>
              </a:rPr>
              <a:t>Цель проекта</a:t>
            </a:r>
            <a:r>
              <a:rPr lang="ru-RU" dirty="0"/>
              <a:t> </a:t>
            </a:r>
            <a:r>
              <a:rPr lang="ru-RU" dirty="0" smtClean="0"/>
              <a:t>- разработка, опытная проверка </a:t>
            </a:r>
            <a:r>
              <a:rPr lang="ru-RU" dirty="0"/>
              <a:t>и </a:t>
            </a:r>
            <a:r>
              <a:rPr lang="ru-RU" dirty="0" smtClean="0"/>
              <a:t>апробация </a:t>
            </a:r>
            <a:r>
              <a:rPr lang="ru-RU" dirty="0"/>
              <a:t>технологии формирования правовых и доверительных отношений участников образовательного процесса. </a:t>
            </a:r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482600" y="2041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668867" y="3336924"/>
            <a:ext cx="10668000" cy="27606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charset="2"/>
              <a:buChar char="Ø"/>
            </a:pPr>
            <a:r>
              <a:rPr lang="ru-RU" dirty="0" err="1"/>
              <a:t>надпредметная</a:t>
            </a:r>
            <a:r>
              <a:rPr lang="ru-RU" dirty="0"/>
              <a:t> программа «Развитие культуры речи», направленная на согласование действий учителей биология, истории, литературы и русского языка, английского языка, математики и ИКТ, географии, физики по развитию у учащихся умений читать и создавать различные виды текстов;</a:t>
            </a:r>
          </a:p>
          <a:p>
            <a:pPr lvl="0">
              <a:buFont typeface="Wingdings" charset="2"/>
              <a:buChar char="Ø"/>
            </a:pPr>
            <a:r>
              <a:rPr lang="ru-RU" dirty="0"/>
              <a:t> проспекты книг «Учимся дружить» и «Педагогика сотрудничества в школе 21 века» (ведется подготовка к изданию).</a:t>
            </a:r>
          </a:p>
        </p:txBody>
      </p:sp>
    </p:spTree>
    <p:extLst>
      <p:ext uri="{BB962C8B-B14F-4D97-AF65-F5344CB8AC3E}">
        <p14:creationId xmlns:p14="http://schemas.microsoft.com/office/powerpoint/2010/main" val="8398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1.4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833"/>
            <a:ext cx="12192000" cy="55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3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5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35"/>
            <a:ext cx="12192000" cy="7034783"/>
          </a:xfrm>
          <a:prstGeom prst="rect">
            <a:avLst/>
          </a:prstGeom>
        </p:spPr>
      </p:pic>
      <p:pic>
        <p:nvPicPr>
          <p:cNvPr id="11" name="Изображение 10" descr="Скриншот 2018-10-07 21.35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283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4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криншот 2018-10-07 21.41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0"/>
            <a:ext cx="10460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0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53586" y="3515221"/>
            <a:ext cx="3130658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60798" y="220857"/>
            <a:ext cx="3921071" cy="269091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b="1" dirty="0" smtClean="0">
                <a:solidFill>
                  <a:schemeClr val="tx1"/>
                </a:solidFill>
              </a:rPr>
              <a:t>146 </a:t>
            </a:r>
            <a:r>
              <a:rPr lang="ru-RU" sz="2000" dirty="0" smtClean="0">
                <a:solidFill>
                  <a:schemeClr val="tx1"/>
                </a:solidFill>
              </a:rPr>
              <a:t>организациях реализуется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153</a:t>
            </a:r>
            <a:r>
              <a:rPr lang="ru-RU" sz="2000" dirty="0" smtClean="0">
                <a:solidFill>
                  <a:schemeClr val="tx1"/>
                </a:solidFill>
              </a:rPr>
              <a:t> проекта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985" y="123987"/>
            <a:ext cx="49564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Статистика ФИП-2018</a:t>
            </a:r>
          </a:p>
          <a:p>
            <a:r>
              <a:rPr lang="ru-RU" sz="2800" dirty="0" smtClean="0"/>
              <a:t>Уровни образования</a:t>
            </a:r>
            <a:endParaRPr lang="ru-RU" sz="28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83698537"/>
              </p:ext>
            </p:extLst>
          </p:nvPr>
        </p:nvGraphicFramePr>
        <p:xfrm>
          <a:off x="1549485" y="1566316"/>
          <a:ext cx="6771849" cy="487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156979"/>
              </p:ext>
            </p:extLst>
          </p:nvPr>
        </p:nvGraphicFramePr>
        <p:xfrm>
          <a:off x="1096443" y="2024840"/>
          <a:ext cx="8392271" cy="4348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215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1.47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0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22812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ru-RU" dirty="0"/>
              <a:t>Положение о ресурсном центре «Играем! Исследуем! Познаем!» по вопросам организации и оценки эффективности проектной и познавательно - исследовательской деятельности дошкольников</a:t>
            </a:r>
            <a:r>
              <a:rPr lang="ru-RU" dirty="0" smtClean="0"/>
              <a:t>;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акет </a:t>
            </a:r>
            <a:r>
              <a:rPr lang="ru-RU" dirty="0"/>
              <a:t>организационных и методических материалов по познавательно- исследовательской и проектной деятельности в мини-лабораториях детского сада и естественных условиях;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специальная </a:t>
            </a:r>
            <a:r>
              <a:rPr lang="ru-RU" dirty="0"/>
              <a:t>развивающая предметно-пространственная среда в помещениях и на территории детского </a:t>
            </a:r>
            <a:r>
              <a:rPr lang="ru-RU" dirty="0" smtClean="0"/>
              <a:t>сада (модель). </a:t>
            </a:r>
            <a:endParaRPr lang="ru-RU" dirty="0"/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954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Скриншот 2018-10-07 21.53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1691"/>
            <a:ext cx="12382500" cy="9650876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криншот 2018-10-07 21.49.52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 r="3266" b="5472"/>
          <a:stretch/>
        </p:blipFill>
        <p:spPr>
          <a:xfrm>
            <a:off x="0" y="0"/>
            <a:ext cx="7522633" cy="4677833"/>
          </a:xfrm>
        </p:spPr>
      </p:pic>
      <p:pic>
        <p:nvPicPr>
          <p:cNvPr id="5" name="Изображение 4" descr="Скриншот 2018-10-07 21.50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91" y="2794000"/>
            <a:ext cx="5765709" cy="40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02167" y="277813"/>
            <a:ext cx="10964333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С</a:t>
            </a:r>
            <a:r>
              <a:rPr lang="ru-RU" sz="3600" dirty="0" smtClean="0">
                <a:solidFill>
                  <a:srgbClr val="0000FF"/>
                </a:solidFill>
              </a:rPr>
              <a:t>оответствие </a:t>
            </a:r>
            <a:r>
              <a:rPr lang="ru-RU" sz="3600" dirty="0">
                <a:solidFill>
                  <a:srgbClr val="0000FF"/>
                </a:solidFill>
              </a:rPr>
              <a:t>задачам государственной политики Российской Федерации в сфере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66" y="1640419"/>
            <a:ext cx="11789833" cy="506412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sz="3200" dirty="0" smtClean="0"/>
              <a:t>обеспечение </a:t>
            </a:r>
            <a:r>
              <a:rPr lang="ru-RU" sz="3200" dirty="0"/>
              <a:t>возможности на уровне среднего общего образования обучаться по индивидуальным образовательным траекториям (в том числе с использованием дистанционных технологий) – ГП Российской Федерации «Развитие образования», направление «Содействие развитию дошкольного и общего образования»; </a:t>
            </a:r>
            <a:endParaRPr lang="ru-RU" sz="3200" dirty="0" smtClean="0"/>
          </a:p>
          <a:p>
            <a:pPr>
              <a:buFont typeface="Wingdings" charset="2"/>
              <a:buChar char="Ø"/>
            </a:pPr>
            <a:r>
              <a:rPr lang="ru-RU" sz="3200" dirty="0" smtClean="0"/>
              <a:t>повышение </a:t>
            </a:r>
            <a:r>
              <a:rPr lang="ru-RU" sz="3200" dirty="0"/>
              <a:t>эффективности инструментов взаимодействия с общественными объединениями, некоммерческими организациями - ГП Российской Федерации «Развитие образования», направление «Совершенствование управления системой образования»).</a:t>
            </a:r>
          </a:p>
          <a:p>
            <a:endParaRPr lang="ru-RU" dirty="0"/>
          </a:p>
        </p:txBody>
      </p:sp>
      <p:pic>
        <p:nvPicPr>
          <p:cNvPr id="5" name="Изображение 4" descr="Скриншот 2018-10-07 22.03.3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2" b="88406" l="11864" r="8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96" y="-249072"/>
            <a:ext cx="2215021" cy="25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0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72" y="1690688"/>
            <a:ext cx="5483255" cy="4532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87092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ФИП группы «Дополнительное </a:t>
            </a:r>
            <a:r>
              <a:rPr lang="ru-RU" sz="3600" dirty="0">
                <a:solidFill>
                  <a:srgbClr val="0000FF"/>
                </a:solidFill>
              </a:rPr>
              <a:t>образование </a:t>
            </a:r>
            <a:r>
              <a:rPr lang="ru-RU" sz="3600" dirty="0" smtClean="0">
                <a:solidFill>
                  <a:srgbClr val="0000FF"/>
                </a:solidFill>
              </a:rPr>
              <a:t>детей»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627" y="989295"/>
            <a:ext cx="11468746" cy="5001380"/>
          </a:xfrm>
        </p:spPr>
        <p:txBody>
          <a:bodyPr>
            <a:noAutofit/>
          </a:bodyPr>
          <a:lstStyle/>
          <a:p>
            <a:pPr marL="495300" indent="-495300">
              <a:spcAft>
                <a:spcPts val="600"/>
              </a:spcAft>
              <a:buFont typeface="Wingdings" charset="2"/>
              <a:buChar char="Ø"/>
            </a:pPr>
            <a:r>
              <a:rPr lang="ru-RU" sz="2400" dirty="0" smtClean="0"/>
              <a:t>27 ФИП</a:t>
            </a:r>
          </a:p>
          <a:p>
            <a:pPr marL="0" indent="0">
              <a:spcAft>
                <a:spcPts val="600"/>
              </a:spcAft>
              <a:buNone/>
            </a:pPr>
            <a:endParaRPr lang="ru-RU" sz="2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828964"/>
              </p:ext>
            </p:extLst>
          </p:nvPr>
        </p:nvGraphicFramePr>
        <p:xfrm>
          <a:off x="361627" y="1695488"/>
          <a:ext cx="11337574" cy="4876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247540"/>
                <a:gridCol w="6090034"/>
              </a:tblGrid>
              <a:tr h="1186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Государственное бюджетное профессиональное образовательное учреждение города Москвы "Первый Московский Образовательный Комплекс"</a:t>
                      </a:r>
                      <a:endParaRPr lang="ru-RU" sz="14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Детский технопарк (Городская Станция Юных Техников) как территориальный системообразующий центр дополнительного образования инженерно-технического и технологического профиля</a:t>
                      </a:r>
                      <a:endParaRPr lang="ru-RU" sz="1400" b="1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  <a:tr h="1186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Государственное бюджетное учреждение дополнительного образования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«Центр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дополнительного образования Липецкой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области»</a:t>
                      </a:r>
                      <a:endParaRPr lang="ru-RU" sz="14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Разработка и внедрение инновационной региональной модели обучения проектной деятельности детей посредством взаимодействия сферы образования и реального сектора экономики</a:t>
                      </a:r>
                      <a:endParaRPr lang="ru-RU" sz="14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  <a:tr h="1186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Государственное бюджетное учреждение дополнительного образования Министерства образования Республики Саха (Якутия) «Республиканский центр развития дополнительного образования и детского движения»</a:t>
                      </a:r>
                      <a:endParaRPr lang="ru-RU" sz="14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Образовательный ресурсный центр «Юные </a:t>
                      </a:r>
                      <a:r>
                        <a:rPr lang="ru-RU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якутяне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4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45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2.1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0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501" y="1418167"/>
            <a:ext cx="11705166" cy="527050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изменения </a:t>
            </a:r>
            <a:r>
              <a:rPr lang="ru-RU" dirty="0"/>
              <a:t>в программу образовательной области «Технология» (</a:t>
            </a:r>
            <a:r>
              <a:rPr lang="ru-RU" dirty="0" smtClean="0"/>
              <a:t>введение </a:t>
            </a:r>
            <a:r>
              <a:rPr lang="ru-RU" dirty="0"/>
              <a:t>модули «Инженерная графика», «3D-моделирование», «</a:t>
            </a:r>
            <a:r>
              <a:rPr lang="ru-RU" dirty="0" err="1"/>
              <a:t>Прототипирование</a:t>
            </a:r>
            <a:r>
              <a:rPr lang="ru-RU" dirty="0"/>
              <a:t>», «Станки с ЧПУ</a:t>
            </a:r>
            <a:r>
              <a:rPr lang="ru-RU" dirty="0" smtClean="0"/>
              <a:t>»).</a:t>
            </a:r>
            <a:endParaRPr lang="ru-RU" dirty="0"/>
          </a:p>
          <a:p>
            <a:r>
              <a:rPr lang="ru-RU" dirty="0" smtClean="0"/>
              <a:t>Пакет </a:t>
            </a:r>
            <a:r>
              <a:rPr lang="ru-RU" dirty="0"/>
              <a:t>нормативных актов о Городской Станции Юного </a:t>
            </a:r>
            <a:r>
              <a:rPr lang="ru-RU" dirty="0" smtClean="0"/>
              <a:t>Техника как </a:t>
            </a:r>
            <a:r>
              <a:rPr lang="ru-RU" dirty="0"/>
              <a:t>территориального системообразующего центра дополнительного образования инженерно-технического и технологического </a:t>
            </a:r>
            <a:r>
              <a:rPr lang="ru-RU" dirty="0" smtClean="0"/>
              <a:t>профиля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Планы: </a:t>
            </a:r>
          </a:p>
          <a:p>
            <a:pPr marL="0" indent="0">
              <a:buNone/>
            </a:pPr>
            <a:r>
              <a:rPr lang="ru-RU" dirty="0" smtClean="0"/>
              <a:t>выстраивание </a:t>
            </a:r>
            <a:r>
              <a:rPr lang="ru-RU" dirty="0"/>
              <a:t>модели преемственности образовательных программ с охватом всех ступеней образования от детского сада до колледжа и даже производства;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распространение </a:t>
            </a:r>
            <a:r>
              <a:rPr lang="ru-RU" dirty="0"/>
              <a:t>модифицированных образовательных программ и методологии Городской Станции Юных Техников на другие регионы на основе организации сетевого взаимодействия образовательных учреждений </a:t>
            </a:r>
          </a:p>
          <a:p>
            <a:endParaRPr lang="ru-RU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990600" y="2635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41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2.24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48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333" y="2328332"/>
            <a:ext cx="11810999" cy="4529667"/>
          </a:xfrm>
        </p:spPr>
        <p:txBody>
          <a:bodyPr/>
          <a:lstStyle/>
          <a:p>
            <a:r>
              <a:rPr lang="ru-RU" sz="3200" dirty="0" smtClean="0"/>
              <a:t>Содержание </a:t>
            </a:r>
            <a:r>
              <a:rPr lang="ru-RU" sz="3200" dirty="0"/>
              <a:t>проекта </a:t>
            </a:r>
            <a:r>
              <a:rPr lang="ru-RU" sz="3200" dirty="0" smtClean="0"/>
              <a:t>- создание </a:t>
            </a:r>
            <a:r>
              <a:rPr lang="ru-RU" sz="3200" dirty="0"/>
              <a:t>особого образовательного формата, включающего взаимодействие сферы образования и реального сектора экономики, обновления содержания дополнительного образования в соответствии с интересами детей, потребностями семьи и общества; апробации моделей и технологий проектной деятельности и управления качеством образования в формате сетевого взаимодействия, в том числе с использование современных средств информатизации.</a:t>
            </a:r>
          </a:p>
          <a:p>
            <a:endParaRPr lang="ru-RU" dirty="0"/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xfrm>
            <a:off x="-1" y="365125"/>
            <a:ext cx="11980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000FF"/>
                </a:solidFill>
              </a:rPr>
              <a:t>Разработка и внедрение инновационной региональной модели обучения проектной деятельности детей посредством взаимодействия сферы образования и реального сектора экономики </a:t>
            </a:r>
          </a:p>
        </p:txBody>
      </p:sp>
    </p:spTree>
    <p:extLst>
      <p:ext uri="{BB962C8B-B14F-4D97-AF65-F5344CB8AC3E}">
        <p14:creationId xmlns:p14="http://schemas.microsoft.com/office/powerpoint/2010/main" val="157691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2.2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333"/>
            <a:ext cx="12192000" cy="62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5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017130"/>
              </p:ext>
            </p:extLst>
          </p:nvPr>
        </p:nvGraphicFramePr>
        <p:xfrm>
          <a:off x="423333" y="381000"/>
          <a:ext cx="11514667" cy="622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336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953000"/>
          </a:xfrm>
        </p:spPr>
        <p:txBody>
          <a:bodyPr>
            <a:normAutofit/>
          </a:bodyPr>
          <a:lstStyle/>
          <a:p>
            <a:r>
              <a:rPr lang="ru-RU" sz="3200" dirty="0"/>
              <a:t>Методика оценки качества образовательной деятельности организаций по реализации дополнительных общеобразовательных программ для детей с использованием открытых </a:t>
            </a:r>
            <a:r>
              <a:rPr lang="ru-RU" sz="3200" dirty="0" smtClean="0"/>
              <a:t>данных;</a:t>
            </a:r>
          </a:p>
          <a:p>
            <a:r>
              <a:rPr lang="ru-RU" sz="3200" dirty="0"/>
              <a:t>Б</a:t>
            </a:r>
            <a:r>
              <a:rPr lang="ru-RU" sz="3200" dirty="0" smtClean="0"/>
              <a:t>анк </a:t>
            </a:r>
            <a:r>
              <a:rPr lang="ru-RU" sz="3200" dirty="0"/>
              <a:t>дополнительных общеобразовательных программ технической направленности (12 дополнительных общеобразовательных программ технической направленности)</a:t>
            </a:r>
            <a:r>
              <a:rPr lang="ru-RU" sz="3200" dirty="0" smtClean="0"/>
              <a:t>;</a:t>
            </a:r>
          </a:p>
          <a:p>
            <a:r>
              <a:rPr lang="ru-RU" sz="3200" dirty="0" smtClean="0"/>
              <a:t>Сетевая </a:t>
            </a:r>
            <a:r>
              <a:rPr lang="ru-RU" sz="3200" dirty="0"/>
              <a:t>образовательная программа детского технопарка «</a:t>
            </a:r>
            <a:r>
              <a:rPr lang="ru-RU" sz="3200" dirty="0" err="1"/>
              <a:t>Кванториум</a:t>
            </a:r>
            <a:r>
              <a:rPr lang="ru-RU" sz="3200" dirty="0"/>
              <a:t>». </a:t>
            </a:r>
            <a:endParaRPr lang="ru-RU" sz="3200" dirty="0" smtClean="0"/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92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02167" y="277813"/>
            <a:ext cx="10964333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С</a:t>
            </a:r>
            <a:r>
              <a:rPr lang="ru-RU" sz="3600" dirty="0" smtClean="0">
                <a:solidFill>
                  <a:srgbClr val="0000FF"/>
                </a:solidFill>
              </a:rPr>
              <a:t>оответствие </a:t>
            </a:r>
            <a:r>
              <a:rPr lang="ru-RU" sz="3600" dirty="0">
                <a:solidFill>
                  <a:srgbClr val="0000FF"/>
                </a:solidFill>
              </a:rPr>
              <a:t>задачам государственной политики Российской Федерации в сфере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66" y="2444765"/>
            <a:ext cx="11789833" cy="506412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sz="3200" dirty="0"/>
              <a:t>увеличение численности детей и молодежи, занимающихся по дополнительным общеобразовательным программам технической и естественно-научной направленности  (ГП Российской Федерации «Развитие образования», направление «Развитие дополнительного образования детей и реализация мероприятий молодежной политики»</a:t>
            </a:r>
            <a:r>
              <a:rPr lang="ru-RU" sz="3200" dirty="0" smtClean="0"/>
              <a:t>)</a:t>
            </a:r>
            <a:endParaRPr lang="ru-RU" dirty="0"/>
          </a:p>
        </p:txBody>
      </p:sp>
      <p:pic>
        <p:nvPicPr>
          <p:cNvPr id="5" name="Изображение 4" descr="Скриншот 2018-10-07 22.03.3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2" b="88406" l="11864" r="8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96" y="-249072"/>
            <a:ext cx="2215021" cy="25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7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72" y="1690688"/>
            <a:ext cx="5483255" cy="4532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4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ФИП группы «Дополнительное профессиональное образование»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627" y="1383923"/>
            <a:ext cx="11468746" cy="5001380"/>
          </a:xfrm>
        </p:spPr>
        <p:txBody>
          <a:bodyPr>
            <a:noAutofit/>
          </a:bodyPr>
          <a:lstStyle/>
          <a:p>
            <a:pPr marL="495300" indent="-495300">
              <a:spcAft>
                <a:spcPts val="600"/>
              </a:spcAft>
              <a:buFont typeface="Wingdings" charset="2"/>
              <a:buChar char="Ø"/>
            </a:pPr>
            <a:r>
              <a:rPr lang="ru-RU" sz="2400" dirty="0"/>
              <a:t>1</a:t>
            </a:r>
            <a:r>
              <a:rPr lang="ru-RU" sz="2400" dirty="0" smtClean="0"/>
              <a:t>9 ФИП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891971"/>
              </p:ext>
            </p:extLst>
          </p:nvPr>
        </p:nvGraphicFramePr>
        <p:xfrm>
          <a:off x="361627" y="2039471"/>
          <a:ext cx="11337574" cy="4267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03200"/>
                <a:gridCol w="5734374"/>
              </a:tblGrid>
              <a:tr h="1186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Государственное автономное учреждение дополнительного профессионального образования Иркутской области «Институт развития образования Иркутской области»</a:t>
                      </a:r>
                      <a:endParaRPr lang="ru-RU" sz="1400" b="1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Автоматизация сопровождения индивидуального образовательного запроса стажера в условиях реализации дополнительного профессионального образования</a:t>
                      </a:r>
                      <a:endParaRPr lang="ru-RU" sz="1400" b="1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  <a:tr h="1186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Государственное автономное учреждение дополнительного профессионального образования «Агинский институт повышения квалификации работников социальной сферы Забайкальского края»</a:t>
                      </a:r>
                      <a:endParaRPr lang="ru-RU" sz="1400" b="1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Система повышения квалификации на основе проектно-деятельностного подхода: институт достижения нового качества образования</a:t>
                      </a:r>
                      <a:endParaRPr lang="ru-RU" sz="1400" b="1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  <a:tr h="1186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Автономная некоммерческая организация дополнительного  профессионального образования Открытый институт "Развивающее образование"</a:t>
                      </a:r>
                      <a:endParaRPr lang="ru-RU" sz="1400" b="1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Построение целостной  Сетевой Старшей Школы для повышения эффективности и качества  реализации ФГОС среднего общего образования (INDI-</a:t>
                      </a:r>
                      <a:r>
                        <a:rPr lang="ru-RU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school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4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39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2.42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3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2.41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192000" cy="66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2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sz="3200" dirty="0"/>
              <a:t>банк сетевых дополнительных профессиональных программ повышения </a:t>
            </a:r>
            <a:r>
              <a:rPr lang="ru-RU" sz="3200" dirty="0" smtClean="0"/>
              <a:t>квалификации;</a:t>
            </a:r>
          </a:p>
          <a:p>
            <a:pPr>
              <a:buFont typeface="Wingdings" charset="2"/>
              <a:buChar char="Ø"/>
            </a:pPr>
            <a:r>
              <a:rPr lang="ru-RU" sz="3200" dirty="0"/>
              <a:t>АИС «Выбор маршрута стажировки</a:t>
            </a:r>
            <a:r>
              <a:rPr lang="ru-RU" sz="3200" dirty="0" smtClean="0"/>
              <a:t>»;</a:t>
            </a:r>
          </a:p>
          <a:p>
            <a:pPr>
              <a:buFont typeface="Wingdings" charset="2"/>
              <a:buChar char="Ø"/>
            </a:pPr>
            <a:r>
              <a:rPr lang="ru-RU" sz="3200" dirty="0"/>
              <a:t>руководство пользователя системой как на уровне администратора, так и на уровне пользователя </a:t>
            </a:r>
            <a:r>
              <a:rPr lang="ru-RU" sz="3200" dirty="0" smtClean="0"/>
              <a:t>- потребителя </a:t>
            </a:r>
            <a:r>
              <a:rPr lang="ru-RU" sz="3200" dirty="0"/>
              <a:t>образовательной </a:t>
            </a:r>
            <a:r>
              <a:rPr lang="ru-RU" sz="3200" dirty="0" smtClean="0"/>
              <a:t>услуги</a:t>
            </a:r>
            <a:endParaRPr lang="ru-RU" sz="3200" dirty="0"/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649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2.49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167"/>
            <a:ext cx="12192000" cy="59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43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690688"/>
            <a:ext cx="10739967" cy="516731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модули стажировок для комплексной ДПП повышения квалификации</a:t>
            </a:r>
            <a:r>
              <a:rPr lang="ru-RU" dirty="0" smtClean="0"/>
              <a:t>,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3 </a:t>
            </a:r>
            <a:r>
              <a:rPr lang="ru-RU" dirty="0"/>
              <a:t>статьи по теме проекта в информационно-</a:t>
            </a:r>
            <a:r>
              <a:rPr lang="ru-RU" dirty="0" err="1"/>
              <a:t>аналитическиом</a:t>
            </a:r>
            <a:r>
              <a:rPr lang="ru-RU" dirty="0"/>
              <a:t> журнале Министерства образования, науки и молодежной политики Забайкальского края «Вестник образования Забайкалья»,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сборник </a:t>
            </a:r>
            <a:r>
              <a:rPr lang="ru-RU" dirty="0"/>
              <a:t>материалов заочной международной научно-практической конференции «Модернизация системы повышения квалификации: опыт, проблемы, векторы развития»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технологический </a:t>
            </a:r>
            <a:r>
              <a:rPr lang="ru-RU" dirty="0"/>
              <a:t>пакет образовательной практики «</a:t>
            </a:r>
            <a:r>
              <a:rPr lang="ru-RU" dirty="0" err="1"/>
              <a:t>Метапредметный</a:t>
            </a:r>
            <a:r>
              <a:rPr lang="ru-RU" dirty="0"/>
              <a:t> подход в преподавании математики».</a:t>
            </a:r>
          </a:p>
          <a:p>
            <a:endParaRPr lang="ru-RU" dirty="0"/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750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2.52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12192000" cy="59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5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667" y="1521355"/>
            <a:ext cx="10888133" cy="499797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сетевые образовательные программы интегративных курсов «Обществознание», «Естествознание», «Россия в мире» для 10 класса;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система </a:t>
            </a:r>
            <a:r>
              <a:rPr lang="ru-RU" dirty="0"/>
              <a:t>контрольно-оценочной деятельности всех субъектов образовательного процесса (</a:t>
            </a:r>
            <a:r>
              <a:rPr lang="ru-RU" dirty="0" smtClean="0"/>
              <a:t>процедура </a:t>
            </a:r>
            <a:r>
              <a:rPr lang="ru-RU" dirty="0"/>
              <a:t>оценивания в рамках кредитно-модульной системы оценки и форматы </a:t>
            </a:r>
            <a:r>
              <a:rPr lang="ru-RU" dirty="0" err="1"/>
              <a:t>КИМов</a:t>
            </a:r>
            <a:r>
              <a:rPr lang="ru-RU" dirty="0"/>
              <a:t>);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модель </a:t>
            </a:r>
            <a:r>
              <a:rPr lang="ru-RU" dirty="0" err="1"/>
              <a:t>тьюторского</a:t>
            </a:r>
            <a:r>
              <a:rPr lang="ru-RU" dirty="0"/>
              <a:t> сопровождения, навигации и </a:t>
            </a:r>
            <a:r>
              <a:rPr lang="ru-RU" dirty="0" err="1"/>
              <a:t>продюсирования</a:t>
            </a:r>
            <a:r>
              <a:rPr lang="ru-RU" dirty="0"/>
              <a:t> образовательных продуктов обучающихся;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формат </a:t>
            </a:r>
            <a:r>
              <a:rPr lang="ru-RU" dirty="0"/>
              <a:t>индивидуальной учебной программы старшеклассника;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методические </a:t>
            </a:r>
            <a:r>
              <a:rPr lang="ru-RU" dirty="0"/>
              <a:t>рекомендации для работы над индивидуальным проектом.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новая </a:t>
            </a:r>
            <a:r>
              <a:rPr lang="ru-RU" dirty="0"/>
              <a:t>модель учебного плана;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пакет </a:t>
            </a:r>
            <a:r>
              <a:rPr lang="ru-RU" dirty="0"/>
              <a:t>нормативных документов и методических материалов по сетевой старшей школе </a:t>
            </a:r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73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72" y="1690688"/>
            <a:ext cx="5483255" cy="453282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4472C4"/>
                </a:solidFill>
              </a:rPr>
              <a:t>Основания для выделения лучших практик</a:t>
            </a:r>
            <a:endParaRPr lang="ru-RU" sz="4000" b="1" dirty="0">
              <a:solidFill>
                <a:srgbClr val="4472C4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5000" y="1690688"/>
            <a:ext cx="10718800" cy="4609042"/>
          </a:xfrm>
        </p:spPr>
        <p:txBody>
          <a:bodyPr/>
          <a:lstStyle/>
          <a:p>
            <a:r>
              <a:rPr lang="ru-RU" sz="3600" dirty="0" smtClean="0"/>
              <a:t>ориентированность </a:t>
            </a:r>
            <a:r>
              <a:rPr lang="ru-RU" sz="3600" dirty="0"/>
              <a:t>модели или практики на реализацию задач Государственной программы Российской Федерации «Развитие образования»;</a:t>
            </a:r>
          </a:p>
          <a:p>
            <a:r>
              <a:rPr lang="ru-RU" sz="3600" dirty="0" smtClean="0"/>
              <a:t>переносимость </a:t>
            </a:r>
            <a:r>
              <a:rPr lang="ru-RU" sz="3600" dirty="0"/>
              <a:t>оснований модели или практики  в условия других образовательных организаций;</a:t>
            </a:r>
          </a:p>
          <a:p>
            <a:r>
              <a:rPr lang="ru-RU" sz="3600" dirty="0" smtClean="0"/>
              <a:t>наличие </a:t>
            </a:r>
            <a:r>
              <a:rPr lang="ru-RU" sz="3600" dirty="0"/>
              <a:t>разработанных институциональных механизмов, обеспечивающих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устойчивость </a:t>
            </a:r>
            <a:r>
              <a:rPr lang="ru-RU" sz="3600" dirty="0"/>
              <a:t>модели или практики.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352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02167" y="277813"/>
            <a:ext cx="10964333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С</a:t>
            </a:r>
            <a:r>
              <a:rPr lang="ru-RU" sz="3600" dirty="0" smtClean="0">
                <a:solidFill>
                  <a:srgbClr val="0000FF"/>
                </a:solidFill>
              </a:rPr>
              <a:t>оответствие </a:t>
            </a:r>
            <a:r>
              <a:rPr lang="ru-RU" sz="3600" dirty="0">
                <a:solidFill>
                  <a:srgbClr val="0000FF"/>
                </a:solidFill>
              </a:rPr>
              <a:t>задачам государственной политики Российской Федерации в сфере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66" y="1640419"/>
            <a:ext cx="11789833" cy="506412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dirty="0" smtClean="0"/>
              <a:t>обеспечение </a:t>
            </a:r>
            <a:r>
              <a:rPr lang="ru-RU" dirty="0"/>
              <a:t>возможности на уровне среднего общего образования обучаться по индивидуальным образовательным траекториям (в том числе с использованием дистанционных технологий) – ГП Российской Федерации «Развитие образования», направление «Содействие развитию дошкольного и общего образования»;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разработка и реализация комплексной программы повышения профессионального уровня педагогических работников общеобразовательных организаций, направленной в том числе на овладение ими современными образовательными технологиями и методиками обучения и воспитания, знаниями, умениями и </a:t>
            </a:r>
            <a:r>
              <a:rPr lang="ru-RU" dirty="0" smtClean="0"/>
              <a:t>навыками </a:t>
            </a:r>
            <a:r>
              <a:rPr lang="ru-RU" dirty="0"/>
              <a:t>– ГП Российской Федерации «Развитие образования», направление «Содействие развитию дошкольного и общего образования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5" name="Изображение 4" descr="Скриншот 2018-10-07 22.03.3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2" b="88406" l="11864" r="8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96" y="-249072"/>
            <a:ext cx="2215021" cy="25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6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72" y="1690688"/>
            <a:ext cx="5483255" cy="4532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35260"/>
            <a:ext cx="10515600" cy="112425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ФИП группы «Высшее образование»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627" y="656167"/>
            <a:ext cx="11468746" cy="5390469"/>
          </a:xfrm>
        </p:spPr>
        <p:txBody>
          <a:bodyPr>
            <a:noAutofit/>
          </a:bodyPr>
          <a:lstStyle/>
          <a:p>
            <a:pPr marL="495300" indent="-495300">
              <a:spcAft>
                <a:spcPts val="600"/>
              </a:spcAft>
              <a:buFont typeface="Wingdings" charset="2"/>
              <a:buChar char="Ø"/>
            </a:pPr>
            <a:r>
              <a:rPr lang="ru-RU" sz="2400" dirty="0" smtClean="0"/>
              <a:t>37 ФИП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211966"/>
              </p:ext>
            </p:extLst>
          </p:nvPr>
        </p:nvGraphicFramePr>
        <p:xfrm>
          <a:off x="361626" y="1359488"/>
          <a:ext cx="11639873" cy="518336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52601"/>
                <a:gridCol w="5887272"/>
              </a:tblGrid>
              <a:tr h="18861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Федеральное государственное образовательное учреждение высшего образования "Белгородский государственный национальный исследовательский университет"</a:t>
                      </a:r>
                      <a:endParaRPr lang="ru-RU" sz="16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Функционирование федеральной инновационной площадки по повышению квалификации и профессиональной переподготовки специалистов  в сфере проектного управления</a:t>
                      </a:r>
                      <a:endParaRPr lang="ru-RU" sz="16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  <a:tr h="15089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Федеральное государственное автономное образовательное учреждение высшего образования «Тюменский государственный университет»</a:t>
                      </a:r>
                      <a:endParaRPr lang="ru-RU" sz="16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Разработка и внедрение образовательных программ высшего образования с учетом индивидуальных траекторий обучения</a:t>
                      </a:r>
                      <a:endParaRPr lang="ru-RU" sz="1600" b="1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  <a:tr h="14683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Частное образовательное учреждение высшего образования "Казанский инновационный университет имени В.Г. </a:t>
                      </a:r>
                      <a:r>
                        <a:rPr lang="ru-RU" sz="2400" b="1" dirty="0" err="1">
                          <a:effectLst/>
                        </a:rPr>
                        <a:t>Тимирясова</a:t>
                      </a:r>
                      <a:r>
                        <a:rPr lang="ru-RU" sz="2400" b="1" dirty="0">
                          <a:effectLst/>
                        </a:rPr>
                        <a:t> (ИЭУП)""</a:t>
                      </a:r>
                      <a:endParaRPr lang="ru-RU" sz="16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Создание и развитие преемственной системы инклюзивного образования в Республике Татарстан</a:t>
                      </a:r>
                      <a:endParaRPr lang="ru-RU" sz="16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46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3.0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933"/>
            <a:ext cx="12192000" cy="49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6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онлайн-курс по основам управления проектами для размещения на площадке «Открытое образование»;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два </a:t>
            </a:r>
            <a:r>
              <a:rPr lang="ru-RU" dirty="0"/>
              <a:t>пособия для студентов и слушателей,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реализовано </a:t>
            </a:r>
            <a:r>
              <a:rPr lang="ru-RU" dirty="0"/>
              <a:t>10 программ повышения </a:t>
            </a:r>
            <a:r>
              <a:rPr lang="ru-RU" dirty="0" smtClean="0"/>
              <a:t>квалификации по основам проектного управления.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Планы:</a:t>
            </a:r>
          </a:p>
          <a:p>
            <a:pPr lvl="0">
              <a:buFont typeface="Wingdings" charset="2"/>
              <a:buChar char="Ø"/>
            </a:pPr>
            <a:r>
              <a:rPr lang="ru-RU" dirty="0" smtClean="0"/>
              <a:t>программы </a:t>
            </a:r>
            <a:r>
              <a:rPr lang="ru-RU" dirty="0"/>
              <a:t>повышения квалификации и </a:t>
            </a:r>
            <a:r>
              <a:rPr lang="ru-RU" dirty="0" smtClean="0"/>
              <a:t>профессиональной </a:t>
            </a:r>
            <a:r>
              <a:rPr lang="ru-RU" dirty="0"/>
              <a:t>переподготовки по проектному управлению для органов власти и организаций региона;</a:t>
            </a:r>
          </a:p>
          <a:p>
            <a:pPr lvl="0">
              <a:buFont typeface="Wingdings" charset="2"/>
              <a:buChar char="Ø"/>
            </a:pPr>
            <a:r>
              <a:rPr lang="ru-RU" dirty="0" smtClean="0"/>
              <a:t>дистанционная образовательная программа </a:t>
            </a:r>
            <a:r>
              <a:rPr lang="ru-RU" dirty="0"/>
              <a:t>повышения квалификации в сфере проектного управления.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7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3.0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12192000" cy="64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99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690688"/>
            <a:ext cx="10866967" cy="4743979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22 образовательные программы высшего образования с учетом индивидуальных траекторий </a:t>
            </a:r>
            <a:r>
              <a:rPr lang="ru-RU" dirty="0" smtClean="0"/>
              <a:t>обучения;</a:t>
            </a:r>
          </a:p>
          <a:p>
            <a:pPr>
              <a:buFont typeface="Wingdings" charset="2"/>
              <a:buChar char="Ø"/>
            </a:pPr>
            <a:r>
              <a:rPr lang="ru-RU" dirty="0"/>
              <a:t>гид студента, обучающегося по индивидуальным образовательным </a:t>
            </a:r>
            <a:r>
              <a:rPr lang="ru-RU" dirty="0" smtClean="0"/>
              <a:t>траекториям;</a:t>
            </a:r>
          </a:p>
          <a:p>
            <a:pPr>
              <a:buFont typeface="Wingdings" charset="2"/>
              <a:buChar char="Ø"/>
            </a:pPr>
            <a:r>
              <a:rPr lang="ru-RU" dirty="0"/>
              <a:t>проекты методических рекомендаций по внедрению индивидуализации образования, в том числе рекомендации по внедрению ядерной программы (CORE) в образовательное пространство </a:t>
            </a:r>
            <a:r>
              <a:rPr lang="ru-RU" dirty="0" smtClean="0"/>
              <a:t>университета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 </a:t>
            </a:r>
            <a:r>
              <a:rPr lang="ru-RU" dirty="0"/>
              <a:t>рекомендации по созданию электронного образовательного </a:t>
            </a:r>
            <a:r>
              <a:rPr lang="ru-RU" dirty="0" smtClean="0"/>
              <a:t>пространства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рекомендации </a:t>
            </a:r>
            <a:r>
              <a:rPr lang="ru-RU" dirty="0"/>
              <a:t>по внедрению </a:t>
            </a:r>
            <a:r>
              <a:rPr lang="ru-RU" dirty="0" err="1"/>
              <a:t>тьюторского</a:t>
            </a:r>
            <a:r>
              <a:rPr lang="ru-RU" dirty="0"/>
              <a:t> сопровождения в образовательный процесс </a:t>
            </a:r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488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3.0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729"/>
            <a:ext cx="12192000" cy="51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4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борник </a:t>
            </a:r>
            <a:r>
              <a:rPr lang="ru-RU" dirty="0"/>
              <a:t>«Терминологический словарь по инклюзивному образованию</a:t>
            </a:r>
            <a:r>
              <a:rPr lang="ru-RU" dirty="0" smtClean="0"/>
              <a:t>»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Статьи </a:t>
            </a:r>
            <a:r>
              <a:rPr lang="ru-RU" dirty="0"/>
              <a:t>для журнала «Педагогическое образование и наука» №3 за 2018г</a:t>
            </a:r>
            <a:r>
              <a:rPr lang="ru-RU" dirty="0" smtClean="0"/>
              <a:t>.;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Сборник докладов </a:t>
            </a:r>
            <a:r>
              <a:rPr lang="ru-RU" dirty="0"/>
              <a:t>VI </a:t>
            </a:r>
            <a:r>
              <a:rPr lang="ru-RU" dirty="0" smtClean="0"/>
              <a:t>Международной </a:t>
            </a:r>
            <a:r>
              <a:rPr lang="ru-RU" dirty="0"/>
              <a:t>научно-</a:t>
            </a:r>
            <a:r>
              <a:rPr lang="ru-RU" dirty="0" smtClean="0"/>
              <a:t>практической конференция </a:t>
            </a:r>
            <a:r>
              <a:rPr lang="ru-RU" dirty="0"/>
              <a:t>«Преемственная система инклюзивного образования: взаимодействие специалистов разного профиля» </a:t>
            </a:r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595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02167" y="277813"/>
            <a:ext cx="10964333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С</a:t>
            </a:r>
            <a:r>
              <a:rPr lang="ru-RU" sz="3600" dirty="0" smtClean="0">
                <a:solidFill>
                  <a:srgbClr val="0000FF"/>
                </a:solidFill>
              </a:rPr>
              <a:t>оответствие </a:t>
            </a:r>
            <a:r>
              <a:rPr lang="ru-RU" sz="3600" dirty="0">
                <a:solidFill>
                  <a:srgbClr val="0000FF"/>
                </a:solidFill>
              </a:rPr>
              <a:t>задачам государственной политики Российской Федерации в сфере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66" y="1957924"/>
            <a:ext cx="11789833" cy="506412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sz="3200" dirty="0"/>
              <a:t>создания условий для системного повышения качества и расширения возможностей непрерывного образования для всех категорий граждан за счет развития российского цифрового образовательного пространства (ГП Российской Федерации «Развитие образования», направление «Реализация образовательных программ профессионального образования»). </a:t>
            </a:r>
            <a:endParaRPr lang="ru-RU" dirty="0"/>
          </a:p>
        </p:txBody>
      </p:sp>
      <p:pic>
        <p:nvPicPr>
          <p:cNvPr id="5" name="Изображение 4" descr="Скриншот 2018-10-07 22.03.3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2" b="88406" l="11864" r="8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96" y="-249072"/>
            <a:ext cx="2215021" cy="25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3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72" y="1690688"/>
            <a:ext cx="5483255" cy="4532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6868"/>
            <a:ext cx="10515600" cy="112425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ФИП группы </a:t>
            </a:r>
            <a:r>
              <a:rPr lang="ru-RU" sz="3600" smtClean="0">
                <a:solidFill>
                  <a:srgbClr val="0000FF"/>
                </a:solidFill>
              </a:rPr>
              <a:t>«Профессиональное </a:t>
            </a:r>
            <a:r>
              <a:rPr lang="ru-RU" sz="3600" dirty="0" smtClean="0">
                <a:solidFill>
                  <a:srgbClr val="0000FF"/>
                </a:solidFill>
              </a:rPr>
              <a:t>образование»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627" y="1451124"/>
            <a:ext cx="11468746" cy="4595512"/>
          </a:xfrm>
        </p:spPr>
        <p:txBody>
          <a:bodyPr>
            <a:noAutofit/>
          </a:bodyPr>
          <a:lstStyle/>
          <a:p>
            <a:pPr marL="495300" indent="-495300">
              <a:spcAft>
                <a:spcPts val="600"/>
              </a:spcAft>
              <a:buFont typeface="Wingdings" charset="2"/>
              <a:buChar char="Ø"/>
            </a:pPr>
            <a:r>
              <a:rPr lang="ru-RU" sz="2400" dirty="0" smtClean="0"/>
              <a:t>6 ФИП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691836"/>
              </p:ext>
            </p:extLst>
          </p:nvPr>
        </p:nvGraphicFramePr>
        <p:xfrm>
          <a:off x="361626" y="2248501"/>
          <a:ext cx="11639873" cy="310667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52601"/>
                <a:gridCol w="5887272"/>
              </a:tblGrid>
              <a:tr h="31066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Областное государственное бюджетное профессиональное образовательное учреждение «Смоленский политехнический техникум»</a:t>
                      </a:r>
                      <a:r>
                        <a:rPr lang="ru-RU" sz="3200" dirty="0" smtClean="0">
                          <a:effectLst/>
                        </a:rPr>
                        <a:t> 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«Учебно-методический центр Смоленской области по направлению «Информационные и коммуникационные технологии» (УМЦ ИКТ)». 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69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11" y="1246181"/>
            <a:ext cx="5483255" cy="4532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4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ФИП группы «Общее образование»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324" y="1245342"/>
            <a:ext cx="11468746" cy="5001380"/>
          </a:xfrm>
        </p:spPr>
        <p:txBody>
          <a:bodyPr>
            <a:noAutofit/>
          </a:bodyPr>
          <a:lstStyle/>
          <a:p>
            <a:pPr marL="495300" indent="-495300">
              <a:spcAft>
                <a:spcPts val="600"/>
              </a:spcAft>
              <a:buFont typeface="Wingdings" charset="2"/>
              <a:buChar char="Ø"/>
            </a:pPr>
            <a:r>
              <a:rPr lang="ru-RU" sz="2400" dirty="0" smtClean="0"/>
              <a:t>46 ФИП, представивших отчеты</a:t>
            </a:r>
          </a:p>
          <a:p>
            <a:pPr marL="495300" indent="-495300">
              <a:spcAft>
                <a:spcPts val="600"/>
              </a:spcAft>
              <a:buFont typeface="Wingdings" charset="2"/>
              <a:buChar char="Ø"/>
            </a:pPr>
            <a:r>
              <a:rPr lang="ru-RU" sz="2400" dirty="0" smtClean="0"/>
              <a:t>42 ФИП </a:t>
            </a:r>
            <a:r>
              <a:rPr lang="mr-IN" sz="2400" dirty="0" smtClean="0"/>
              <a:t>–</a:t>
            </a:r>
            <a:r>
              <a:rPr lang="ru-RU" sz="2400" dirty="0" smtClean="0"/>
              <a:t> школы, 4 </a:t>
            </a:r>
            <a:r>
              <a:rPr lang="mr-IN" sz="2400" dirty="0" smtClean="0"/>
              <a:t>–</a:t>
            </a:r>
            <a:r>
              <a:rPr lang="ru-RU" sz="2400" dirty="0" smtClean="0"/>
              <a:t> детские сады</a:t>
            </a:r>
          </a:p>
          <a:p>
            <a:pPr marL="495300" indent="-495300">
              <a:spcAft>
                <a:spcPts val="600"/>
              </a:spcAft>
              <a:buFont typeface="Wingdings" charset="2"/>
              <a:buChar char="Ø"/>
            </a:pPr>
            <a:r>
              <a:rPr lang="ru-RU" sz="2400" dirty="0" smtClean="0"/>
              <a:t>Лучшие практики:</a:t>
            </a:r>
            <a:endParaRPr lang="ru-RU" sz="2400" dirty="0"/>
          </a:p>
          <a:p>
            <a:pPr marL="0" indent="0">
              <a:spcAft>
                <a:spcPts val="600"/>
              </a:spcAft>
              <a:buNone/>
            </a:pPr>
            <a:endParaRPr lang="ru-RU" sz="2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576092"/>
              </p:ext>
            </p:extLst>
          </p:nvPr>
        </p:nvGraphicFramePr>
        <p:xfrm>
          <a:off x="435496" y="2747445"/>
          <a:ext cx="11337574" cy="356023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03200"/>
                <a:gridCol w="5734374"/>
              </a:tblGrid>
              <a:tr h="11218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/>
                          <a:cs typeface="Times New Roman"/>
                        </a:rPr>
                        <a:t>Муниципальное общеобразовательное учреждение «Лицей №1» города Тырныауз Эльбрусского района </a:t>
                      </a:r>
                      <a:endParaRPr lang="ru-RU" sz="24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/>
                          <a:cs typeface="Times New Roman"/>
                        </a:rPr>
                        <a:t>Организация переговорных площадок как эффективный ресурс развития системы образования</a:t>
                      </a:r>
                      <a:r>
                        <a:rPr lang="ru-RU" sz="2000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864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Муниципальное бюджетное общеобразовательное учреждение средняя общеобразовательная школа «Эврика-развитие» г. Томска.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Методическое обеспечение индивидуализации и </a:t>
                      </a:r>
                      <a:r>
                        <a:rPr lang="ru-RU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тьюторского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сопровождения в образовании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endParaRPr lang="ru-RU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Муниципальное бюджетное общеобразовательное учреждение «Школа </a:t>
                      </a:r>
                      <a:b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№ 5»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города Муравленко Ямало-Ненецкого автономного округа </a:t>
                      </a:r>
                      <a:endParaRPr lang="ru-RU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«Социальный театр – площадка для проектно-исследовательской  деятельности </a:t>
                      </a:r>
                      <a:b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в области социально-общественных</a:t>
                      </a:r>
                      <a:b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</a:b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задач»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97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23.2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71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5366" y="510645"/>
            <a:ext cx="10515600" cy="4351338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роект </a:t>
            </a:r>
            <a:r>
              <a:rPr lang="ru-RU" dirty="0"/>
              <a:t>направлен на создание инновационной учебно-методической площадки для апробации технологий инклюзивного среднего профессионального образования по направлению ИКТ на территории Смоленской области </a:t>
            </a:r>
          </a:p>
        </p:txBody>
      </p:sp>
      <p:sp>
        <p:nvSpPr>
          <p:cNvPr id="4" name="Название 1"/>
          <p:cNvSpPr txBox="1">
            <a:spLocks noGrp="1"/>
          </p:cNvSpPr>
          <p:nvPr>
            <p:ph type="title"/>
          </p:nvPr>
        </p:nvSpPr>
        <p:spPr>
          <a:xfrm>
            <a:off x="605366" y="18510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19094" y="290674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Положение об учебно-методическом центре по направлению «Информационно-коммуникационные технологии», </a:t>
            </a:r>
            <a:endParaRPr lang="ru-RU" dirty="0" smtClean="0"/>
          </a:p>
          <a:p>
            <a:r>
              <a:rPr lang="ru-RU" dirty="0" smtClean="0"/>
              <a:t>Положение </a:t>
            </a:r>
            <a:r>
              <a:rPr lang="ru-RU" dirty="0"/>
              <a:t>об организации образовательного процесса для обучения инвалидов и лиц с </a:t>
            </a:r>
            <a:r>
              <a:rPr lang="ru-RU" dirty="0" smtClean="0"/>
              <a:t>ОВЗ»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Адаптированная </a:t>
            </a:r>
            <a:r>
              <a:rPr lang="ru-RU" dirty="0"/>
              <a:t>образовательная программа дополнительного образования «Оператор ПЭВМ», </a:t>
            </a:r>
            <a:endParaRPr lang="ru-RU" dirty="0" smtClean="0"/>
          </a:p>
          <a:p>
            <a:r>
              <a:rPr lang="ru-RU" dirty="0" smtClean="0"/>
              <a:t>Адаптированная </a:t>
            </a:r>
            <a:r>
              <a:rPr lang="ru-RU" dirty="0"/>
              <a:t>образовательная программа дополнительного образования «Основы компьютерной грамотности</a:t>
            </a:r>
            <a:r>
              <a:rPr lang="ru-RU" dirty="0" smtClean="0"/>
              <a:t>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5902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02167" y="277813"/>
            <a:ext cx="10964333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С</a:t>
            </a:r>
            <a:r>
              <a:rPr lang="ru-RU" sz="3600" dirty="0" smtClean="0">
                <a:solidFill>
                  <a:srgbClr val="0000FF"/>
                </a:solidFill>
              </a:rPr>
              <a:t>оответствие </a:t>
            </a:r>
            <a:r>
              <a:rPr lang="ru-RU" sz="3600" dirty="0">
                <a:solidFill>
                  <a:srgbClr val="0000FF"/>
                </a:solidFill>
              </a:rPr>
              <a:t>задачам государственной политики Российской Федерации в сфере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66" y="1957924"/>
            <a:ext cx="11789833" cy="506412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удельный </a:t>
            </a:r>
            <a:r>
              <a:rPr lang="ru-RU" sz="3200" dirty="0"/>
              <a:t>вес числа образовательных организаций среднего профессионального образования и высшего образования, здания которых приспособлены для обучения лиц с ограниченными возможностями </a:t>
            </a:r>
            <a:r>
              <a:rPr lang="ru-RU" sz="3200" dirty="0" smtClean="0"/>
              <a:t>здоровья - целевой показатель  </a:t>
            </a:r>
            <a:r>
              <a:rPr lang="ru-RU" sz="3200" dirty="0"/>
              <a:t>ГП Российской Федерации «Развитие образования» 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5" name="Изображение 4" descr="Скриншот 2018-10-07 22.03.33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2" b="88406" l="11864" r="8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96" y="-249072"/>
            <a:ext cx="2215021" cy="25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2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29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783771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443" y="902068"/>
            <a:ext cx="11680557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endParaRPr lang="ru-RU" sz="2600" dirty="0"/>
          </a:p>
          <a:p>
            <a:pPr marL="457200" indent="-457200">
              <a:buFont typeface="Wingdings" charset="2"/>
              <a:buChar char="ü"/>
            </a:pPr>
            <a:r>
              <a:rPr lang="ru-RU" sz="2700" dirty="0"/>
              <a:t>Развитие и поддержка проектов в сфере сетевого взаимодействия образовательных организаций</a:t>
            </a:r>
          </a:p>
          <a:p>
            <a:pPr marL="457200" indent="-457200">
              <a:buFont typeface="Wingdings" charset="2"/>
              <a:buChar char="ü"/>
            </a:pPr>
            <a:r>
              <a:rPr lang="ru-RU" sz="2700" dirty="0" smtClean="0"/>
              <a:t>Потребность площадок во взаимодействии, обмене опытом реализованными проектами</a:t>
            </a:r>
          </a:p>
          <a:p>
            <a:pPr marL="457200" indent="-457200">
              <a:buFont typeface="Wingdings" charset="2"/>
              <a:buChar char="ü"/>
            </a:pPr>
            <a:r>
              <a:rPr lang="ru-RU" sz="2700" dirty="0" smtClean="0"/>
              <a:t>Фокус на проекты в сфере совершенствования содержания образования (разработка и внедрение программ, методов и подходов)</a:t>
            </a:r>
          </a:p>
          <a:p>
            <a:pPr marL="457200" indent="-457200">
              <a:buFont typeface="Wingdings" charset="2"/>
              <a:buChar char="ü"/>
            </a:pPr>
            <a:r>
              <a:rPr lang="ru-RU" sz="2700" dirty="0" smtClean="0"/>
              <a:t>Актуальность проектов в сфере интеграции общего, дополнительного и профессионального образования</a:t>
            </a:r>
          </a:p>
          <a:p>
            <a:pPr marL="457200" indent="-457200">
              <a:buFont typeface="Wingdings" charset="2"/>
              <a:buChar char="ü"/>
            </a:pPr>
            <a:r>
              <a:rPr lang="ru-RU" sz="2700" dirty="0" smtClean="0"/>
              <a:t>Значимость проектов по созданию условий обучения и интеграции в общество лиц с ОВЗ</a:t>
            </a:r>
          </a:p>
          <a:p>
            <a:pPr marL="457200" indent="-457200">
              <a:buFont typeface="Wingdings" charset="2"/>
              <a:buChar char="ü"/>
            </a:pPr>
            <a:endParaRPr lang="ru-RU" sz="2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3465" y="203557"/>
            <a:ext cx="2854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00FF"/>
                </a:solidFill>
              </a:rPr>
              <a:t>Тенденции</a:t>
            </a:r>
            <a:endParaRPr lang="ru-RU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6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Спасибо за внимание! 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939297" y="4589463"/>
            <a:ext cx="6408152" cy="1500187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www.eurekanet.ru</a:t>
            </a:r>
            <a:endParaRPr lang="en-US" dirty="0" smtClean="0"/>
          </a:p>
          <a:p>
            <a:r>
              <a:rPr lang="ru-RU" i="1" dirty="0" smtClean="0">
                <a:solidFill>
                  <a:srgbClr val="0000FF"/>
                </a:solidFill>
              </a:rPr>
              <a:t>Ольга </a:t>
            </a:r>
            <a:r>
              <a:rPr lang="ru-RU" i="1" dirty="0">
                <a:solidFill>
                  <a:srgbClr val="0000FF"/>
                </a:solidFill>
              </a:rPr>
              <a:t>Борисовна </a:t>
            </a:r>
            <a:r>
              <a:rPr lang="ru-RU" i="1" dirty="0" smtClean="0">
                <a:solidFill>
                  <a:srgbClr val="0000FF"/>
                </a:solidFill>
              </a:rPr>
              <a:t>Устюгова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67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11" y="1246181"/>
            <a:ext cx="5483255" cy="4532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4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ФИП группы «Общее образование»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324" y="1245342"/>
            <a:ext cx="11468746" cy="500138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ru-RU" sz="2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01648"/>
              </p:ext>
            </p:extLst>
          </p:nvPr>
        </p:nvGraphicFramePr>
        <p:xfrm>
          <a:off x="304324" y="1058335"/>
          <a:ext cx="11468747" cy="543983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06483"/>
                <a:gridCol w="5762264"/>
              </a:tblGrid>
              <a:tr h="1323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Муниципальное автономное общеобразовательное учреждение города Новосибирска "Гимназия № 10"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интернет-конференции как формы профессиональной коммуникации педагогов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952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Частная общеобразовательная школа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«Унисон» г. Санкт-Петербурга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Семья и школа - контракт в интересах ребенка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381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Муниципальное автономное общеобразовательное учреждение </a:t>
                      </a:r>
                      <a:r>
                        <a:rPr lang="ru-RU" sz="2000" b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«Гимназия 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2000" b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56» г. Ижевска</a:t>
                      </a:r>
                      <a:endParaRPr lang="ru-RU" sz="2000" b="1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Создание автоматизированной системы управления процессом формирования индивидуальной образовательной траектории субъектов образовательного процесса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83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Муниципальное дошкольное образовательное учреждение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«Центр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развития ребенка - детский сад № 2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«Радуга Детства»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г. Богданович Свердловской области 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Познавательно-исследовательская и проектная деятельность с детьми дошкольного возраста в мини-лабораториях детского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сада и в естественных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условиях</a:t>
                      </a:r>
                      <a:endParaRPr lang="ru-RU" sz="2000" b="1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криншот 2018-10-07 19.2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"/>
            <a:ext cx="12192000" cy="62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0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38200" y="2801941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ОТЧУЖДАЕМЫЕ ПРОДУКТЫ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16801" y="4244388"/>
            <a:ext cx="10836532" cy="261361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УМК «Пойми меня» для реализации дополнительной образовательной программы «От неприятия «чужих» к сотрудничеству с «другими».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838200" y="477838"/>
            <a:ext cx="10515600" cy="2654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Переговорная площадка </a:t>
            </a:r>
            <a:r>
              <a:rPr lang="ru-RU" sz="2800" dirty="0">
                <a:latin typeface="+mn-lt"/>
                <a:ea typeface="+mn-ea"/>
                <a:cs typeface="+mn-cs"/>
              </a:rPr>
              <a:t>– это формальная или неформальная группа, состоящая из представителей власти, сообщества и системы образования (учителей, родителей, детей) взаимодействующих для решения или договора в одной предметной или проблемной образовательной деятельности.  </a:t>
            </a:r>
          </a:p>
        </p:txBody>
      </p:sp>
    </p:spTree>
    <p:extLst>
      <p:ext uri="{BB962C8B-B14F-4D97-AF65-F5344CB8AC3E}">
        <p14:creationId xmlns:p14="http://schemas.microsoft.com/office/powerpoint/2010/main" val="75429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криншот 2018-10-07 19.30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7333" y="4847167"/>
            <a:ext cx="36618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ФИП «</a:t>
            </a:r>
            <a:r>
              <a:rPr lang="ru-RU" sz="2000" b="1" dirty="0">
                <a:solidFill>
                  <a:srgbClr val="0000FF"/>
                </a:solidFill>
              </a:rPr>
              <a:t>Методическое обеспечение индивидуализации и </a:t>
            </a:r>
            <a:r>
              <a:rPr lang="ru-RU" sz="2000" b="1" dirty="0" err="1">
                <a:solidFill>
                  <a:srgbClr val="0000FF"/>
                </a:solidFill>
              </a:rPr>
              <a:t>тьюторского</a:t>
            </a:r>
            <a:r>
              <a:rPr lang="ru-RU" sz="2000" b="1" dirty="0">
                <a:solidFill>
                  <a:srgbClr val="0000FF"/>
                </a:solidFill>
              </a:rPr>
              <a:t> сопровождения в образовании» </a:t>
            </a:r>
          </a:p>
        </p:txBody>
      </p:sp>
    </p:spTree>
    <p:extLst>
      <p:ext uri="{BB962C8B-B14F-4D97-AF65-F5344CB8AC3E}">
        <p14:creationId xmlns:p14="http://schemas.microsoft.com/office/powerpoint/2010/main" val="188434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1996</Words>
  <Application>Microsoft Macintosh PowerPoint</Application>
  <PresentationFormat>Другой</PresentationFormat>
  <Paragraphs>156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Эффективные модели осуществления инновационной деятельности организациями в системе образования  и успешные практики ФИП в 2018 г. </vt:lpstr>
      <vt:lpstr>Презентация PowerPoint</vt:lpstr>
      <vt:lpstr>Презентация PowerPoint</vt:lpstr>
      <vt:lpstr>Основания для выделения лучших практик</vt:lpstr>
      <vt:lpstr>ФИП группы «Общее образование» </vt:lpstr>
      <vt:lpstr>ФИП группы «Общее образование» </vt:lpstr>
      <vt:lpstr>Презентация PowerPoint</vt:lpstr>
      <vt:lpstr>ОТЧУЖДАЕМЫЕ ПРОДУКТЫ </vt:lpstr>
      <vt:lpstr>Презентация PowerPoint</vt:lpstr>
      <vt:lpstr>Презентация PowerPoint</vt:lpstr>
      <vt:lpstr>Презентация PowerPoint</vt:lpstr>
      <vt:lpstr>ОТЧУЖДАЕМЫЕ ПРОДУКТЫ - пакет нормативных документов о работе муниципальной площадки «Социальный театр - Диалог поколений»  - Программа дополнительного образования «Социальный театр» - сборник пьес для школьного театра в жанре социальной драмы «Дети страусов».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ОТЧУЖДАЕМЫЕ ПРОДУКТЫ </vt:lpstr>
      <vt:lpstr>Презентация PowerPoint</vt:lpstr>
      <vt:lpstr>Соответствие задачам государственной политики Российской Федерации в сфере образования </vt:lpstr>
      <vt:lpstr>ФИП группы «Дополнительное образование детей» </vt:lpstr>
      <vt:lpstr>Презентация PowerPoint</vt:lpstr>
      <vt:lpstr>Презентация PowerPoint</vt:lpstr>
      <vt:lpstr>Презентация PowerPoint</vt:lpstr>
      <vt:lpstr>Разработка и внедрение инновационной региональной модели обучения проектной деятельности детей посредством взаимодействия сферы образования и реального сектора экономики </vt:lpstr>
      <vt:lpstr>Презентация PowerPoint</vt:lpstr>
      <vt:lpstr>ОТЧУЖДАЕМЫЕ ПРОДУКТЫ </vt:lpstr>
      <vt:lpstr>Соответствие задачам государственной политики Российской Федерации в сфере образования </vt:lpstr>
      <vt:lpstr>ФИП группы «Дополнительное профессиональное образование» </vt:lpstr>
      <vt:lpstr>Презентация PowerPoint</vt:lpstr>
      <vt:lpstr>Презентация PowerPoint</vt:lpstr>
      <vt:lpstr>ОТЧУЖДАЕМЫЕ ПРОДУКТЫ </vt:lpstr>
      <vt:lpstr>Презентация PowerPoint</vt:lpstr>
      <vt:lpstr>ОТЧУЖДАЕМЫЕ ПРОДУКТЫ </vt:lpstr>
      <vt:lpstr>Презентация PowerPoint</vt:lpstr>
      <vt:lpstr>ОТЧУЖДАЕМЫЕ ПРОДУКТЫ </vt:lpstr>
      <vt:lpstr>Соответствие задачам государственной политики Российской Федерации в сфере образования </vt:lpstr>
      <vt:lpstr>ФИП группы «Высшее образование» </vt:lpstr>
      <vt:lpstr>Презентация PowerPoint</vt:lpstr>
      <vt:lpstr>ОТЧУЖДАЕМЫЕ ПРОДУКТЫ </vt:lpstr>
      <vt:lpstr>Презентация PowerPoint</vt:lpstr>
      <vt:lpstr>ОТЧУЖДАЕМЫЕ ПРОДУКТЫ </vt:lpstr>
      <vt:lpstr>Презентация PowerPoint</vt:lpstr>
      <vt:lpstr>Презентация PowerPoint</vt:lpstr>
      <vt:lpstr>Соответствие задачам государственной политики Российской Федерации в сфере образования </vt:lpstr>
      <vt:lpstr>ФИП группы «Профессиональное образование» </vt:lpstr>
      <vt:lpstr>Презентация PowerPoint</vt:lpstr>
      <vt:lpstr>ОТЧУЖДАЕМЫЕ ПРОДУКТЫ </vt:lpstr>
      <vt:lpstr>Соответствие задачам государственной политики Российской Федерации в сфере образования 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Федеральные инновационные площадки. Проекты 2017</dc:title>
  <dc:creator>пользователь Microsoft Office</dc:creator>
  <cp:lastModifiedBy>Пользователь Microsoft Office</cp:lastModifiedBy>
  <cp:revision>81</cp:revision>
  <dcterms:created xsi:type="dcterms:W3CDTF">2017-10-01T10:33:15Z</dcterms:created>
  <dcterms:modified xsi:type="dcterms:W3CDTF">2018-10-08T13:30:48Z</dcterms:modified>
</cp:coreProperties>
</file>