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260" r:id="rId5"/>
    <p:sldId id="299" r:id="rId6"/>
    <p:sldId id="301" r:id="rId7"/>
    <p:sldId id="302" r:id="rId8"/>
    <p:sldId id="303" r:id="rId9"/>
    <p:sldId id="323" r:id="rId10"/>
    <p:sldId id="282" r:id="rId11"/>
    <p:sldId id="326" r:id="rId12"/>
    <p:sldId id="327" r:id="rId13"/>
    <p:sldId id="329" r:id="rId14"/>
    <p:sldId id="330" r:id="rId15"/>
    <p:sldId id="331" r:id="rId16"/>
    <p:sldId id="333" r:id="rId17"/>
    <p:sldId id="334" r:id="rId18"/>
    <p:sldId id="272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A01F-801C-4196-8C7C-27F1F803915D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5024-C389-4B6C-9DEF-F5933AFE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5E7C-3EEF-4F06-8A39-48213CE3D54E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2C0F-1657-43B3-BD07-CF3D473D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AC14-7BE8-4A51-BFEA-6E721FD0011A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E01A-A36A-4A07-807A-697198AD6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EA92-185B-4D18-BD44-63C330E16B3C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EABE-B41F-4D61-9167-E15118388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6A14-A4D7-441E-9A14-ABD40A5BF664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FD6F-3AB7-4D5F-8146-577FE1DA3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6217-3C6F-4775-84B4-5805446363F4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36E4-B0D4-4FC2-9933-31778AE8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A940-A52E-4B73-AF17-B4909191006E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DC88-FF56-478A-8B65-8715A18B9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7A6B-7D97-42D2-B363-3EFC4E6E267F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7D10-159E-4531-B520-0F4DF7C73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6D81-D312-49DE-87A8-7CB479F0FE43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2BF4-BC9E-407C-9294-013E27F3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F2D7-60AF-4F99-8A20-8E7541CC337B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8E51-CD98-4659-807D-4304E2AE6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9B94-2185-4F1E-BEEB-DC77130129CF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C634-B10E-4A43-B436-958755FE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824FB-3AD3-415E-AF83-E10A59EF6B91}" type="datetimeFigureOut">
              <a:rPr lang="ru-RU"/>
              <a:pPr>
                <a:defRPr/>
              </a:pPr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D3F00-6940-4302-834B-5F29FD34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knouipkpro@mail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195482"/>
            <a:ext cx="9749118" cy="2285998"/>
          </a:xfrm>
        </p:spPr>
        <p:txBody>
          <a:bodyPr rtlCol="0"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Организация и </a:t>
            </a:r>
            <a:r>
              <a:rPr lang="ru-RU" sz="4000" b="1" dirty="0" smtClean="0">
                <a:solidFill>
                  <a:srgbClr val="FF0000"/>
                </a:solidFill>
              </a:rPr>
              <a:t>развитие деятельности </a:t>
            </a:r>
            <a:r>
              <a:rPr lang="ru-RU" sz="4000" b="1" dirty="0">
                <a:solidFill>
                  <a:srgbClr val="FF0000"/>
                </a:solidFill>
              </a:rPr>
              <a:t>Центра </a:t>
            </a:r>
            <a:r>
              <a:rPr lang="ru-RU" sz="4000" b="1" dirty="0" smtClean="0">
                <a:solidFill>
                  <a:srgbClr val="FF0000"/>
                </a:solidFill>
              </a:rPr>
              <a:t>сопровождения молодых педагогов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>
                <a:solidFill>
                  <a:srgbClr val="FF0000"/>
                </a:solidFill>
              </a:rPr>
              <a:t>условиях </a:t>
            </a:r>
            <a:r>
              <a:rPr lang="ru-RU" sz="4000" b="1" dirty="0" smtClean="0">
                <a:solidFill>
                  <a:srgbClr val="FF0000"/>
                </a:solidFill>
              </a:rPr>
              <a:t>университетского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комплекса</a:t>
            </a:r>
            <a:endParaRPr lang="ru-RU" sz="3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07" y="484833"/>
            <a:ext cx="5402383" cy="3589623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948183" y="5809129"/>
            <a:ext cx="172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Сергей Вячеславович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Данилов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1253358" y="543911"/>
            <a:ext cx="9017875" cy="642444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ЦЕНТР СОПРОВОЖДЕНИЯ 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МОЛОДЫХ ПЕДАГОГОВ 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В СЕТИ ИНТЕРНЕТ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endParaRPr lang="ru-RU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55"/>
            <a:ext cx="6524460" cy="3006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2" y="3309380"/>
            <a:ext cx="5574570" cy="333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95" y="3750653"/>
            <a:ext cx="5677033" cy="3028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67" y="1719513"/>
            <a:ext cx="4843108" cy="20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492624" y="711912"/>
            <a:ext cx="8802259" cy="5870191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НАУЧНО-ПРАКТИЧЕСКИЕ</a:t>
            </a:r>
          </a:p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 МЕРОПРИЯТИЯ</a:t>
            </a: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Форумы </a:t>
            </a: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молодых педагогов – выпускников </a:t>
            </a: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педагогического университета 2016 и 2018 годов</a:t>
            </a: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«Шаг в профессию»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23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24" y="4506688"/>
            <a:ext cx="2903851" cy="2177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45" y="4521791"/>
            <a:ext cx="2899002" cy="2174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06" y="4506688"/>
            <a:ext cx="2903850" cy="21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127233" y="711912"/>
            <a:ext cx="8970581" cy="5870191"/>
          </a:xfrm>
        </p:spPr>
        <p:txBody>
          <a:bodyPr/>
          <a:lstStyle/>
          <a:p>
            <a:pPr marL="0" indent="0" algn="r">
              <a:buNone/>
            </a:pP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НАУЧНО-ПРАКТИЧЕСКИЕ</a:t>
            </a:r>
          </a:p>
          <a:p>
            <a:pPr marL="0" indent="0" algn="r">
              <a:buNone/>
            </a:pP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 МЕРОПРИЯТИЯ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Всероссийская научно-практическая конференция                              «Новое поколение профессионалов: современный формат педагогической деятельности»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(26 октября 2017 г., г. Ульяновск)</a:t>
            </a:r>
            <a:endParaRPr lang="ru-RU" sz="2300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9" y="3462569"/>
            <a:ext cx="3879191" cy="2583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07" y="4253366"/>
            <a:ext cx="3721538" cy="2478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98" y="3723471"/>
            <a:ext cx="3783724" cy="25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968"/>
            <a:ext cx="9141372" cy="825172"/>
          </a:xfrm>
        </p:spPr>
        <p:txBody>
          <a:bodyPr/>
          <a:lstStyle/>
          <a:p>
            <a:pPr algn="r"/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УЧЕБНО-МЕТОДИЧЕСКОЕ</a:t>
            </a:r>
            <a:b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186" y="2278062"/>
            <a:ext cx="9490842" cy="4351338"/>
          </a:xfrm>
        </p:spPr>
        <p:txBody>
          <a:bodyPr/>
          <a:lstStyle/>
          <a:p>
            <a:pPr marL="0" indent="0" algn="just" eaLnBrk="0" hangingPunct="0">
              <a:spcBef>
                <a:spcPct val="20000"/>
              </a:spcBef>
              <a:buNone/>
            </a:pPr>
            <a:r>
              <a:rPr lang="ru-RU" altLang="ru-RU" sz="2600" b="1" dirty="0" smtClean="0">
                <a:solidFill>
                  <a:schemeClr val="accent5"/>
                </a:solidFill>
              </a:rPr>
              <a:t>Организация курсов повышения квалификации молодых педагогов по актуальным вопросам образовательной области</a:t>
            </a:r>
          </a:p>
          <a:p>
            <a:pPr algn="just" eaLnBrk="0" hangingPunct="0">
              <a:spcBef>
                <a:spcPct val="20000"/>
              </a:spcBef>
            </a:pPr>
            <a:endParaRPr lang="ru-RU" altLang="ru-RU" sz="2600" b="1" dirty="0" smtClean="0">
              <a:solidFill>
                <a:schemeClr val="accent5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ПРОГРАММА ДОПОЛНИТЕЛЬНОГО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ПРОФЕССИОНАЛЬНОГО ОБРАЗОВАНИЯ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«ПЕРСОНАЛЬНЫЙ УСПЕХ: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ШКОЛА КАРЬЕРЫ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ДЛЯ НАЧИНАЮЩЕГО ПЕДАГОГА»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 (72 ч.)</a:t>
            </a:r>
          </a:p>
          <a:p>
            <a:pPr marL="0" indent="0" algn="just" eaLnBrk="0" hangingPunct="0">
              <a:spcBef>
                <a:spcPct val="20000"/>
              </a:spcBef>
              <a:buNone/>
            </a:pPr>
            <a:endParaRPr lang="ru-RU" altLang="ru-RU" sz="2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968"/>
            <a:ext cx="9172903" cy="1093184"/>
          </a:xfrm>
        </p:spPr>
        <p:txBody>
          <a:bodyPr/>
          <a:lstStyle/>
          <a:p>
            <a:pPr algn="r"/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УЧЕБНО-МЕТОДИЧЕСКОЕ</a:t>
            </a:r>
            <a:b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НАПРАВЛЕНИЕ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388" y="2068403"/>
            <a:ext cx="9386047" cy="478959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b="1" dirty="0" smtClean="0">
                <a:solidFill>
                  <a:schemeClr val="accent5"/>
                </a:solidFill>
              </a:rPr>
              <a:t>Программа дополнительного профессионального образования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b="1" dirty="0" smtClean="0">
                <a:solidFill>
                  <a:schemeClr val="accent5"/>
                </a:solidFill>
              </a:rPr>
              <a:t>«Персональный успех: школа карьеры для начинающего педагога» (72 ч.)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22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Блок 1. </a:t>
            </a:r>
            <a:r>
              <a:rPr lang="ru-RU" sz="2000" b="1" dirty="0">
                <a:solidFill>
                  <a:srgbClr val="FF0000"/>
                </a:solidFill>
              </a:rPr>
              <a:t>Школа персонального </a:t>
            </a:r>
            <a:r>
              <a:rPr lang="ru-RU" sz="2000" b="1" dirty="0" smtClean="0">
                <a:solidFill>
                  <a:srgbClr val="FF0000"/>
                </a:solidFill>
              </a:rPr>
              <a:t>успеха: тренинги </a:t>
            </a:r>
            <a:r>
              <a:rPr lang="ru-RU" sz="2000" b="1" dirty="0">
                <a:solidFill>
                  <a:srgbClr val="FF0000"/>
                </a:solidFill>
              </a:rPr>
              <a:t>развития профессионально-личностных ресурсов молодого </a:t>
            </a:r>
            <a:r>
              <a:rPr lang="ru-RU" sz="2000" b="1" dirty="0" smtClean="0">
                <a:solidFill>
                  <a:srgbClr val="FF0000"/>
                </a:solidFill>
              </a:rPr>
              <a:t>педагога</a:t>
            </a:r>
          </a:p>
          <a:p>
            <a:pPr marL="715963" indent="-171450" algn="just">
              <a:buFont typeface="Wingdings" panose="05000000000000000000" pitchFamily="2" charset="2"/>
              <a:buChar char="v"/>
            </a:pPr>
            <a:r>
              <a:rPr lang="ru-RU" sz="2000" dirty="0"/>
              <a:t>«Лакмус индивидуальности» в команде профессионалов;</a:t>
            </a:r>
          </a:p>
          <a:p>
            <a:pPr marL="715963" indent="-171450" algn="just">
              <a:buFont typeface="Wingdings" panose="05000000000000000000" pitchFamily="2" charset="2"/>
              <a:buChar char="v"/>
            </a:pPr>
            <a:r>
              <a:rPr lang="ru-RU" sz="2000" dirty="0" err="1"/>
              <a:t>Акмеологическое</a:t>
            </a:r>
            <a:r>
              <a:rPr lang="ru-RU" sz="2000" dirty="0"/>
              <a:t> моделирование профессиональной карьеры педагога;</a:t>
            </a:r>
          </a:p>
          <a:p>
            <a:pPr marL="715963" indent="-171450" algn="just">
              <a:buFont typeface="Wingdings" panose="05000000000000000000" pitchFamily="2" charset="2"/>
              <a:buChar char="v"/>
            </a:pPr>
            <a:r>
              <a:rPr lang="ru-RU" sz="2000" dirty="0"/>
              <a:t>Эмоциональный интеллект и коммуникативные тренды в работе педагога;</a:t>
            </a:r>
          </a:p>
          <a:p>
            <a:pPr marL="715963" indent="-171450" algn="just">
              <a:buFont typeface="Wingdings" panose="05000000000000000000" pitchFamily="2" charset="2"/>
              <a:buChar char="v"/>
            </a:pPr>
            <a:r>
              <a:rPr lang="ru-RU" sz="2000" dirty="0"/>
              <a:t>Преодоление «эмоциональных бурь и отмелей»;</a:t>
            </a:r>
          </a:p>
          <a:p>
            <a:pPr marL="715963" indent="-171450" algn="just">
              <a:buFont typeface="Wingdings" panose="05000000000000000000" pitchFamily="2" charset="2"/>
              <a:buChar char="v"/>
            </a:pPr>
            <a:r>
              <a:rPr lang="ru-RU" sz="2000" dirty="0"/>
              <a:t>«Провайдеры поколения </a:t>
            </a:r>
            <a:r>
              <a:rPr lang="en-US" sz="2000" dirty="0"/>
              <a:t>Z</a:t>
            </a:r>
            <a:r>
              <a:rPr lang="ru-RU" sz="2000" dirty="0"/>
              <a:t>»: речевая и </a:t>
            </a:r>
            <a:r>
              <a:rPr lang="en-US" sz="2000" dirty="0"/>
              <a:t>IT</a:t>
            </a:r>
            <a:r>
              <a:rPr lang="ru-RU" sz="2000" dirty="0"/>
              <a:t>-культура современного педагога;</a:t>
            </a:r>
          </a:p>
          <a:p>
            <a:pPr marL="715963" indent="-171450" algn="just">
              <a:buFont typeface="Wingdings" panose="05000000000000000000" pitchFamily="2" charset="2"/>
              <a:buChar char="v"/>
            </a:pPr>
            <a:r>
              <a:rPr lang="ru-RU" sz="2000" dirty="0"/>
              <a:t>Программирование персонального </a:t>
            </a:r>
            <a:r>
              <a:rPr lang="ru-RU" sz="2000" dirty="0" smtClean="0"/>
              <a:t>успеха.</a:t>
            </a:r>
            <a:endParaRPr lang="ru-RU" sz="2000" dirty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 smtClean="0"/>
          </a:p>
          <a:p>
            <a:pPr marL="0" indent="0" algn="just" eaLnBrk="0" hangingPunct="0">
              <a:spcBef>
                <a:spcPct val="20000"/>
              </a:spcBef>
              <a:buNone/>
            </a:pPr>
            <a:endParaRPr lang="ru-RU" altLang="ru-RU" sz="2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5484"/>
            <a:ext cx="9283262" cy="959177"/>
          </a:xfrm>
        </p:spPr>
        <p:txBody>
          <a:bodyPr/>
          <a:lstStyle/>
          <a:p>
            <a:pPr algn="r"/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УЧЕБНО-МЕТОДИЧЕСКОЕ</a:t>
            </a:r>
            <a:b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 НАПРАВЛЕНИЕ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06" y="1426780"/>
            <a:ext cx="9412941" cy="5431220"/>
          </a:xfrm>
        </p:spPr>
        <p:txBody>
          <a:bodyPr/>
          <a:lstStyle/>
          <a:p>
            <a:pPr marL="0" indent="0" algn="just">
              <a:buNone/>
            </a:pPr>
            <a:endParaRPr lang="ru-RU" sz="1900" b="1" dirty="0" smtClean="0"/>
          </a:p>
          <a:p>
            <a:pPr marL="0" indent="0" algn="just">
              <a:buNone/>
            </a:pPr>
            <a:endParaRPr lang="ru-RU" sz="1900" b="1" dirty="0"/>
          </a:p>
          <a:p>
            <a:pPr marL="0" indent="0" algn="just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Блок 2. </a:t>
            </a:r>
            <a:r>
              <a:rPr lang="ru-RU" sz="1900" b="1" dirty="0">
                <a:solidFill>
                  <a:srgbClr val="FF0000"/>
                </a:solidFill>
              </a:rPr>
              <a:t>Школа эффективных педагогических практик: стажировки на базе образовательных </a:t>
            </a:r>
            <a:r>
              <a:rPr lang="ru-RU" sz="1900" b="1" dirty="0" smtClean="0">
                <a:solidFill>
                  <a:srgbClr val="FF0000"/>
                </a:solidFill>
              </a:rPr>
              <a:t>организаций г</a:t>
            </a:r>
            <a:r>
              <a:rPr lang="ru-RU" sz="1900" b="1" dirty="0">
                <a:solidFill>
                  <a:srgbClr val="FF0000"/>
                </a:solidFill>
              </a:rPr>
              <a:t>. </a:t>
            </a:r>
            <a:r>
              <a:rPr lang="ru-RU" sz="1900" b="1" dirty="0" smtClean="0">
                <a:solidFill>
                  <a:srgbClr val="FF0000"/>
                </a:solidFill>
              </a:rPr>
              <a:t>Ульяновска</a:t>
            </a:r>
          </a:p>
          <a:p>
            <a:pPr marL="801688" indent="-265113" algn="just">
              <a:buFont typeface="Wingdings" panose="05000000000000000000" pitchFamily="2" charset="2"/>
              <a:buChar char="v"/>
            </a:pPr>
            <a:r>
              <a:rPr lang="ru-RU" sz="1900" dirty="0"/>
              <a:t>«Розжиг» для учебной деятельности: способы формирования мотивации и познавательной активности обучающихся;</a:t>
            </a:r>
          </a:p>
          <a:p>
            <a:pPr marL="801688" indent="-265113" algn="just">
              <a:buFont typeface="Wingdings" panose="05000000000000000000" pitchFamily="2" charset="2"/>
              <a:buChar char="v"/>
            </a:pPr>
            <a:r>
              <a:rPr lang="ru-RU" sz="1900" dirty="0"/>
              <a:t>Урок как «поле педагогических бифуркаций»: многообразие возможностей развития УУД учащихся;</a:t>
            </a:r>
          </a:p>
          <a:p>
            <a:pPr marL="801688" indent="-265113" algn="just">
              <a:buFont typeface="Wingdings" panose="05000000000000000000" pitchFamily="2" charset="2"/>
              <a:buChar char="v"/>
            </a:pPr>
            <a:r>
              <a:rPr lang="ru-RU" sz="1900" dirty="0"/>
              <a:t>«Зеркало качества» педагогических компетенций: создание внутренней системы оценки качества образования;</a:t>
            </a:r>
          </a:p>
          <a:p>
            <a:pPr marL="801688" indent="-265113" algn="just">
              <a:buFont typeface="Wingdings" panose="05000000000000000000" pitchFamily="2" charset="2"/>
              <a:buChar char="v"/>
            </a:pPr>
            <a:r>
              <a:rPr lang="ru-RU" sz="1900" dirty="0"/>
              <a:t>«Зарубежье урока»: ресурсы воспитания и внеурочной деятельности в развитии индивидуальности ребёнка;</a:t>
            </a:r>
          </a:p>
          <a:p>
            <a:pPr marL="801688" indent="-265113" algn="just">
              <a:buFont typeface="Wingdings" panose="05000000000000000000" pitchFamily="2" charset="2"/>
              <a:buChar char="v"/>
            </a:pPr>
            <a:r>
              <a:rPr lang="ru-RU" sz="1900" dirty="0"/>
              <a:t>Поколение креативных индустрий и «умных» технологий: развитие специальных способностей и одарённости детей;</a:t>
            </a:r>
          </a:p>
          <a:p>
            <a:pPr marL="801688" indent="-265113" algn="just">
              <a:buFont typeface="Wingdings" panose="05000000000000000000" pitchFamily="2" charset="2"/>
              <a:buChar char="v"/>
            </a:pPr>
            <a:r>
              <a:rPr lang="en-US" sz="1900" dirty="0"/>
              <a:t>Family – School Integration</a:t>
            </a:r>
            <a:r>
              <a:rPr lang="ru-RU" sz="1900" dirty="0"/>
              <a:t>: организация взаимодействия родителей и </a:t>
            </a:r>
            <a:r>
              <a:rPr lang="ru-RU" sz="1900" dirty="0" smtClean="0"/>
              <a:t>педагогов</a:t>
            </a:r>
            <a:endParaRPr lang="ru-RU" sz="1900" b="1" dirty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900" b="1" dirty="0" smtClean="0"/>
          </a:p>
          <a:p>
            <a:pPr marL="0" indent="0" algn="just" eaLnBrk="0" hangingPunct="0">
              <a:spcBef>
                <a:spcPct val="20000"/>
              </a:spcBef>
              <a:buNone/>
            </a:pPr>
            <a:endParaRPr lang="ru-RU" altLang="ru-RU" sz="1900" dirty="0"/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9498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250576" y="483641"/>
            <a:ext cx="9103660" cy="5870191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ОРГАНИЗАЦИОННО-</a:t>
            </a:r>
          </a:p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МЕТОДИЧЕСКОЕ НАПРАВЛЕНИЕ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8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5"/>
                </a:solidFill>
              </a:rPr>
              <a:t>Организация и проведение конкурсов для молодых педагогов</a:t>
            </a:r>
          </a:p>
          <a:p>
            <a:pPr marL="0" indent="0" algn="ctr">
              <a:buFont typeface="Arial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Конкурс учебно-методических, научно-методических,                             научно-популярных и публицистических разработок                «Персональный успех»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" y="3610303"/>
            <a:ext cx="4292162" cy="2861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13" y="4083505"/>
            <a:ext cx="3894083" cy="2593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6" y="3539595"/>
            <a:ext cx="3523237" cy="23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347952" y="672497"/>
            <a:ext cx="9006283" cy="5870191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ОРГАНИЗАЦИОННО-</a:t>
            </a:r>
          </a:p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</a:rPr>
              <a:t>МЕТОДИЧЕСКОЕ НАПРАВЛЕНИЕ</a:t>
            </a:r>
          </a:p>
          <a:p>
            <a:pPr marL="0" indent="0" algn="r">
              <a:buFont typeface="Arial" charset="0"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Номинации конкурса </a:t>
            </a:r>
            <a:r>
              <a:rPr lang="ru-RU" sz="3200" b="1" dirty="0">
                <a:solidFill>
                  <a:srgbClr val="FF0000"/>
                </a:solidFill>
              </a:rPr>
              <a:t>«Персональный успех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</a:p>
          <a:p>
            <a:pPr marL="1079500" indent="-3619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лучшая </a:t>
            </a:r>
            <a:r>
              <a:rPr lang="ru-RU" sz="2400" b="1" dirty="0">
                <a:solidFill>
                  <a:schemeClr val="accent5"/>
                </a:solidFill>
              </a:rPr>
              <a:t>методическая разработка </a:t>
            </a:r>
            <a:r>
              <a:rPr lang="ru-RU" sz="2400" b="1" dirty="0" smtClean="0">
                <a:solidFill>
                  <a:schemeClr val="accent5"/>
                </a:solidFill>
              </a:rPr>
              <a:t>урока</a:t>
            </a:r>
          </a:p>
          <a:p>
            <a:pPr marL="1079500" indent="-3619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лучшая методическая разработка внеурочного мероприятия</a:t>
            </a:r>
          </a:p>
          <a:p>
            <a:pPr marL="1079500" indent="-3619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лучший </a:t>
            </a:r>
            <a:r>
              <a:rPr lang="ru-RU" sz="2400" b="1" dirty="0">
                <a:solidFill>
                  <a:schemeClr val="accent5"/>
                </a:solidFill>
              </a:rPr>
              <a:t>научно-образовательный, </a:t>
            </a:r>
            <a:r>
              <a:rPr lang="ru-RU" sz="2400" b="1" dirty="0" smtClean="0">
                <a:solidFill>
                  <a:schemeClr val="accent5"/>
                </a:solidFill>
              </a:rPr>
              <a:t>социально-образовательный</a:t>
            </a:r>
            <a:r>
              <a:rPr lang="ru-RU" sz="2400" b="1" dirty="0">
                <a:solidFill>
                  <a:schemeClr val="accent5"/>
                </a:solidFill>
              </a:rPr>
              <a:t>, </a:t>
            </a:r>
            <a:r>
              <a:rPr lang="ru-RU" sz="2400" b="1" dirty="0" smtClean="0">
                <a:solidFill>
                  <a:schemeClr val="accent5"/>
                </a:solidFill>
              </a:rPr>
              <a:t>	психолого-педагогический проект</a:t>
            </a:r>
            <a:endParaRPr lang="ru-RU" sz="2400" b="1" dirty="0">
              <a:solidFill>
                <a:schemeClr val="accent5"/>
              </a:solidFill>
            </a:endParaRPr>
          </a:p>
          <a:p>
            <a:pPr marL="1079500" indent="-3619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>
                <a:solidFill>
                  <a:schemeClr val="accent5"/>
                </a:solidFill>
              </a:rPr>
              <a:t>лучшая научно-методическая </a:t>
            </a:r>
            <a:r>
              <a:rPr lang="ru-RU" sz="2400" b="1" dirty="0" smtClean="0">
                <a:solidFill>
                  <a:schemeClr val="accent5"/>
                </a:solidFill>
              </a:rPr>
              <a:t>статья</a:t>
            </a:r>
            <a:endParaRPr lang="ru-RU" sz="2400" b="1" dirty="0">
              <a:solidFill>
                <a:schemeClr val="accent5"/>
              </a:solidFill>
            </a:endParaRPr>
          </a:p>
          <a:p>
            <a:pPr marL="1079500" indent="-3619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лучший </a:t>
            </a:r>
            <a:r>
              <a:rPr lang="ru-RU" sz="2400" b="1" dirty="0">
                <a:solidFill>
                  <a:schemeClr val="accent5"/>
                </a:solidFill>
              </a:rPr>
              <a:t>научно-популярный </a:t>
            </a:r>
            <a:r>
              <a:rPr lang="ru-RU" sz="2400" b="1" dirty="0" smtClean="0">
                <a:solidFill>
                  <a:schemeClr val="accent5"/>
                </a:solidFill>
              </a:rPr>
              <a:t>текст</a:t>
            </a:r>
            <a:endParaRPr lang="ru-RU" sz="2400" b="1" dirty="0">
              <a:solidFill>
                <a:schemeClr val="accent5"/>
              </a:solidFill>
            </a:endParaRPr>
          </a:p>
          <a:p>
            <a:pPr marL="1079500" indent="-3619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>
                <a:solidFill>
                  <a:schemeClr val="accent5"/>
                </a:solidFill>
              </a:rPr>
              <a:t>лучший публицистический психолого-педагогический </a:t>
            </a:r>
            <a:r>
              <a:rPr lang="ru-RU" sz="2400" b="1" dirty="0" smtClean="0">
                <a:solidFill>
                  <a:schemeClr val="accent5"/>
                </a:solidFill>
              </a:rPr>
              <a:t>текст</a:t>
            </a:r>
            <a:endParaRPr lang="ru-RU" sz="2400" b="1" dirty="0">
              <a:solidFill>
                <a:schemeClr val="accent5"/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1954922" y="1413641"/>
            <a:ext cx="8529145" cy="538917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800" b="1" dirty="0">
                <a:solidFill>
                  <a:srgbClr val="FF0000"/>
                </a:solidFill>
              </a:rPr>
              <a:t>КОНТАКТЫ ЦЕНТРА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3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Адрес:</a:t>
            </a:r>
            <a:r>
              <a:rPr lang="ru-RU" b="1" dirty="0"/>
              <a:t> </a:t>
            </a:r>
            <a:r>
              <a:rPr lang="ru-RU" dirty="0"/>
              <a:t>г. Ульяновск, ул. 12 Сентября, д. 81, </a:t>
            </a:r>
            <a:r>
              <a:rPr lang="ru-RU" dirty="0" err="1"/>
              <a:t>каб</a:t>
            </a:r>
            <a:r>
              <a:rPr lang="ru-RU" dirty="0"/>
              <a:t>. 29 А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dirty="0">
                <a:solidFill>
                  <a:srgbClr val="0070C0"/>
                </a:solidFill>
              </a:rPr>
              <a:t>Тел.: </a:t>
            </a:r>
            <a:r>
              <a:rPr lang="ru-RU" dirty="0"/>
              <a:t>32-19-21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b="1" dirty="0">
                <a:solidFill>
                  <a:srgbClr val="0070C0"/>
                </a:solidFill>
              </a:rPr>
              <a:t>E-mail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en-US" dirty="0"/>
              <a:t>centr_smp@mail.ru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0070C0"/>
                </a:solidFill>
              </a:rPr>
              <a:t>Сайт:</a:t>
            </a:r>
            <a:r>
              <a:rPr lang="ru-RU" b="1" dirty="0"/>
              <a:t> </a:t>
            </a:r>
            <a:r>
              <a:rPr lang="en-US" dirty="0"/>
              <a:t>http://www.ulspu.ru/additional_education/tsentr-soprovozhdeniya-molodykh-spetsialistov/</a:t>
            </a:r>
            <a:endParaRPr lang="ru-RU" dirty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VK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r>
              <a:rPr lang="ru-RU" dirty="0"/>
              <a:t> </a:t>
            </a:r>
            <a:r>
              <a:rPr lang="en-US" dirty="0"/>
              <a:t>https://vk.com/club_centr_ulgpu</a:t>
            </a: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ОК: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/>
              <a:t>ok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group</a:t>
            </a:r>
            <a:r>
              <a:rPr lang="ru-RU" dirty="0"/>
              <a:t>/54171499298982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F: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ttps://www.facebook.com/groups/164512880896525/</a:t>
            </a:r>
            <a:endParaRPr lang="ru-RU" dirty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3200" b="1" dirty="0"/>
          </a:p>
          <a:p>
            <a:pPr marL="0" indent="0">
              <a:buFont typeface="Arial" charset="0"/>
              <a:buNone/>
            </a:pPr>
            <a:endParaRPr lang="ru-RU" dirty="0"/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1269123" y="2369645"/>
            <a:ext cx="9593318" cy="43513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800" b="1" dirty="0">
                <a:solidFill>
                  <a:srgbClr val="FF0000"/>
                </a:solidFill>
              </a:rPr>
              <a:t>МИССИЯ ЦЕНТРА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b="1" dirty="0">
                <a:solidFill>
                  <a:schemeClr val="accent5"/>
                </a:solidFill>
              </a:rPr>
              <a:t>создание условий, способствующих успешному профессионально-личностному развитию и эффективной деятельности молодых педагогов посредством оказания им организационной, методической, психолого-педагогической поддержки высококлассными специалистами сферы образования</a:t>
            </a:r>
            <a:endParaRPr lang="ru-RU" sz="3000" dirty="0">
              <a:solidFill>
                <a:schemeClr val="accent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3"/>
          <a:stretch/>
        </p:blipFill>
        <p:spPr>
          <a:xfrm>
            <a:off x="3586654" y="220718"/>
            <a:ext cx="2159877" cy="159429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1610"/>
          <a:stretch/>
        </p:blipFill>
        <p:spPr>
          <a:xfrm>
            <a:off x="6053958" y="220718"/>
            <a:ext cx="2118515" cy="157896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50" y="194878"/>
            <a:ext cx="2129523" cy="159714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18494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Цель и задачи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012" y="2097740"/>
            <a:ext cx="27028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Цель проекта: 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деятельности Центра сопровождения молодых педагогов как системы комплексного сопровождения профессионально-личностного развития студентов выпускных курсов педагогического университета, и педагогов со стажем работы до 5 лет в условиях </a:t>
            </a:r>
            <a:r>
              <a:rPr lang="ru-RU" dirty="0" smtClean="0"/>
              <a:t>университетского </a:t>
            </a:r>
            <a:r>
              <a:rPr lang="ru-RU" dirty="0"/>
              <a:t>комплекса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1" y="1779687"/>
            <a:ext cx="6293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Задачи проекта:</a:t>
            </a:r>
          </a:p>
          <a:p>
            <a:r>
              <a:rPr lang="ru-RU" dirty="0" smtClean="0"/>
              <a:t>1</a:t>
            </a:r>
            <a:r>
              <a:rPr lang="ru-RU" dirty="0"/>
              <a:t>. Уточнение содержание понятия "комплексное сопровождение профессионально-личностного развития молодых педагогов</a:t>
            </a:r>
            <a:r>
              <a:rPr lang="ru-RU" dirty="0" smtClean="0"/>
              <a:t>". </a:t>
            </a:r>
            <a:endParaRPr lang="ru-RU" dirty="0"/>
          </a:p>
          <a:p>
            <a:r>
              <a:rPr lang="ru-RU" dirty="0"/>
              <a:t>2. Исследование факторов, препятствующих </a:t>
            </a:r>
            <a:r>
              <a:rPr lang="ru-RU" dirty="0" smtClean="0"/>
              <a:t>и </a:t>
            </a:r>
            <a:r>
              <a:rPr lang="ru-RU" dirty="0"/>
              <a:t>способствующих </a:t>
            </a:r>
            <a:r>
              <a:rPr lang="ru-RU" dirty="0" smtClean="0"/>
              <a:t>профессионально-личностному </a:t>
            </a:r>
            <a:r>
              <a:rPr lang="ru-RU" dirty="0"/>
              <a:t>развитию молодых педагогов. </a:t>
            </a:r>
          </a:p>
          <a:p>
            <a:r>
              <a:rPr lang="ru-RU" dirty="0"/>
              <a:t>3. Разработка модели комплексного сопровождения профессионально-личностного развития молодого </a:t>
            </a:r>
            <a:r>
              <a:rPr lang="ru-RU" dirty="0" smtClean="0"/>
              <a:t>педагога. </a:t>
            </a:r>
            <a:endParaRPr lang="ru-RU" dirty="0"/>
          </a:p>
          <a:p>
            <a:r>
              <a:rPr lang="ru-RU" dirty="0"/>
              <a:t>4. Создание системы сопровождения профессионально-личностного развития молодого </a:t>
            </a:r>
            <a:r>
              <a:rPr lang="ru-RU" dirty="0" smtClean="0"/>
              <a:t>педагога. </a:t>
            </a:r>
            <a:endParaRPr lang="ru-RU" dirty="0"/>
          </a:p>
          <a:p>
            <a:r>
              <a:rPr lang="ru-RU" dirty="0"/>
              <a:t>5. Реализация деятельности Центра сопровождения молодых </a:t>
            </a:r>
            <a:r>
              <a:rPr lang="ru-RU" dirty="0" smtClean="0"/>
              <a:t>педагогов. </a:t>
            </a:r>
            <a:endParaRPr lang="ru-RU" dirty="0"/>
          </a:p>
          <a:p>
            <a:r>
              <a:rPr lang="ru-RU" dirty="0"/>
              <a:t>6. Определение критериев и средств оценки эффективности системы комплексного сопровождения профессионально-личностного развития молодого </a:t>
            </a:r>
            <a:r>
              <a:rPr lang="ru-RU" dirty="0" smtClean="0"/>
              <a:t>педагога.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1340069" y="614802"/>
            <a:ext cx="8772119" cy="1348470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3800" b="1" dirty="0">
                <a:solidFill>
                  <a:srgbClr val="FF0000"/>
                </a:solidFill>
              </a:rPr>
              <a:t>НАПРАВЛЕНИЯ </a:t>
            </a:r>
            <a:endParaRPr lang="ru-RU" sz="3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charset="0"/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ДЕЯТЕЛЬНОСТИ</a:t>
            </a:r>
            <a:endParaRPr lang="ru-RU" sz="38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7827" y="2161189"/>
            <a:ext cx="2317532" cy="919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Научно-методическое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3013" y="2180896"/>
            <a:ext cx="2427889" cy="890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Учебно-методическое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37028" y="2151992"/>
            <a:ext cx="2301765" cy="911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Организационно-методическое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4172" y="2151992"/>
            <a:ext cx="2270235" cy="919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Научно-исследовательское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4171" y="3139963"/>
            <a:ext cx="2270235" cy="3268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исследование профессионально-личностного развития, 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 - анализ проблем профессиональной деятельности, 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поддержка исследовательской работы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3234" y="3139963"/>
            <a:ext cx="2506718" cy="3268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психолого-педагогический консалтинг,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профессиональная </a:t>
            </a:r>
            <a:r>
              <a:rPr lang="ru-RU" altLang="ru-RU" dirty="0" err="1">
                <a:solidFill>
                  <a:schemeClr val="tx1"/>
                </a:solidFill>
              </a:rPr>
              <a:t>супервизия</a:t>
            </a:r>
            <a:r>
              <a:rPr lang="ru-RU" altLang="ru-RU" dirty="0">
                <a:solidFill>
                  <a:schemeClr val="tx1"/>
                </a:solidFill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экспертное сопровождение,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научно-практические мероприятия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3013" y="3139963"/>
            <a:ext cx="2427889" cy="3268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семинары, </a:t>
            </a:r>
            <a:r>
              <a:rPr lang="ru-RU" altLang="ru-RU" dirty="0" err="1">
                <a:solidFill>
                  <a:schemeClr val="tx1"/>
                </a:solidFill>
              </a:rPr>
              <a:t>вебинары</a:t>
            </a:r>
            <a:r>
              <a:rPr lang="ru-RU" altLang="ru-RU" dirty="0">
                <a:solidFill>
                  <a:schemeClr val="tx1"/>
                </a:solidFill>
              </a:rPr>
              <a:t>, мастер-классы,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курсы  повышения квалификации,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педагогическая мастерская (виртуальный клуб)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7028" y="3139962"/>
            <a:ext cx="2372709" cy="3268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</a:rPr>
              <a:t> наставничество (</a:t>
            </a:r>
            <a:r>
              <a:rPr lang="ru-RU" altLang="ru-RU" dirty="0" err="1">
                <a:solidFill>
                  <a:schemeClr val="tx1"/>
                </a:solidFill>
              </a:rPr>
              <a:t>профессиональ-ный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коучинг</a:t>
            </a:r>
            <a:r>
              <a:rPr lang="ru-RU" altLang="ru-RU" dirty="0">
                <a:solidFill>
                  <a:schemeClr val="tx1"/>
                </a:solidFill>
              </a:rPr>
              <a:t>),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«школы» для педагогов – «</a:t>
            </a:r>
            <a:r>
              <a:rPr lang="ru-RU" altLang="ru-RU" dirty="0" err="1">
                <a:solidFill>
                  <a:schemeClr val="tx1"/>
                </a:solidFill>
              </a:rPr>
              <a:t>Акме</a:t>
            </a:r>
            <a:r>
              <a:rPr lang="ru-RU" altLang="ru-RU" dirty="0">
                <a:solidFill>
                  <a:schemeClr val="tx1"/>
                </a:solidFill>
              </a:rPr>
              <a:t>», «Им-Пульс», «Профессионал», «Профессионал+»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- конкурсы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968"/>
            <a:ext cx="9109841" cy="825172"/>
          </a:xfrm>
        </p:spPr>
        <p:txBody>
          <a:bodyPr/>
          <a:lstStyle/>
          <a:p>
            <a:pPr algn="r"/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ОРГАНИЗАЦИОННО-</a:t>
            </a:r>
            <a:b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МЕТОДИЧЕСКОЕ</a:t>
            </a:r>
            <a:b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</a:rPr>
              <a:t>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20000"/>
              </a:spcBef>
            </a:pPr>
            <a:endParaRPr lang="ru-RU" altLang="ru-RU" sz="2200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Банк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наставников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молодых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педагогов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44" y="2082799"/>
            <a:ext cx="2511317" cy="334842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7253"/>
          <a:stretch/>
        </p:blipFill>
        <p:spPr>
          <a:xfrm>
            <a:off x="8182302" y="2082799"/>
            <a:ext cx="2688021" cy="334842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215055" y="5612524"/>
            <a:ext cx="773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Банк наставников находится на сайте </a:t>
            </a:r>
            <a:r>
              <a:rPr lang="ru-RU" b="1" dirty="0" err="1">
                <a:solidFill>
                  <a:schemeClr val="accent5"/>
                </a:solidFill>
              </a:rPr>
              <a:t>УлГПУ</a:t>
            </a:r>
            <a:r>
              <a:rPr lang="ru-RU" b="1" dirty="0">
                <a:solidFill>
                  <a:schemeClr val="accent5"/>
                </a:solidFill>
              </a:rPr>
              <a:t> по адресу: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http://www.ulspu.ru/additional_education/tsentr-soprovozhdeniya-molodykh-spetsialistov/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9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21" y="183824"/>
            <a:ext cx="9346324" cy="825172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НАСТАВНИКОВ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929" y="2109404"/>
            <a:ext cx="9002574" cy="445276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Основные разделы Банка наставников: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Методология, методика, управление образованием.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Классное руководство.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Коррекционное и инклюзивное образование.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Начальная школа. Дошкольное образование.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4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20306"/>
            <a:ext cx="9369972" cy="825172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НАСТАВНИКОВ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59" y="1970690"/>
            <a:ext cx="8837500" cy="465871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Основные разделы Банка наставников: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Русский язык. Литература.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Иностранный язык.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Математика. Физика. Информатика.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История. Обществознание. МХК.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Химия. Биология. География. Экология.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Физкультура. ОБЖ.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</a:rPr>
              <a:t>Технология. Профессиональное образование.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09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738" y="4571999"/>
            <a:ext cx="7801304" cy="20889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кафедра / подразделение (№ аудитории): </a:t>
            </a:r>
            <a:r>
              <a:rPr lang="ru-RU" sz="1800" dirty="0"/>
              <a:t>кафедра педагогических технологий дошкольного и начального образования, ауд.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контактный телефон: </a:t>
            </a:r>
            <a:r>
              <a:rPr lang="ru-RU" sz="1800" dirty="0"/>
              <a:t>8 (8422) 32-39-89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е</a:t>
            </a:r>
            <a:r>
              <a:rPr lang="en-US" sz="1800" b="1" dirty="0"/>
              <a:t>-mail</a:t>
            </a:r>
            <a:r>
              <a:rPr lang="ru-RU" sz="1800" b="1" dirty="0"/>
              <a:t>: </a:t>
            </a:r>
            <a:r>
              <a:rPr lang="en-US" sz="1800" dirty="0">
                <a:hlinkClick r:id="rId2"/>
              </a:rPr>
              <a:t>knouipkpro@mail.ru</a:t>
            </a:r>
            <a:endParaRPr lang="en-US" sz="1800" dirty="0"/>
          </a:p>
          <a:p>
            <a:r>
              <a:rPr lang="ru-RU" sz="1800" b="1" dirty="0"/>
              <a:t>Школьные дисциплины: </a:t>
            </a:r>
            <a:r>
              <a:rPr lang="ru-RU" sz="1800" dirty="0"/>
              <a:t>уровень начального образования, русский язык, литературное чтение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39" y="1887263"/>
            <a:ext cx="5705475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181" y="2145435"/>
            <a:ext cx="3976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Контактные данные наставника: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факультет (адрес): </a:t>
            </a:r>
            <a:r>
              <a:rPr lang="ru-RU" dirty="0"/>
              <a:t>факультет образовательных технологий и непрерывного образования </a:t>
            </a:r>
          </a:p>
          <a:p>
            <a:pPr marL="268288" indent="-268288"/>
            <a:r>
              <a:rPr lang="ru-RU" dirty="0"/>
              <a:t>    ФГБОУ ВО «</a:t>
            </a:r>
            <a:r>
              <a:rPr lang="ru-RU" dirty="0" err="1"/>
              <a:t>УлГПУ</a:t>
            </a:r>
            <a:r>
              <a:rPr lang="ru-RU" dirty="0"/>
              <a:t>                             им. И.Н. Ульянова»,                   ул. 12 Сентября, д. 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725214"/>
            <a:ext cx="5770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Palatino Linotype" panose="02040502050505030304" pitchFamily="18" charset="0"/>
                <a:ea typeface="DFKai-SB" panose="03000509000000000000" pitchFamily="65" charset="-120"/>
                <a:cs typeface="Arial" panose="020B0604020202020204" pitchFamily="34" charset="0"/>
              </a:rPr>
              <a:t>Дошкольное образование. Начальная школа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8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11968"/>
            <a:ext cx="9101959" cy="1408380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FF0000"/>
                </a:solidFill>
              </a:rPr>
              <a:t>Перспективный проект научно-методического сопровождения молодых педагогов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«Лестница успеха» </a:t>
            </a:r>
            <a:r>
              <a:rPr lang="ru-RU" sz="2800" b="1" dirty="0">
                <a:solidFill>
                  <a:schemeClr val="accent5"/>
                </a:solidFill>
              </a:rPr>
              <a:t/>
            </a:r>
            <a:br>
              <a:rPr lang="ru-RU" sz="2800" b="1" dirty="0">
                <a:solidFill>
                  <a:schemeClr val="accent5"/>
                </a:solidFill>
              </a:rPr>
            </a:b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081" y="2219763"/>
            <a:ext cx="9672145" cy="4351338"/>
          </a:xfrm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None/>
            </a:pPr>
            <a:endParaRPr lang="ru-RU" altLang="ru-RU" sz="2400" dirty="0"/>
          </a:p>
          <a:p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E21251-131C-4431-A68A-07BF2DD2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4" y="1859953"/>
            <a:ext cx="6440555" cy="48304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9FB880-1B58-4413-9A72-13EA1657C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39" y="2006073"/>
            <a:ext cx="2292626" cy="1719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7599E5D-348B-43B5-8D98-E02386ACA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27" y="5138530"/>
            <a:ext cx="2292626" cy="1719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516829D-9EEE-4A2E-B914-A0BA5745C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9" y="3725541"/>
            <a:ext cx="2345634" cy="17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75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762</Words>
  <Application>Microsoft Office PowerPoint</Application>
  <PresentationFormat>Произвольный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Организация и развитие деятельности Центра сопровождения молодых педагогов  в условиях университетского  комплекса</vt:lpstr>
      <vt:lpstr>Презентация PowerPoint</vt:lpstr>
      <vt:lpstr>Цель и задачи проекта</vt:lpstr>
      <vt:lpstr>Презентация PowerPoint</vt:lpstr>
      <vt:lpstr>ОРГАНИЗАЦИОННО- МЕТОДИЧЕСКОЕ  НАПРАВЛЕНИЕ</vt:lpstr>
      <vt:lpstr> БАНК НАСТАВНИКОВ</vt:lpstr>
      <vt:lpstr>БАНК НАСТАВНИКОВ</vt:lpstr>
      <vt:lpstr>Презентация PowerPoint</vt:lpstr>
      <vt:lpstr>Перспективный проект научно-методического сопровождения молодых педагогов  «Лестница успеха»  </vt:lpstr>
      <vt:lpstr>Презентация PowerPoint</vt:lpstr>
      <vt:lpstr>Презентация PowerPoint</vt:lpstr>
      <vt:lpstr>Презентация PowerPoint</vt:lpstr>
      <vt:lpstr>УЧЕБНО-МЕТОДИЧЕСКОЕ  НАПРАВЛЕНИЕ</vt:lpstr>
      <vt:lpstr>УЧЕБНО-МЕТОДИЧЕСКОЕ  НАПРАВЛЕНИЕ </vt:lpstr>
      <vt:lpstr>УЧЕБНО-МЕТОДИЧЕСКОЕ  НАПРАВЛЕНИЕ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119</cp:revision>
  <dcterms:created xsi:type="dcterms:W3CDTF">2017-10-16T08:33:07Z</dcterms:created>
  <dcterms:modified xsi:type="dcterms:W3CDTF">2018-11-02T18:27:49Z</dcterms:modified>
</cp:coreProperties>
</file>