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handoutMasterIdLst>
    <p:handoutMasterId r:id="rId10"/>
  </p:handoutMasterIdLst>
  <p:sldIdLst>
    <p:sldId id="290" r:id="rId3"/>
    <p:sldId id="293" r:id="rId4"/>
    <p:sldId id="294" r:id="rId5"/>
    <p:sldId id="295" r:id="rId6"/>
    <p:sldId id="298" r:id="rId7"/>
    <p:sldId id="292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16FB9"/>
    <a:srgbClr val="2C52BE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070" autoAdjust="0"/>
  </p:normalViewPr>
  <p:slideViewPr>
    <p:cSldViewPr>
      <p:cViewPr varScale="1">
        <p:scale>
          <a:sx n="107" d="100"/>
          <a:sy n="107" d="100"/>
        </p:scale>
        <p:origin x="-84" y="-6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1EF85-5DD6-40A6-94BF-26B0B2862228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57D5A-D6BE-47A9-958C-C9A783B63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0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979C0-513C-4912-BDEE-55E5778494A6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DEB2A-9297-4744-83F2-2B49414502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67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DEB2A-9297-4744-83F2-2B49414502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7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826E9-7E87-4A5F-A35B-166AB728CB6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15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826E9-7E87-4A5F-A35B-166AB728CB6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1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826E9-7E87-4A5F-A35B-166AB728CB6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15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826E9-7E87-4A5F-A35B-166AB728CB6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15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DEB2A-9297-4744-83F2-2B49414502C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3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54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00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37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37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9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05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10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43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0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5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03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69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2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7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3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6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8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6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37BE8-A173-41B8-AB55-5444C0F02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8E9D6-91C6-4CB4-B70B-07C18A8C46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7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316FB9"/>
            </a:gs>
            <a:gs pos="15000">
              <a:srgbClr val="316FB9"/>
            </a:gs>
            <a:gs pos="33000">
              <a:schemeClr val="accent1">
                <a:lumMod val="45000"/>
                <a:lumOff val="55000"/>
              </a:schemeClr>
            </a:gs>
            <a:gs pos="57000">
              <a:schemeClr val="accent2">
                <a:lumMod val="40000"/>
                <a:lumOff val="60000"/>
              </a:schemeClr>
            </a:gs>
            <a:gs pos="8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0"/>
            <a:ext cx="949496" cy="9053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0508" y="1761661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4083918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164" y="0"/>
            <a:ext cx="7444134" cy="103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6268" y="1005429"/>
            <a:ext cx="7614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Проект </a:t>
            </a:r>
            <a:r>
              <a:rPr lang="ru-RU" sz="3200" b="1" dirty="0">
                <a:solidFill>
                  <a:srgbClr val="7030A0"/>
                </a:solidFill>
              </a:rPr>
              <a:t>адресной методической поддержки педагогических работников со стажем работы не более 5 лет «Молодые педагоги»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2" y="3593863"/>
            <a:ext cx="4525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С.В. Смирнова, </a:t>
            </a:r>
            <a:r>
              <a:rPr lang="ru-RU" dirty="0" err="1" smtClean="0"/>
              <a:t>к.п.н</a:t>
            </a:r>
            <a:r>
              <a:rPr lang="ru-RU" dirty="0" smtClean="0"/>
              <a:t>., доцент, заведующий центром </a:t>
            </a:r>
            <a:r>
              <a:rPr lang="ru-RU" dirty="0" smtClean="0"/>
              <a:t>научно-методического </a:t>
            </a:r>
            <a:r>
              <a:rPr lang="ru-RU" dirty="0" smtClean="0"/>
              <a:t>сопровождения программ  и проектов в области образования ГОУДПО «КРИРО»</a:t>
            </a:r>
            <a:endParaRPr lang="ru-RU" dirty="0"/>
          </a:p>
        </p:txBody>
      </p:sp>
      <p:pic>
        <p:nvPicPr>
          <p:cNvPr id="3074" name="Picture 2" descr="https://www.kriro.ru/upload/iblock/f05/DSC_00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64" y="3247106"/>
            <a:ext cx="4500615" cy="154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randdecor12.ru/forum/imgs/5616ce55df0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54"/>
            <a:ext cx="9144000" cy="51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96" y="0"/>
            <a:ext cx="1198605" cy="9044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627534"/>
            <a:ext cx="49685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/>
              <a:t>Цель проекта</a:t>
            </a:r>
            <a:r>
              <a:rPr lang="ru-RU" dirty="0" smtClean="0"/>
              <a:t>: </a:t>
            </a:r>
            <a:r>
              <a:rPr lang="ru-RU" dirty="0"/>
              <a:t>повышение методической компетентности молодых педагогов посредством адресной методической работы с педагогами, находящихся на стадии вхождения в профессиональную </a:t>
            </a:r>
            <a:r>
              <a:rPr lang="ru-RU" dirty="0" smtClean="0"/>
              <a:t>деятельность.</a:t>
            </a:r>
          </a:p>
          <a:p>
            <a:pPr algn="just"/>
            <a:r>
              <a:rPr lang="ru-RU" dirty="0" smtClean="0"/>
              <a:t>	</a:t>
            </a:r>
            <a:r>
              <a:rPr lang="ru-RU" b="1" dirty="0" smtClean="0"/>
              <a:t>Этапы проекта</a:t>
            </a:r>
            <a:r>
              <a:rPr lang="ru-RU" dirty="0" smtClean="0"/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очно-заочный (подготовительный) этап «Летняя школа молодых педагогов»,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заочный этап «Первые шаги»,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очный этап </a:t>
            </a:r>
            <a:r>
              <a:rPr lang="ru-RU" dirty="0" smtClean="0"/>
              <a:t>– фестиваль «Молодые - молодым». </a:t>
            </a:r>
            <a:endParaRPr lang="ru-RU" dirty="0" smtClean="0"/>
          </a:p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dirty="0" smtClean="0"/>
              <a:t>Участие в проекте предполагает целенаправленную работу с постоянной группой молодых педагогов.</a:t>
            </a:r>
            <a:endParaRPr lang="ru-RU" dirty="0"/>
          </a:p>
        </p:txBody>
      </p:sp>
      <p:pic>
        <p:nvPicPr>
          <p:cNvPr id="1026" name="Picture 2" descr="https://www.kriro.ru/upload/iblock/b4e/DSC_00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58" y="1347614"/>
            <a:ext cx="335046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randdecor12.ru/forum/imgs/5616ce55df0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6" y="-47654"/>
            <a:ext cx="9180005" cy="51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96" y="0"/>
            <a:ext cx="1198605" cy="9044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789553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29468" y="935781"/>
            <a:ext cx="7357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Первый (подготовительный) этап </a:t>
            </a:r>
            <a:r>
              <a:rPr lang="ru-RU" dirty="0"/>
              <a:t>предполагает очное участие в семинарах-погружениях и тренингах для молодых </a:t>
            </a:r>
            <a:r>
              <a:rPr lang="ru-RU" dirty="0" smtClean="0"/>
              <a:t>педагогов</a:t>
            </a:r>
            <a:endParaRPr lang="ru-RU" dirty="0"/>
          </a:p>
        </p:txBody>
      </p:sp>
      <p:pic>
        <p:nvPicPr>
          <p:cNvPr id="7172" name="Picture 4" descr="http://teamhrservices.com/img/ba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82202"/>
            <a:ext cx="4584620" cy="1187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547664" y="1911225"/>
            <a:ext cx="504056" cy="10801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5" y="2919305"/>
            <a:ext cx="3163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летняя школа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424028" y="2493917"/>
            <a:ext cx="504056" cy="10801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4028" y="1776863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разработке педагогических проектов, уроков, внеурочных мероприятий и классных часов,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7427" y="2395682"/>
            <a:ext cx="4173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 также тренинги по выбору участников.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131840" y="3003798"/>
            <a:ext cx="504056" cy="10801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pic>
        <p:nvPicPr>
          <p:cNvPr id="6" name="Picture 2" descr="https://www.kriro.ru/upload/iblock/4e4/DSC_00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" y="3003798"/>
            <a:ext cx="3012335" cy="200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randdecor12.ru/forum/imgs/5616ce55df0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69" y="-65116"/>
            <a:ext cx="9144000" cy="51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96" y="0"/>
            <a:ext cx="1198605" cy="9044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789553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888653"/>
            <a:ext cx="7259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</a:rPr>
              <a:t>Второй этап </a:t>
            </a:r>
            <a:r>
              <a:rPr lang="ru-RU" dirty="0"/>
              <a:t>будет проводиться в заочном режиме – с направлением методических разработок молодых педагогов на Республиканский заочный конкурса педагогического </a:t>
            </a:r>
            <a:r>
              <a:rPr lang="ru-RU" dirty="0" smtClean="0"/>
              <a:t>мастерства</a:t>
            </a:r>
            <a:endParaRPr lang="ru-RU" dirty="0"/>
          </a:p>
        </p:txBody>
      </p:sp>
      <p:pic>
        <p:nvPicPr>
          <p:cNvPr id="6146" name="Picture 2" descr="https://ds04.infourok.ru/uploads/ex/11a5/00067a44-fe24e3a0/hello_html_8754e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91830"/>
            <a:ext cx="2836324" cy="136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1246566" y="2085696"/>
            <a:ext cx="504056" cy="10801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872" y="2001203"/>
            <a:ext cx="6529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Прием методических разработок – осенний заочный конкурс 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750622" y="2525255"/>
            <a:ext cx="504056" cy="10801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1823" y="2412307"/>
            <a:ext cx="5862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методические продукты молодые педагоги разработают под руководством опытных педагогов-наставников </a:t>
            </a:r>
            <a:endParaRPr lang="ru-RU" dirty="0"/>
          </a:p>
        </p:txBody>
      </p:sp>
      <p:pic>
        <p:nvPicPr>
          <p:cNvPr id="4098" name="Picture 2" descr="https://www.kriro.ru/upload/iblock/efb/DSC_00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7814"/>
            <a:ext cx="5586681" cy="18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7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randdecor12.ru/forum/imgs/5616ce55df0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54"/>
            <a:ext cx="9144000" cy="51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96" y="0"/>
            <a:ext cx="1198605" cy="9044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789553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7741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Третий этап </a:t>
            </a:r>
            <a:r>
              <a:rPr lang="ru-RU" dirty="0"/>
              <a:t>предполагает участие в очных мастер-классах и Республиканском конкурсе профессионального мастерства «Педагогический дебют».</a:t>
            </a:r>
          </a:p>
        </p:txBody>
      </p:sp>
      <p:pic>
        <p:nvPicPr>
          <p:cNvPr id="6" name="Picture 2" descr="http://www.smarthappyandfit.ru/wp-content/uploads/2014/10/25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419" y="774195"/>
            <a:ext cx="2731063" cy="153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1577462" y="2670337"/>
            <a:ext cx="504056" cy="10801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912023" y="3219822"/>
            <a:ext cx="504056" cy="10801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164051" y="3813847"/>
            <a:ext cx="504056" cy="10801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1518" y="2545299"/>
            <a:ext cx="6306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Проведение дня молодого педагога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16079" y="308546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Фестиваль мастер-классов молодых педагогов и </a:t>
            </a:r>
            <a:r>
              <a:rPr lang="ru-RU" dirty="0" smtClean="0"/>
              <a:t>педагогов-стажистов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4290" y="2103411"/>
            <a:ext cx="4772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рамках подготовки и проведения  конкурса: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41472" y="3681281"/>
            <a:ext cx="6228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Круглый стол с участниками проекта по итогам мероприятий проекта и анализу полученных результатов </a:t>
            </a:r>
          </a:p>
        </p:txBody>
      </p:sp>
      <p:pic>
        <p:nvPicPr>
          <p:cNvPr id="5122" name="Picture 2" descr="https://www.kriro.ru/upload/iblock/452/1%20(1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86178"/>
            <a:ext cx="2416079" cy="16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316FB9"/>
            </a:gs>
            <a:gs pos="44000">
              <a:schemeClr val="accent1">
                <a:lumMod val="45000"/>
                <a:lumOff val="55000"/>
              </a:schemeClr>
            </a:gs>
            <a:gs pos="57000">
              <a:schemeClr val="accent2">
                <a:lumMod val="40000"/>
                <a:lumOff val="60000"/>
              </a:schemeClr>
            </a:gs>
            <a:gs pos="8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7" y="8784"/>
            <a:ext cx="949496" cy="9053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0552" y="0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образовательное учреждение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«Коми республиканский институт развития образования»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1712" y="3655534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7030A0"/>
                </a:solidFill>
                <a:latin typeface="Book Antiqua" panose="02040602050305030304" pitchFamily="18" charset="0"/>
              </a:rPr>
              <a:t>СПАСИБО ЗА ВНИМАНИЕ!</a:t>
            </a:r>
          </a:p>
          <a:p>
            <a:pPr lvl="0" algn="ctr"/>
            <a:r>
              <a:rPr lang="ru-RU" sz="2400" dirty="0">
                <a:solidFill>
                  <a:srgbClr val="7030A0"/>
                </a:solidFill>
                <a:latin typeface="Book Antiqua" panose="02040602050305030304" pitchFamily="18" charset="0"/>
              </a:rPr>
              <a:t>ЖЕЛАЕМ ТВОРЧЕСКИХ УСПЕХОВ!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53681" y="4319981"/>
            <a:ext cx="2751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(8212)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28-60-11 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(доб. 312),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lab.kriro@yandex.ru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www.kriro.ru/upload/iblock/89b/2%20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0488"/>
            <a:ext cx="8508461" cy="23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7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FCEFF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199</Words>
  <Application>Microsoft Office PowerPoint</Application>
  <PresentationFormat>Экран (16:9)</PresentationFormat>
  <Paragraphs>40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Моисеева</dc:creator>
  <cp:lastModifiedBy>Светлана Смирнова</cp:lastModifiedBy>
  <cp:revision>152</cp:revision>
  <cp:lastPrinted>2017-05-31T12:08:35Z</cp:lastPrinted>
  <dcterms:created xsi:type="dcterms:W3CDTF">2017-02-05T17:02:14Z</dcterms:created>
  <dcterms:modified xsi:type="dcterms:W3CDTF">2018-11-09T07:40:38Z</dcterms:modified>
</cp:coreProperties>
</file>