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6" r:id="rId10"/>
    <p:sldId id="273" r:id="rId11"/>
    <p:sldId id="270" r:id="rId12"/>
    <p:sldId id="271" r:id="rId13"/>
    <p:sldId id="272" r:id="rId14"/>
    <p:sldId id="267" r:id="rId15"/>
    <p:sldId id="268" r:id="rId16"/>
    <p:sldId id="274" r:id="rId17"/>
    <p:sldId id="275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bmal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cap="all" dirty="0" smtClean="0">
                <a:solidFill>
                  <a:srgbClr val="002060"/>
                </a:solidFill>
              </a:rPr>
              <a:t>ЦЕНТРЫ ПОДГОТОВКИ КОМПЕТЕНЦИЙ КАК РЕСУРС НЕПРЕРЫВНОГО ПРОФЕССИОНАЛЬНОГО РАЗВИТИЯ СПЕЦИАЛИСТОВ СИСТЕМЫ ДОПОЛНИТЕЛЬНОГО ОБРАЗОВАНИЯ ДЕТЕЙ </a:t>
            </a:r>
            <a:r>
              <a:rPr lang="ru-RU" sz="2800" b="1" cap="all" dirty="0" smtClean="0"/>
              <a:t/>
            </a:r>
            <a:br>
              <a:rPr lang="ru-RU" sz="2800" b="1" cap="all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29490" cy="17526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Малыхина Любовь Борисовна,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Заведующий кафедрой развития дополнительного образования детей и взрослых, к. п. н., доцент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Основная идея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системе дополнительного образования детей работают специалисты различных поколений. </a:t>
            </a:r>
          </a:p>
          <a:p>
            <a:r>
              <a:rPr lang="ru-RU" dirty="0" smtClean="0"/>
              <a:t>Исследования в области Теории поколений широко представлены в работах российских и зарубежных ученых (Н. </a:t>
            </a:r>
            <a:r>
              <a:rPr lang="ru-RU" dirty="0" err="1" smtClean="0"/>
              <a:t>Хоув</a:t>
            </a:r>
            <a:r>
              <a:rPr lang="ru-RU" dirty="0" smtClean="0"/>
              <a:t> и В. Штраус, Е. </a:t>
            </a:r>
            <a:r>
              <a:rPr lang="ru-RU" dirty="0" err="1" smtClean="0"/>
              <a:t>Шамис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В рамках настоящего инновационного проекта мы предполагаем выявление и учет </a:t>
            </a:r>
            <a:r>
              <a:rPr lang="ru-RU" dirty="0" err="1" smtClean="0"/>
              <a:t>поколенческих</a:t>
            </a:r>
            <a:r>
              <a:rPr lang="ru-RU" dirty="0" smtClean="0"/>
              <a:t> особенностей специалистов дополнительного образования при организации их непрерывного профессионального развития.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tx2"/>
                </a:solidFill>
              </a:rPr>
              <a:t>Педагоги  1943—1963 г. р. (поколение Беби-Бумеров)</a:t>
            </a:r>
          </a:p>
        </p:txBody>
      </p:sp>
      <p:pic>
        <p:nvPicPr>
          <p:cNvPr id="18435" name="Содержимое 7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850" y="1597025"/>
            <a:ext cx="8242300" cy="454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z="4000" smtClean="0">
                <a:solidFill>
                  <a:schemeClr val="tx2"/>
                </a:solidFill>
              </a:rPr>
              <a:t>Педагоги 1963—1984 г. р. (поколение Х)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9459" name="Содержимое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850" y="1597025"/>
            <a:ext cx="8242300" cy="4535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tx2"/>
                </a:solidFill>
              </a:rPr>
              <a:t>Педагоги 1984—2000 г. р. (поколение Y/Игреки)</a:t>
            </a:r>
          </a:p>
        </p:txBody>
      </p:sp>
      <p:pic>
        <p:nvPicPr>
          <p:cNvPr id="20483" name="Содержимое 3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8150" y="1597025"/>
            <a:ext cx="8267700" cy="453548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Новизна, </a:t>
            </a:r>
            <a:r>
              <a:rPr lang="ru-RU" dirty="0" err="1" smtClean="0">
                <a:solidFill>
                  <a:srgbClr val="002060"/>
                </a:solidFill>
              </a:rPr>
              <a:t>инновационность</a:t>
            </a:r>
            <a:r>
              <a:rPr lang="ru-RU" dirty="0" smtClean="0">
                <a:solidFill>
                  <a:srgbClr val="002060"/>
                </a:solidFill>
              </a:rPr>
              <a:t> предлагаемых решений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механизмов обновления инфраструктуры непрерывного профессионального развития специалистов системы дополнительного образования в условиях необходимости подготовки педагогов к работе в современной технологической среде.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Достижение в обновленной инфраструктуре интеграции формального, неформального и </a:t>
            </a:r>
            <a:r>
              <a:rPr lang="ru-RU" dirty="0" err="1" smtClean="0"/>
              <a:t>информального</a:t>
            </a:r>
            <a:r>
              <a:rPr lang="ru-RU" dirty="0" smtClean="0"/>
              <a:t> образования специалистов системы дополнительного образования.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Учет прикладных аспектов Теории поколений при организации непрерывного профессионального развития специалистов системы дополнительного образования.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Разработка, апробация и </a:t>
            </a:r>
            <a:r>
              <a:rPr lang="ru-RU" dirty="0" err="1" smtClean="0"/>
              <a:t>трансфер</a:t>
            </a:r>
            <a:r>
              <a:rPr lang="ru-RU" dirty="0" smtClean="0"/>
              <a:t> программно-методического обеспечения по компетенциям </a:t>
            </a:r>
            <a:r>
              <a:rPr lang="ru-RU" dirty="0" err="1" smtClean="0"/>
              <a:t>ЮниорПрофи</a:t>
            </a:r>
            <a:r>
              <a:rPr lang="ru-RU" dirty="0" smtClean="0"/>
              <a:t> в практику образовательных организаций дополнительного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Область практического использования и применения результатов инновационного образовательного проекта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Руководители организаций общего и дополнительного образования</a:t>
            </a:r>
          </a:p>
          <a:p>
            <a:r>
              <a:rPr lang="ru-RU" sz="2800" dirty="0" smtClean="0"/>
              <a:t>Участники системы повышения квалификации педагогов образовательных организаций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Практическая значимость инновационного образовательного проекта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программы стажировок, мастер-классов, семинаров и др. мероприятий, направленных на повышение профессиональной компетентности педагогических кадров в области современной </a:t>
            </a:r>
            <a:r>
              <a:rPr lang="ru-RU" dirty="0" err="1" smtClean="0"/>
              <a:t>техносферы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внедрение </a:t>
            </a:r>
            <a:r>
              <a:rPr lang="ru-RU" dirty="0" smtClean="0"/>
              <a:t>разработанных и апробированных на базе ЦПК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дополнительных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программ по компетенциям </a:t>
            </a:r>
            <a:r>
              <a:rPr lang="ru-RU" dirty="0" err="1" smtClean="0"/>
              <a:t>ЮниорПрофи</a:t>
            </a:r>
            <a:r>
              <a:rPr lang="ru-RU" dirty="0" smtClean="0"/>
              <a:t> в образовательные организации системы дополнительного образования детей;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 smtClean="0"/>
              <a:t>экспертного сообщества </a:t>
            </a:r>
            <a:r>
              <a:rPr lang="ru-RU" dirty="0" err="1" smtClean="0"/>
              <a:t>ЮниорПрофи</a:t>
            </a:r>
            <a:r>
              <a:rPr lang="ru-RU" dirty="0" smtClean="0"/>
              <a:t> в Ленинградской области.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Перспективы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деятельности новых центров подготовки компетенций как ресурса непрерывного профессионального развития педагогов всех направленностей реализации дополнительных общеобразовательных программ.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Arial" charset="0"/>
              </a:rPr>
              <a:t>Малыхина Любовь Борисовна,</a:t>
            </a:r>
          </a:p>
          <a:p>
            <a:pPr algn="r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Arial" charset="0"/>
              </a:rPr>
              <a:t>	</a:t>
            </a:r>
            <a:r>
              <a:rPr lang="ru-RU" smtClean="0">
                <a:solidFill>
                  <a:srgbClr val="002060"/>
                </a:solidFill>
                <a:latin typeface="Arial" charset="0"/>
              </a:rPr>
              <a:t>заведующий кафедрой развития дополнительного образования детей и взрослых ГАОУ ДПО «ЛОИРО», кандидат педагогических наук, доцент</a:t>
            </a:r>
            <a:endParaRPr lang="en-US" smtClean="0">
              <a:solidFill>
                <a:srgbClr val="002060"/>
              </a:solidFill>
              <a:latin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smtClean="0">
                <a:solidFill>
                  <a:srgbClr val="FF0000"/>
                </a:solidFill>
                <a:latin typeface="Arial" charset="0"/>
                <a:hlinkClick r:id="rId2"/>
              </a:rPr>
              <a:t>lbmal@mail.ru</a:t>
            </a:r>
            <a:endParaRPr lang="ru-RU" smtClean="0">
              <a:latin typeface="Arial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Тематика проекта: </a:t>
            </a:r>
            <a:r>
              <a:rPr lang="ru-RU" dirty="0" smtClean="0"/>
              <a:t>Новые методики подготовки, переподготовки, повышения квалификации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Уровень образования:</a:t>
            </a:r>
            <a:r>
              <a:rPr lang="ru-RU" dirty="0" smtClean="0"/>
              <a:t> Дополнительное профессиональное образование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Цель инновационного образовательного проекта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Разработка, апробация и внедрение моделей центров подготовки компетенций как ресурса непрерывного профессионального развития специалистов системы дополнительного образования детей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Задачи инновационного образовательного проекта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Разработать функциональные блоки моделей центров подготовки компетенций.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Осуществить анализ </a:t>
            </a:r>
            <a:r>
              <a:rPr lang="ru-RU" dirty="0" err="1" smtClean="0"/>
              <a:t>поколенческих</a:t>
            </a:r>
            <a:r>
              <a:rPr lang="ru-RU" dirty="0" smtClean="0"/>
              <a:t> особенностей непрерывного профессионального развития специалистов системы дополнительного образования детей.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Разработать и реализовать программы интеграции формального, неформального и </a:t>
            </a:r>
            <a:r>
              <a:rPr lang="ru-RU" dirty="0" err="1" smtClean="0"/>
              <a:t>информального</a:t>
            </a:r>
            <a:r>
              <a:rPr lang="ru-RU" dirty="0" smtClean="0"/>
              <a:t> образования специалистов системы дополнительного образования детей в рамках деятельности центров подготовки компетенций (стажировок, мастер-классов, семинаров, </a:t>
            </a:r>
            <a:r>
              <a:rPr lang="ru-RU" dirty="0" err="1" smtClean="0"/>
              <a:t>вебинаров</a:t>
            </a:r>
            <a:r>
              <a:rPr lang="ru-RU" dirty="0" smtClean="0"/>
              <a:t>, </a:t>
            </a:r>
            <a:r>
              <a:rPr lang="ru-RU" dirty="0" err="1" smtClean="0"/>
              <a:t>онлайн</a:t>
            </a:r>
            <a:r>
              <a:rPr lang="ru-RU" dirty="0" smtClean="0"/>
              <a:t> курсов, сетевых сообществ) с учетом прикладных аспектов Теории поколений.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Обеспечить методическое сопровождение разработки, апробации и </a:t>
            </a:r>
            <a:r>
              <a:rPr lang="ru-RU" dirty="0" err="1" smtClean="0"/>
              <a:t>трансфера</a:t>
            </a:r>
            <a:r>
              <a:rPr lang="ru-RU" dirty="0" smtClean="0"/>
              <a:t> программно-методического обеспечения по компетенциям </a:t>
            </a:r>
            <a:r>
              <a:rPr lang="ru-RU" dirty="0" err="1" smtClean="0"/>
              <a:t>ЮниорПрофи</a:t>
            </a:r>
            <a:r>
              <a:rPr lang="ru-RU" dirty="0" smtClean="0"/>
              <a:t> в практику образовательных организаций дополнительного образования.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Осуществить оценку результатов реализации моделей центров подготовки компетенций.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Основная идея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Достижение задач обновления содержания и технологий дополнительного образования детей в условиях его модернизации требует формирования организационно и содержательно разнообразной инфраструктуры непрерывного профессионального развития ее специалистов. </a:t>
            </a:r>
          </a:p>
          <a:p>
            <a:r>
              <a:rPr lang="ru-RU" dirty="0" smtClean="0"/>
              <a:t>Для формирования такой инфраструктуры предполагается использование ресурсов создаваемых центров подготовки компетенций в рамках движения </a:t>
            </a:r>
            <a:r>
              <a:rPr lang="ru-RU" dirty="0" err="1" smtClean="0"/>
              <a:t>ЮниорПрофи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Основная идея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ЮниорПрофи</a:t>
            </a:r>
            <a:r>
              <a:rPr lang="ru-RU" dirty="0" smtClean="0"/>
              <a:t> (ранее </a:t>
            </a:r>
            <a:r>
              <a:rPr lang="ru-RU" dirty="0" err="1" smtClean="0"/>
              <a:t>JuniorSkills</a:t>
            </a:r>
            <a:r>
              <a:rPr lang="ru-RU" dirty="0" smtClean="0"/>
              <a:t>) – это программа ранней профессиональной ориентации, основ профессиональной подготовки и соревнований школьников в профессиональном мастерстве. </a:t>
            </a:r>
          </a:p>
          <a:p>
            <a:r>
              <a:rPr lang="ru-RU" dirty="0" smtClean="0"/>
              <a:t>Компетенция </a:t>
            </a:r>
            <a:r>
              <a:rPr lang="ru-RU" dirty="0" err="1" smtClean="0"/>
              <a:t>ЮниорПрофи</a:t>
            </a:r>
            <a:r>
              <a:rPr lang="ru-RU" dirty="0" smtClean="0"/>
              <a:t> - это определённый класс профессиональных знаний, умений,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Цель </a:t>
            </a:r>
            <a:r>
              <a:rPr lang="ru-RU" smtClean="0">
                <a:solidFill>
                  <a:srgbClr val="0070C0"/>
                </a:solidFill>
              </a:rPr>
              <a:t>деятельности ЦПК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организационно-методических условий с использованием потенциала движения </a:t>
            </a:r>
            <a:r>
              <a:rPr lang="ru-RU" dirty="0" err="1" smtClean="0"/>
              <a:t>JuniorSkills</a:t>
            </a:r>
            <a:r>
              <a:rPr lang="ru-RU" dirty="0" smtClean="0"/>
              <a:t> для профессионального самоопределения обучающихся системы дополнительного образования детей в Ленинградской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Задачи и функциональные блоки деятельности ЦПК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2" cy="596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2143140"/>
                <a:gridCol w="3714776"/>
              </a:tblGrid>
              <a:tr h="5269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Задачи ЦПК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функциональных блоков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Содержание деятельности</a:t>
                      </a:r>
                      <a:endParaRPr lang="ru-RU" sz="1400" dirty="0"/>
                    </a:p>
                  </a:txBody>
                  <a:tcPr/>
                </a:tc>
              </a:tr>
              <a:tr h="83695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Разработка и апробация и программно-методического обеспечения для подготовки обучающихся к соревнованиям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Обучение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дополнительных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общеразвивающих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 по подготовке компетенций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составе учебно-методических комплексов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655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Трансфер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программно-методического обеспечения для подготовки обучающихся к соревнованиям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Методическое сопровождение педагогов 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 педагогов по внедрению дополнительных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общеразвивающих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 по подготовке компетенций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77406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Повышение профессиональной компетентности педагогических кадров в области подготовки детей по компетенциям 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Обучение педагогов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программ стажировок и мастер-классов по компетенциям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4557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Подготовка экспертов по компетенциям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Обучение экспертов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программ семинаров подготовки экспертов по компетенциям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62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Подготовка региональных команд к соревнованиям по компетенциям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JS</a:t>
                      </a:r>
                      <a:endParaRPr lang="ru-RU" sz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Тренировочная база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учебно-тренировочных сборов для подготовки региональных команд к соревнованиям по компетенциям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158494">
                <a:tc>
                  <a:txBody>
                    <a:bodyPr/>
                    <a:lstStyle/>
                    <a:p>
                      <a:pPr marR="63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Управление информационным обеспечением деятельности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ЦПК</a:t>
                      </a:r>
                      <a:endParaRPr lang="ru-RU" sz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Информационное обеспечение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Распространение информационных материалов о деятельности ЦПК, организация доступа к информационным ресурсам для заинтересованных лиц, формирование навигатора дополнительных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общеразвивающих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 по подготовке  компетенций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836955">
                <a:tc>
                  <a:txBody>
                    <a:bodyPr/>
                    <a:lstStyle/>
                    <a:p>
                      <a:pPr marR="63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Организация партнерства с социальными и бизнес партнерами, включая работодателей и предпринимателей </a:t>
                      </a:r>
                      <a:endParaRPr lang="ru-RU" sz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Привлечение социальных  и бизнес партнеров, включая работодателей и предпринимателей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Привлечение современного технологичного оборудования, участие социальных и бизнес  партнеров в подготовке конкурсных заданий, участие в работе экспертных сообществ.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/>
          </a:blip>
          <a:stretch>
            <a:fillRect/>
          </a:stretch>
        </p:blipFill>
        <p:spPr>
          <a:xfrm>
            <a:off x="773797" y="776646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35" name="Рисунок 6"/>
          <p:cNvPicPr>
            <a:picLocks noChangeAspect="1"/>
          </p:cNvPicPr>
          <p:nvPr/>
        </p:nvPicPr>
        <p:blipFill>
          <a:blip r:embed="rId4" cstate="print"/>
          <a:srcRect l="38155" t="54317"/>
          <a:stretch>
            <a:fillRect/>
          </a:stretch>
        </p:blipFill>
        <p:spPr bwMode="auto">
          <a:xfrm>
            <a:off x="6048375" y="4691063"/>
            <a:ext cx="3095625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2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37388" y="5837238"/>
            <a:ext cx="2106612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0" y="0"/>
            <a:ext cx="9144000" cy="965200"/>
            <a:chOff x="0" y="13715"/>
            <a:chExt cx="9144000" cy="96618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0" y="166270"/>
              <a:ext cx="9144000" cy="549833"/>
            </a:xfrm>
            <a:prstGeom prst="rect">
              <a:avLst/>
            </a:prstGeom>
            <a:solidFill>
              <a:srgbClr val="89D4F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985838" algn="ctr" defTabSz="254000">
                <a:defRPr/>
              </a:pPr>
              <a:r>
                <a:rPr lang="ru-RU" b="1">
                  <a:solidFill>
                    <a:schemeClr val="tx1"/>
                  </a:solidFill>
                  <a:latin typeface="Arial" charset="0"/>
                  <a:cs typeface="Arial" charset="0"/>
                </a:rPr>
                <a:t> </a:t>
              </a:r>
              <a:endParaRPr lang="en-US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  <a:p>
              <a:pPr marL="985838" algn="ctr" defTabSz="254000">
                <a:defRPr/>
              </a:pPr>
              <a:endParaRPr lang="ru-RU" sz="16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" name="Группа 20"/>
            <p:cNvGrpSpPr>
              <a:grpSpLocks/>
            </p:cNvGrpSpPr>
            <p:nvPr/>
          </p:nvGrpSpPr>
          <p:grpSpPr bwMode="auto">
            <a:xfrm>
              <a:off x="140375" y="13715"/>
              <a:ext cx="1020408" cy="966181"/>
              <a:chOff x="140375" y="13715"/>
              <a:chExt cx="1020408" cy="966181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149225" y="13715"/>
                <a:ext cx="965200" cy="966181"/>
              </a:xfrm>
              <a:prstGeom prst="ellipse">
                <a:avLst/>
              </a:prstGeom>
              <a:solidFill>
                <a:srgbClr val="89D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23" name="Рисунок 22" descr="Лого_ЛОИРО.png"/>
              <p:cNvPicPr>
                <a:picLocks noChangeAspect="1"/>
              </p:cNvPicPr>
              <p:nvPr/>
            </p:nvPicPr>
            <p:blipFill rotWithShape="1">
              <a:blip r:embed="rId6" cstate="print">
                <a:extLst/>
              </a:blip>
              <a:srcRect t="4673"/>
              <a:stretch/>
            </p:blipFill>
            <p:spPr>
              <a:xfrm>
                <a:off x="140375" y="13762"/>
                <a:ext cx="1020408" cy="966133"/>
              </a:xfrm>
              <a:prstGeom prst="rect">
                <a:avLst/>
              </a:prstGeom>
              <a:effectLst>
                <a:glow rad="76200">
                  <a:schemeClr val="bg1">
                    <a:alpha val="60000"/>
                  </a:schemeClr>
                </a:glow>
              </a:effectLst>
            </p:spPr>
          </p:pic>
        </p:grpSp>
      </p:grpSp>
      <p:sp>
        <p:nvSpPr>
          <p:cNvPr id="1038" name="Прямоугольник 8"/>
          <p:cNvSpPr>
            <a:spLocks noChangeArrowheads="1"/>
          </p:cNvSpPr>
          <p:nvPr/>
        </p:nvSpPr>
        <p:spPr bwMode="auto">
          <a:xfrm>
            <a:off x="285750" y="3698875"/>
            <a:ext cx="859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 b="1"/>
          </a:p>
        </p:txBody>
      </p:sp>
      <p:sp>
        <p:nvSpPr>
          <p:cNvPr id="1039" name="Rectangle 14"/>
          <p:cNvSpPr>
            <a:spLocks noGrp="1"/>
          </p:cNvSpPr>
          <p:nvPr>
            <p:ph type="title"/>
          </p:nvPr>
        </p:nvSpPr>
        <p:spPr>
          <a:xfrm>
            <a:off x="628650" y="1000125"/>
            <a:ext cx="7886700" cy="893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>Модель интеграции формального, неформального и информального образования педагогических работников системы дополнительного образования детей ЛО</a:t>
            </a:r>
          </a:p>
        </p:txBody>
      </p:sp>
      <p:graphicFrame>
        <p:nvGraphicFramePr>
          <p:cNvPr id="1026" name="Diagram 17"/>
          <p:cNvGraphicFramePr>
            <a:graphicFrameLocks/>
          </p:cNvGraphicFramePr>
          <p:nvPr>
            <p:ph idx="1"/>
          </p:nvPr>
        </p:nvGraphicFramePr>
        <p:xfrm>
          <a:off x="812800" y="2019300"/>
          <a:ext cx="7696200" cy="43608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770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ЦЕНТРЫ ПОДГОТОВКИ КОМПЕТЕНЦИЙ КАК РЕСУРС НЕПРЕРЫВНОГО ПРОФЕССИОНАЛЬНОГО РАЗВИТИЯ СПЕЦИАЛИСТОВ СИСТЕМЫ ДОПОЛНИТЕЛЬНОГО ОБРАЗОВАНИЯ ДЕТЕЙ  </vt:lpstr>
      <vt:lpstr>Слайд 2</vt:lpstr>
      <vt:lpstr>Цель инновационного образовательного проекта</vt:lpstr>
      <vt:lpstr>Задачи инновационного образовательного проекта</vt:lpstr>
      <vt:lpstr>Основная идея</vt:lpstr>
      <vt:lpstr>Основная идея</vt:lpstr>
      <vt:lpstr>Цель деятельности ЦПК</vt:lpstr>
      <vt:lpstr>Задачи и функциональные блоки деятельности ЦПК</vt:lpstr>
      <vt:lpstr>Модель интеграции формального, неформального и информального образования педагогических работников системы дополнительного образования детей ЛО</vt:lpstr>
      <vt:lpstr>Основная идея</vt:lpstr>
      <vt:lpstr>Педагоги  1943—1963 г. р. (поколение Беби-Бумеров)</vt:lpstr>
      <vt:lpstr> Педагоги 1963—1984 г. р. (поколение Х) </vt:lpstr>
      <vt:lpstr>Педагоги 1984—2000 г. р. (поколение Y/Игреки)</vt:lpstr>
      <vt:lpstr>Новизна, инновационность предлагаемых решений</vt:lpstr>
      <vt:lpstr>Область практического использования и применения результатов инновационного образовательного проекта</vt:lpstr>
      <vt:lpstr>Практическая значимость инновационного образовательного проекта</vt:lpstr>
      <vt:lpstr>Перспективы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ЦЕНТРЫ ПОДГОТОВКИ КОМПЕТЕНЦИЙ КАК РЕСУРС НЕПРЕРЫВНОГО ПРОФЕССИОНАЛЬНОГО РАЗВИТИЯ СПЕЦИАЛИСТОВ СИСТЕМЫ ДОПОЛНИТЕЛЬНОГО ОБРАЗОВАНИЯ ДЕТЕЙ  </dc:title>
  <dc:creator>Любовь</dc:creator>
  <cp:lastModifiedBy>Любовь</cp:lastModifiedBy>
  <cp:revision>6</cp:revision>
  <dcterms:created xsi:type="dcterms:W3CDTF">2018-10-31T07:12:10Z</dcterms:created>
  <dcterms:modified xsi:type="dcterms:W3CDTF">2018-10-31T07:59:42Z</dcterms:modified>
</cp:coreProperties>
</file>