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261" r:id="rId3"/>
    <p:sldId id="290" r:id="rId4"/>
    <p:sldId id="291" r:id="rId5"/>
    <p:sldId id="292" r:id="rId6"/>
    <p:sldId id="293" r:id="rId7"/>
    <p:sldId id="270" r:id="rId8"/>
    <p:sldId id="281" r:id="rId9"/>
    <p:sldId id="283" r:id="rId10"/>
    <p:sldId id="282" r:id="rId11"/>
    <p:sldId id="284" r:id="rId12"/>
    <p:sldId id="294" r:id="rId13"/>
    <p:sldId id="286" r:id="rId14"/>
    <p:sldId id="295" r:id="rId15"/>
    <p:sldId id="303" r:id="rId16"/>
    <p:sldId id="287" r:id="rId17"/>
    <p:sldId id="288" r:id="rId18"/>
    <p:sldId id="289" r:id="rId19"/>
    <p:sldId id="285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Распространение в 2018 году эффективных моделей и успешных практик федеральных инновационных площадок. Дополнительное образование: опыт работы с детьми и </a:t>
            </a:r>
            <a:r>
              <a:rPr lang="ru-RU" sz="3200" b="1" dirty="0" smtClean="0">
                <a:solidFill>
                  <a:srgbClr val="002060"/>
                </a:solidFill>
              </a:rPr>
              <a:t>взрослыми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365104"/>
            <a:ext cx="3200400" cy="103252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Матвеева Т.Е., заместитель директора ГБУ ДППО ЦПКС ИМЦ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 В.О.района </a:t>
            </a:r>
            <a:r>
              <a:rPr lang="ru-RU" sz="2000" dirty="0" err="1" smtClean="0">
                <a:solidFill>
                  <a:srgbClr val="002060"/>
                </a:solidFill>
              </a:rPr>
              <a:t>С-Пб</a:t>
            </a:r>
            <a:r>
              <a:rPr lang="ru-RU" sz="2000" dirty="0" smtClean="0">
                <a:solidFill>
                  <a:srgbClr val="002060"/>
                </a:solidFill>
              </a:rPr>
              <a:t>, к.п.н.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182" y="0"/>
            <a:ext cx="196181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439" y="916038"/>
            <a:ext cx="9289032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4935" y="215001"/>
            <a:ext cx="675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ЖУРНАЛ  продвижения сотрудников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76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744" y="913876"/>
            <a:ext cx="9300895" cy="594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6672" y="329101"/>
            <a:ext cx="367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МОДУЛИ  обучения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47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9"/>
            <a:ext cx="7110566" cy="11041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коммуникации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t="8659" r="1262" b="5536"/>
          <a:stretch/>
        </p:blipFill>
        <p:spPr>
          <a:xfrm>
            <a:off x="251520" y="1052736"/>
            <a:ext cx="8551509" cy="53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90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7" b="50000"/>
          <a:stretch/>
        </p:blipFill>
        <p:spPr>
          <a:xfrm>
            <a:off x="6414655" y="417810"/>
            <a:ext cx="2221600" cy="314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17810"/>
            <a:ext cx="8435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ДППО ЦПКС «Информационно-методический центр»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Василеостровского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конкурса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«Лучшие кадровые технологии Санкт-Петербурга» 2017 г.,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«Лучшая кадровая технология в работе с персоналом»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управления компетенциями персонала «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ИНТЕГРАЛ»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разработчики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Гехтман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А.Л.,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директор,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Заиченко Н.А., научный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руководитель,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Матвеева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Т.Е., заместитель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директора,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Степанов А.В., программист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930"/>
          <a:stretch/>
        </p:blipFill>
        <p:spPr>
          <a:xfrm>
            <a:off x="6141570" y="260648"/>
            <a:ext cx="273085" cy="628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88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9"/>
            <a:ext cx="6768752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Этапы </a:t>
            </a:r>
            <a:r>
              <a:rPr lang="ru-RU" sz="2800" b="1" dirty="0" smtClean="0">
                <a:solidFill>
                  <a:srgbClr val="C00000"/>
                </a:solidFill>
              </a:rPr>
              <a:t>технологии </a:t>
            </a:r>
            <a:r>
              <a:rPr lang="ru-RU" sz="2800" b="1" dirty="0">
                <a:solidFill>
                  <a:srgbClr val="C00000"/>
                </a:solidFill>
              </a:rPr>
              <a:t>управления компетенциями персонала «ИНТЕГРАЛ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700808"/>
            <a:ext cx="6588732" cy="483280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этап. Определение работодателем КВЦ (критически важной цели)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организации</a:t>
            </a:r>
          </a:p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 этап. Поиск организаций-партнёров для диагностики и коррекции профессиональных дефицитов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персонала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 этап Диагностика профессиональных дефицитов, мешающих достижению КВЦ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117"/>
            <a:ext cx="2016224" cy="68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34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9"/>
            <a:ext cx="6768752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Этапы </a:t>
            </a:r>
            <a:r>
              <a:rPr lang="ru-RU" sz="2800" b="1" dirty="0" smtClean="0">
                <a:solidFill>
                  <a:srgbClr val="C00000"/>
                </a:solidFill>
              </a:rPr>
              <a:t>технологии </a:t>
            </a:r>
            <a:r>
              <a:rPr lang="ru-RU" sz="2800" b="1" dirty="0">
                <a:solidFill>
                  <a:srgbClr val="C00000"/>
                </a:solidFill>
              </a:rPr>
              <a:t>управления компетенциями персонала «ИНТЕГРАЛ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628800"/>
            <a:ext cx="6588732" cy="490481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 Конструирование программы повышения квалификации на основе выявленных дефицитов 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5</a:t>
            </a:r>
            <a:r>
              <a:rPr lang="ru-RU" sz="2800" dirty="0" smtClean="0">
                <a:solidFill>
                  <a:srgbClr val="002060"/>
                </a:solidFill>
              </a:rPr>
              <a:t>. Работа в системе «ИНТЕГРАЛ». Контроль успешности сотрудников в обучении со стороны </a:t>
            </a:r>
            <a:r>
              <a:rPr lang="ru-RU" sz="2800" dirty="0" smtClean="0">
                <a:solidFill>
                  <a:srgbClr val="002060"/>
                </a:solidFill>
              </a:rPr>
              <a:t>работодателя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6. Принятие управленческого решения.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Отбор кадров по результатам работы в программе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l"/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2117"/>
            <a:ext cx="2016224" cy="68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1628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34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Управленческая модель «</a:t>
            </a:r>
            <a:r>
              <a:rPr lang="ru-RU" sz="3600" b="1" dirty="0" err="1" smtClean="0">
                <a:solidFill>
                  <a:srgbClr val="002060"/>
                </a:solidFill>
              </a:rPr>
              <a:t>ИНТЕГРАЛа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55576" y="1268760"/>
            <a:ext cx="7670872" cy="5016686"/>
            <a:chOff x="2562" y="1917"/>
            <a:chExt cx="11625" cy="9258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491" y="4973"/>
              <a:ext cx="3408" cy="3584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85039" tIns="42520" rIns="85039" bIns="425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КВЦ 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ОРГАНИЗАЦИИ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9328" y="1917"/>
              <a:ext cx="3363" cy="2755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85039" tIns="42520" rIns="85039" bIns="425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Электронная система ИНТЕГРАЛ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11401" y="4176"/>
              <a:ext cx="2786" cy="31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85039" tIns="42520" rIns="85039" bIns="425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Технология управления компетенциями персонала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2780" y="3113"/>
              <a:ext cx="2927" cy="3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85039" tIns="42520" rIns="85039" bIns="425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1000" dirty="0" smtClean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КОМПЕТЕНЦИИ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ПЕДАГОГОВ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 rot="638835">
              <a:off x="11051" y="7363"/>
              <a:ext cx="2911" cy="3265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85039" tIns="42520" rIns="85039" bIns="425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Педагогический состав (преподаватели) системы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4963" y="8428"/>
              <a:ext cx="2693" cy="2747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85039" tIns="42520" rIns="85039" bIns="425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Модули системы ИНТЕГРАЛ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562" y="6568"/>
              <a:ext cx="2585" cy="3056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85039" tIns="42520" rIns="85039" bIns="425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ГРУППА СЛУШАТЕЛЕЙ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(ОБУЧАЮЩИЕСЯ В СИСТЕМЕ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 rot="-20154727">
              <a:off x="5638" y="5731"/>
              <a:ext cx="1045" cy="530"/>
            </a:xfrm>
            <a:prstGeom prst="leftRightArrow">
              <a:avLst>
                <a:gd name="adj1" fmla="val 50000"/>
                <a:gd name="adj2" fmla="val 39434"/>
              </a:avLst>
            </a:prstGeom>
            <a:solidFill>
              <a:srgbClr val="0070C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 rot="1445273">
              <a:off x="9911" y="7370"/>
              <a:ext cx="1180" cy="530"/>
            </a:xfrm>
            <a:prstGeom prst="leftRightArrow">
              <a:avLst>
                <a:gd name="adj1" fmla="val 50000"/>
                <a:gd name="adj2" fmla="val 44528"/>
              </a:avLst>
            </a:prstGeom>
            <a:solidFill>
              <a:srgbClr val="0070C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 rot="-22698988">
              <a:off x="9893" y="6003"/>
              <a:ext cx="1559" cy="530"/>
            </a:xfrm>
            <a:prstGeom prst="leftRightArrow">
              <a:avLst>
                <a:gd name="adj1" fmla="val 50000"/>
                <a:gd name="adj2" fmla="val 58830"/>
              </a:avLst>
            </a:prstGeom>
            <a:solidFill>
              <a:srgbClr val="0070C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 rot="-22698988">
              <a:off x="5153" y="7321"/>
              <a:ext cx="1382" cy="530"/>
            </a:xfrm>
            <a:prstGeom prst="leftRightArrow">
              <a:avLst>
                <a:gd name="adj1" fmla="val 50000"/>
                <a:gd name="adj2" fmla="val 52151"/>
              </a:avLst>
            </a:prstGeom>
            <a:solidFill>
              <a:srgbClr val="0070C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 rot="-25102473">
              <a:off x="7147" y="8404"/>
              <a:ext cx="492" cy="530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0070C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2" name="AutoShape 2"/>
            <p:cNvSpPr>
              <a:spLocks noChangeArrowheads="1"/>
            </p:cNvSpPr>
            <p:nvPr/>
          </p:nvSpPr>
          <p:spPr bwMode="auto">
            <a:xfrm rot="-24843853">
              <a:off x="8930" y="4676"/>
              <a:ext cx="1355" cy="530"/>
            </a:xfrm>
            <a:prstGeom prst="leftRightArrow">
              <a:avLst>
                <a:gd name="adj1" fmla="val 50000"/>
                <a:gd name="adj2" fmla="val 51132"/>
              </a:avLst>
            </a:prstGeom>
            <a:solidFill>
              <a:srgbClr val="0070C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Grp="1"/>
          </p:cNvGrpSpPr>
          <p:nvPr/>
        </p:nvGrpSpPr>
        <p:grpSpPr bwMode="auto">
          <a:xfrm>
            <a:off x="179274" y="908721"/>
            <a:ext cx="8507526" cy="5688632"/>
            <a:chOff x="2148" y="3112"/>
            <a:chExt cx="14803" cy="8246"/>
          </a:xfrm>
        </p:grpSpPr>
        <p:sp>
          <p:nvSpPr>
            <p:cNvPr id="5" name="Прямоугольник 44"/>
            <p:cNvSpPr>
              <a:spLocks noChangeArrowheads="1"/>
            </p:cNvSpPr>
            <p:nvPr/>
          </p:nvSpPr>
          <p:spPr bwMode="auto">
            <a:xfrm>
              <a:off x="2148" y="5048"/>
              <a:ext cx="3348" cy="2970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Прямая со стрелкой 54"/>
            <p:cNvSpPr>
              <a:spLocks noChangeShapeType="1"/>
            </p:cNvSpPr>
            <p:nvPr/>
          </p:nvSpPr>
          <p:spPr bwMode="auto">
            <a:xfrm>
              <a:off x="5531" y="6557"/>
              <a:ext cx="391" cy="0"/>
            </a:xfrm>
            <a:prstGeom prst="straightConnector1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 type="arrow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99" y="3112"/>
              <a:ext cx="14552" cy="8246"/>
              <a:chOff x="1273" y="2991"/>
              <a:chExt cx="14552" cy="824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273" y="2991"/>
                <a:ext cx="14552" cy="8246"/>
                <a:chOff x="1273" y="2991"/>
                <a:chExt cx="14552" cy="8246"/>
              </a:xfrm>
            </p:grpSpPr>
            <p:grpSp>
              <p:nvGrpSpPr>
                <p:cNvPr id="7" name="Group 42"/>
                <p:cNvGrpSpPr>
                  <a:grpSpLocks/>
                </p:cNvGrpSpPr>
                <p:nvPr/>
              </p:nvGrpSpPr>
              <p:grpSpPr bwMode="auto">
                <a:xfrm>
                  <a:off x="4991" y="9372"/>
                  <a:ext cx="4935" cy="1865"/>
                  <a:chOff x="4991" y="9372"/>
                  <a:chExt cx="4935" cy="1865"/>
                </a:xfrm>
              </p:grpSpPr>
              <p:sp>
                <p:nvSpPr>
                  <p:cNvPr id="46" name="Прямая со стрелкой 26"/>
                  <p:cNvSpPr>
                    <a:spLocks noChangeShapeType="1"/>
                  </p:cNvSpPr>
                  <p:nvPr/>
                </p:nvSpPr>
                <p:spPr bwMode="auto">
                  <a:xfrm>
                    <a:off x="7372" y="9372"/>
                    <a:ext cx="0" cy="73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C0504D"/>
                    </a:solidFill>
                    <a:round/>
                    <a:headEnd/>
                    <a:tailEnd type="arrow" w="med" len="med"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Прямоугольник 51"/>
                  <p:cNvSpPr>
                    <a:spLocks noChangeArrowheads="1"/>
                  </p:cNvSpPr>
                  <p:nvPr/>
                </p:nvSpPr>
                <p:spPr bwMode="auto">
                  <a:xfrm>
                    <a:off x="4991" y="10052"/>
                    <a:ext cx="4935" cy="118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2CDDC"/>
                      </a:gs>
                      <a:gs pos="50000">
                        <a:srgbClr val="DAEEF3"/>
                      </a:gs>
                      <a:gs pos="100000">
                        <a:srgbClr val="92CDDC"/>
                      </a:gs>
                    </a:gsLst>
                    <a:lin ang="18900000" scaled="1"/>
                  </a:gradFill>
                  <a:ln w="12700">
                    <a:solidFill>
                      <a:srgbClr val="92CDDC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ПРЕЗЕНТАЦИЯ ОПЫТА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" name="Group 34"/>
                <p:cNvGrpSpPr>
                  <a:grpSpLocks/>
                </p:cNvGrpSpPr>
                <p:nvPr/>
              </p:nvGrpSpPr>
              <p:grpSpPr bwMode="auto">
                <a:xfrm>
                  <a:off x="10204" y="3533"/>
                  <a:ext cx="5621" cy="6165"/>
                  <a:chOff x="10204" y="3533"/>
                  <a:chExt cx="5621" cy="6165"/>
                </a:xfrm>
              </p:grpSpPr>
              <p:sp>
                <p:nvSpPr>
                  <p:cNvPr id="40" name="Прямоугольник 47"/>
                  <p:cNvSpPr>
                    <a:spLocks noChangeArrowheads="1"/>
                  </p:cNvSpPr>
                  <p:nvPr/>
                </p:nvSpPr>
                <p:spPr bwMode="auto">
                  <a:xfrm>
                    <a:off x="10890" y="3533"/>
                    <a:ext cx="4935" cy="109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ПЕДАГОГИ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Прямоугольник 49"/>
                  <p:cNvSpPr>
                    <a:spLocks noChangeArrowheads="1"/>
                  </p:cNvSpPr>
                  <p:nvPr/>
                </p:nvSpPr>
                <p:spPr bwMode="auto">
                  <a:xfrm>
                    <a:off x="10890" y="4974"/>
                    <a:ext cx="4935" cy="214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СОЦИАЛЬНЫЕ ГРУППЫ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Прямоугольник 50"/>
                  <p:cNvSpPr>
                    <a:spLocks noChangeArrowheads="1"/>
                  </p:cNvSpPr>
                  <p:nvPr/>
                </p:nvSpPr>
                <p:spPr bwMode="auto">
                  <a:xfrm>
                    <a:off x="10890" y="7553"/>
                    <a:ext cx="4935" cy="214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BD4B4"/>
                      </a:gs>
                    </a:gsLst>
                    <a:lin ang="5400000" scaled="1"/>
                  </a:gradFill>
                  <a:ln w="12700">
                    <a:solidFill>
                      <a:srgbClr val="FABF8F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СФЕРЫ НАРОДНОГО ХОЗЯЙСТВА В ОБЛАСТИ ПОВЫШЕНИЯ КВАЛИФИКАЦИИ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Прямая со стрелкой 53"/>
                  <p:cNvSpPr>
                    <a:spLocks noChangeShapeType="1"/>
                  </p:cNvSpPr>
                  <p:nvPr/>
                </p:nvSpPr>
                <p:spPr bwMode="auto">
                  <a:xfrm>
                    <a:off x="10204" y="4139"/>
                    <a:ext cx="67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C0504D"/>
                    </a:solidFill>
                    <a:round/>
                    <a:headEnd/>
                    <a:tailEnd type="arrow" w="med" len="med"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4" name="AutoShape 36"/>
                  <p:cNvSpPr>
                    <a:spLocks noChangeShapeType="1"/>
                  </p:cNvSpPr>
                  <p:nvPr/>
                </p:nvSpPr>
                <p:spPr bwMode="auto">
                  <a:xfrm>
                    <a:off x="10204" y="6018"/>
                    <a:ext cx="67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C0504D"/>
                    </a:solidFill>
                    <a:round/>
                    <a:headEnd/>
                    <a:tailEnd type="arrow" w="med" len="med"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Прямая со стрелкой 55"/>
                  <p:cNvSpPr>
                    <a:spLocks noChangeShapeType="1"/>
                  </p:cNvSpPr>
                  <p:nvPr/>
                </p:nvSpPr>
                <p:spPr bwMode="auto">
                  <a:xfrm>
                    <a:off x="10204" y="8419"/>
                    <a:ext cx="67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C0504D"/>
                    </a:solidFill>
                    <a:round/>
                    <a:headEnd/>
                    <a:tailEnd type="arrow" w="med" len="med"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18"/>
                <p:cNvGrpSpPr>
                  <a:grpSpLocks/>
                </p:cNvGrpSpPr>
                <p:nvPr/>
              </p:nvGrpSpPr>
              <p:grpSpPr bwMode="auto">
                <a:xfrm>
                  <a:off x="1273" y="5291"/>
                  <a:ext cx="2906" cy="2232"/>
                  <a:chOff x="2562" y="1784"/>
                  <a:chExt cx="11783" cy="9391"/>
                </a:xfrm>
              </p:grpSpPr>
              <p:sp>
                <p:nvSpPr>
                  <p:cNvPr id="2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6639" y="5206"/>
                    <a:ext cx="3260" cy="3351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85039" tIns="42520" rIns="85039" bIns="425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КВЦ ОРГАНИЗАЦИИ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9457" y="1784"/>
                    <a:ext cx="2665" cy="2622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85039" tIns="42520" rIns="85039" bIns="425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Электрон-ная система ИНТЕГРАЛ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1562" y="4263"/>
                    <a:ext cx="2783" cy="2759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85039" tIns="42520" rIns="85039" bIns="425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Технология управления компетенци-ями персонала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267" y="4002"/>
                    <a:ext cx="2440" cy="2423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85039" tIns="42520" rIns="85039" bIns="425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КОМПЕТЕН-ЦИИ ПЕДАГОГОВ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Oval 27"/>
                  <p:cNvSpPr>
                    <a:spLocks noChangeArrowheads="1"/>
                  </p:cNvSpPr>
                  <p:nvPr/>
                </p:nvSpPr>
                <p:spPr bwMode="auto">
                  <a:xfrm rot="14359341">
                    <a:off x="10861" y="7304"/>
                    <a:ext cx="2657" cy="2691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85039" tIns="42520" rIns="85039" bIns="425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Педагогический состав (преподаватели) системы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8640"/>
                    <a:ext cx="2618" cy="2535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85039" tIns="42520" rIns="85039" bIns="425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Модули системы ИНТЕГРАЛ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7022"/>
                    <a:ext cx="2585" cy="2518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85039" tIns="42520" rIns="85039" bIns="425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ГРУППА СЛУШАТЕЛЕЙ</a:t>
                    </a:r>
                    <a:endParaRPr kumimoji="0" lang="ru-RU" sz="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rPr>
                      <a:t>(ОБУЧАЮЩИЕСЯ В СИСТЕМЕ)</a:t>
                    </a:r>
                    <a:endParaRPr kumimoji="0" lang="ru-RU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AutoShape 24"/>
                  <p:cNvSpPr>
                    <a:spLocks noChangeArrowheads="1"/>
                  </p:cNvSpPr>
                  <p:nvPr/>
                </p:nvSpPr>
                <p:spPr bwMode="auto">
                  <a:xfrm rot="-20154727">
                    <a:off x="5638" y="5731"/>
                    <a:ext cx="1045" cy="530"/>
                  </a:xfrm>
                  <a:prstGeom prst="leftRightArrow">
                    <a:avLst>
                      <a:gd name="adj1" fmla="val 50000"/>
                      <a:gd name="adj2" fmla="val 39434"/>
                    </a:avLst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4" name="AutoShape 23"/>
                  <p:cNvSpPr>
                    <a:spLocks noChangeArrowheads="1"/>
                  </p:cNvSpPr>
                  <p:nvPr/>
                </p:nvSpPr>
                <p:spPr bwMode="auto">
                  <a:xfrm rot="-20154727">
                    <a:off x="9873" y="7441"/>
                    <a:ext cx="1180" cy="530"/>
                  </a:xfrm>
                  <a:prstGeom prst="leftRightArrow">
                    <a:avLst>
                      <a:gd name="adj1" fmla="val 50000"/>
                      <a:gd name="adj2" fmla="val 44528"/>
                    </a:avLst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" name="AutoShape 22"/>
                  <p:cNvSpPr>
                    <a:spLocks noChangeArrowheads="1"/>
                  </p:cNvSpPr>
                  <p:nvPr/>
                </p:nvSpPr>
                <p:spPr bwMode="auto">
                  <a:xfrm rot="-22698988">
                    <a:off x="9893" y="6003"/>
                    <a:ext cx="1559" cy="530"/>
                  </a:xfrm>
                  <a:prstGeom prst="leftRightArrow">
                    <a:avLst>
                      <a:gd name="adj1" fmla="val 50000"/>
                      <a:gd name="adj2" fmla="val 58830"/>
                    </a:avLst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6" name="AutoShape 21"/>
                  <p:cNvSpPr>
                    <a:spLocks noChangeArrowheads="1"/>
                  </p:cNvSpPr>
                  <p:nvPr/>
                </p:nvSpPr>
                <p:spPr bwMode="auto">
                  <a:xfrm rot="-22698988">
                    <a:off x="5153" y="7321"/>
                    <a:ext cx="1382" cy="530"/>
                  </a:xfrm>
                  <a:prstGeom prst="leftRightArrow">
                    <a:avLst>
                      <a:gd name="adj1" fmla="val 50000"/>
                      <a:gd name="adj2" fmla="val 52151"/>
                    </a:avLst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0"/>
                  <p:cNvSpPr>
                    <a:spLocks noChangeArrowheads="1"/>
                  </p:cNvSpPr>
                  <p:nvPr/>
                </p:nvSpPr>
                <p:spPr bwMode="auto">
                  <a:xfrm rot="-25102473">
                    <a:off x="7147" y="8404"/>
                    <a:ext cx="492" cy="530"/>
                  </a:xfrm>
                  <a:prstGeom prst="leftRightArrow">
                    <a:avLst>
                      <a:gd name="adj1" fmla="val 50000"/>
                      <a:gd name="adj2" fmla="val 20000"/>
                    </a:avLst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19"/>
                  <p:cNvSpPr>
                    <a:spLocks noChangeArrowheads="1"/>
                  </p:cNvSpPr>
                  <p:nvPr/>
                </p:nvSpPr>
                <p:spPr bwMode="auto">
                  <a:xfrm rot="-24843853">
                    <a:off x="8930" y="4676"/>
                    <a:ext cx="1355" cy="530"/>
                  </a:xfrm>
                  <a:prstGeom prst="leftRightArrow">
                    <a:avLst>
                      <a:gd name="adj1" fmla="val 50000"/>
                      <a:gd name="adj2" fmla="val 51132"/>
                    </a:avLst>
                  </a:prstGeom>
                  <a:solidFill>
                    <a:srgbClr val="0070C0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3F3151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8"/>
                <p:cNvGrpSpPr>
                  <a:grpSpLocks/>
                </p:cNvGrpSpPr>
                <p:nvPr/>
              </p:nvGrpSpPr>
              <p:grpSpPr bwMode="auto">
                <a:xfrm>
                  <a:off x="4856" y="2991"/>
                  <a:ext cx="5348" cy="6576"/>
                  <a:chOff x="4856" y="2991"/>
                  <a:chExt cx="5348" cy="6576"/>
                </a:xfrm>
              </p:grpSpPr>
              <p:sp>
                <p:nvSpPr>
                  <p:cNvPr id="17" name="Прямоугольник 45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2991"/>
                    <a:ext cx="5299" cy="657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B6DDE8"/>
                      </a:gs>
                    </a:gsLst>
                    <a:lin ang="5400000" scaled="1"/>
                  </a:gradFill>
                  <a:ln w="12700">
                    <a:solidFill>
                      <a:srgbClr val="92CDDC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856" y="3127"/>
                    <a:ext cx="5192" cy="6336"/>
                    <a:chOff x="4856" y="3127"/>
                    <a:chExt cx="5192" cy="6336"/>
                  </a:xfrm>
                </p:grpSpPr>
                <p:sp>
                  <p:nvSpPr>
                    <p:cNvPr id="19" name="Прямая со стрелкой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434" y="4688"/>
                      <a:ext cx="765" cy="1229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C0504D"/>
                      </a:solidFill>
                      <a:round/>
                      <a:headEnd/>
                      <a:tailEnd type="arrow" w="med" len="med"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" name="Прямая со стрелкой 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099" y="5524"/>
                      <a:ext cx="1095" cy="602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C0504D"/>
                      </a:solidFill>
                      <a:round/>
                      <a:headEnd/>
                      <a:tailEnd type="arrow" w="med" len="med"/>
                    </a:ln>
                    <a:effectLst>
                      <a:outerShdw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" name="Овал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78" y="3127"/>
                      <a:ext cx="1665" cy="1635"/>
                    </a:xfrm>
                    <a:prstGeom prst="ellipse">
                      <a:avLst/>
                    </a:prstGeom>
                    <a:solidFill>
                      <a:srgbClr val="9BBB59"/>
                    </a:solidFill>
                    <a:ln w="381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ОУ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" name="Овал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8" y="4342"/>
                      <a:ext cx="1665" cy="1635"/>
                    </a:xfrm>
                    <a:prstGeom prst="ellipse">
                      <a:avLst/>
                    </a:prstGeom>
                    <a:solidFill>
                      <a:srgbClr val="9BBB59"/>
                    </a:solidFill>
                    <a:ln w="381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ОУ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Овал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3" y="6264"/>
                      <a:ext cx="1665" cy="1635"/>
                    </a:xfrm>
                    <a:prstGeom prst="ellipse">
                      <a:avLst/>
                    </a:prstGeom>
                    <a:solidFill>
                      <a:srgbClr val="9BBB59"/>
                    </a:solidFill>
                    <a:ln w="381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ОУ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" name="Овал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43" y="7897"/>
                      <a:ext cx="1643" cy="1566"/>
                    </a:xfrm>
                    <a:prstGeom prst="ellipse">
                      <a:avLst/>
                    </a:prstGeom>
                    <a:solidFill>
                      <a:srgbClr val="9BBB59"/>
                    </a:solidFill>
                    <a:ln w="381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ОУ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" name="Овал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6" y="5300"/>
                      <a:ext cx="3056" cy="2326"/>
                    </a:xfrm>
                    <a:prstGeom prst="ellipse">
                      <a:avLst/>
                    </a:prstGeom>
                    <a:solidFill>
                      <a:srgbClr val="9BBB59"/>
                    </a:solidFill>
                    <a:ln w="381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СИСТЕМА «ИНТЕГРАЛ»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ИМЦ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9" name="AutoShape 6"/>
              <p:cNvSpPr>
                <a:spLocks noChangeShapeType="1"/>
              </p:cNvSpPr>
              <p:nvPr/>
            </p:nvSpPr>
            <p:spPr bwMode="auto">
              <a:xfrm>
                <a:off x="7785" y="6920"/>
                <a:ext cx="598" cy="66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  <a:effectLst>
                <a:outerShdw dist="25400" dir="5400000" rotWithShape="0">
                  <a:srgbClr val="00000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AutoShape 5"/>
              <p:cNvSpPr>
                <a:spLocks noChangeShapeType="1"/>
              </p:cNvSpPr>
              <p:nvPr/>
            </p:nvSpPr>
            <p:spPr bwMode="auto">
              <a:xfrm>
                <a:off x="7099" y="7523"/>
                <a:ext cx="613" cy="690"/>
              </a:xfrm>
              <a:prstGeom prst="straightConnector1">
                <a:avLst/>
              </a:prstGeom>
              <a:noFill/>
              <a:ln w="38100">
                <a:solidFill>
                  <a:srgbClr val="943634"/>
                </a:solidFill>
                <a:round/>
                <a:headEnd/>
                <a:tailEnd type="triangle" w="med" len="med"/>
              </a:ln>
              <a:effectLst>
                <a:outerShdw dist="25400" dir="5400000" rotWithShape="0">
                  <a:srgbClr val="00000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95536" y="260648"/>
            <a:ext cx="855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Модель апробации системы «ИНТЕГРАЛ»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6635080" cy="12687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Апробация «</a:t>
            </a:r>
            <a:r>
              <a:rPr lang="ru-RU" sz="3200" b="1" dirty="0" err="1" smtClean="0"/>
              <a:t>ИНТЕГРАЛа</a:t>
            </a:r>
            <a:r>
              <a:rPr lang="ru-RU" sz="3200" b="1" dirty="0" smtClean="0"/>
              <a:t>» </a:t>
            </a:r>
            <a:br>
              <a:rPr lang="ru-RU" sz="3200" b="1" dirty="0" smtClean="0"/>
            </a:br>
            <a:r>
              <a:rPr lang="ru-RU" sz="3200" b="1" dirty="0" smtClean="0"/>
              <a:t>в 2018 году</a:t>
            </a:r>
            <a:endParaRPr lang="ru-RU" sz="3200" b="1" dirty="0"/>
          </a:p>
        </p:txBody>
      </p:sp>
      <p:pic>
        <p:nvPicPr>
          <p:cNvPr id="5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979712" cy="106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124744"/>
          <a:ext cx="8928992" cy="4965941"/>
        </p:xfrm>
        <a:graphic>
          <a:graphicData uri="http://schemas.openxmlformats.org/drawingml/2006/table">
            <a:tbl>
              <a:tblPr/>
              <a:tblGrid>
                <a:gridCol w="3021648"/>
                <a:gridCol w="5907344"/>
              </a:tblGrid>
              <a:tr h="1145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образования г. Якутска </a:t>
                      </a:r>
                    </a:p>
                  </a:txBody>
                  <a:tcPr marL="6320" marR="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Апробация «ИНТЕГРАЛ» в системе образования республики Саха при работе с различной аудиторией (руководителями и педагогами) </a:t>
                      </a:r>
                    </a:p>
                  </a:txBody>
                  <a:tcPr marL="6320" marR="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МБОУ «Средняя общеобразовательная школа №119» г.Казань</a:t>
                      </a:r>
                    </a:p>
                  </a:txBody>
                  <a:tcPr marL="6320" marR="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Апробация системы «ИНТЕГРАЛ» при работе с педагогами школы</a:t>
                      </a:r>
                    </a:p>
                  </a:txBody>
                  <a:tcPr marL="6320" marR="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7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СПб педагогический колледж им НА Некрасова</a:t>
                      </a:r>
                    </a:p>
                  </a:txBody>
                  <a:tcPr marL="6320" marR="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Апробация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системы «ИНТЕГРАЛ» при работе с преподавателями колледжа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в системе «Интеграл» со студентами выпускного курса (будущими  педагогами)</a:t>
                      </a:r>
                    </a:p>
                  </a:txBody>
                  <a:tcPr marL="6320" marR="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ОУ Василеостровского района Санкт-Петербурга </a:t>
                      </a:r>
                    </a:p>
                  </a:txBody>
                  <a:tcPr marL="6320" marR="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в системе «Интеграл» с молодыми  педагогами от школ района по обеспечению их  интеграции  в профессию </a:t>
                      </a:r>
                    </a:p>
                  </a:txBody>
                  <a:tcPr marL="6320" marR="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39" cy="371703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7904" y="620688"/>
            <a:ext cx="5436096" cy="333961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048" y="4005064"/>
            <a:ext cx="4139952" cy="2448272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1"/>
            <a:ext cx="491033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48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56768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Тема проекта </a:t>
            </a:r>
            <a:r>
              <a:rPr lang="ru-RU" sz="2800" b="1" dirty="0" smtClean="0"/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Система «ИНТЕГРАЛ»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для </a:t>
            </a:r>
            <a:r>
              <a:rPr lang="ru-RU" sz="2800" dirty="0" smtClean="0">
                <a:solidFill>
                  <a:srgbClr val="FF0000"/>
                </a:solidFill>
              </a:rPr>
              <a:t>управления профессиональным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развитием </a:t>
            </a:r>
            <a:r>
              <a:rPr lang="ru-RU" sz="2800" dirty="0" smtClean="0">
                <a:solidFill>
                  <a:srgbClr val="FF0000"/>
                </a:solidFill>
              </a:rPr>
              <a:t>педагогов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Цель инновационного образовательного проекта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Разработка и апробация технологии управления профессиональным развитием педагогов </a:t>
            </a:r>
          </a:p>
          <a:p>
            <a:pPr algn="ctr">
              <a:buNone/>
            </a:pPr>
            <a:endParaRPr lang="ru-RU" sz="2800" dirty="0" smtClean="0"/>
          </a:p>
          <a:p>
            <a:pPr lvl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Период реализации инновационного образовательного </a:t>
            </a:r>
            <a:r>
              <a:rPr lang="ru-RU" sz="2800" b="1" dirty="0" smtClean="0">
                <a:solidFill>
                  <a:srgbClr val="002060"/>
                </a:solidFill>
              </a:rPr>
              <a:t>проек</a:t>
            </a:r>
            <a:r>
              <a:rPr lang="ru-RU" sz="2800" dirty="0" smtClean="0">
                <a:solidFill>
                  <a:srgbClr val="002060"/>
                </a:solidFill>
              </a:rPr>
              <a:t>та      2018 </a:t>
            </a:r>
            <a:r>
              <a:rPr lang="ru-RU" sz="2800" dirty="0" smtClean="0">
                <a:solidFill>
                  <a:srgbClr val="002060"/>
                </a:solidFill>
              </a:rPr>
              <a:t>- 2020</a:t>
            </a:r>
          </a:p>
          <a:p>
            <a:pPr algn="r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183" y="0"/>
            <a:ext cx="196181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6203032" cy="86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Область практического использования и применения продуктов проекта ФИП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Руководители</a:t>
            </a:r>
            <a:r>
              <a:rPr lang="ru-RU" sz="2000" b="1" dirty="0" smtClean="0">
                <a:solidFill>
                  <a:srgbClr val="002060"/>
                </a:solidFill>
              </a:rPr>
              <a:t>, педагоги  образовательных организаций: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1. </a:t>
            </a:r>
            <a:r>
              <a:rPr lang="ru-RU" sz="2000" b="1" dirty="0" smtClean="0">
                <a:solidFill>
                  <a:srgbClr val="002060"/>
                </a:solidFill>
              </a:rPr>
              <a:t>Повышение квалификации педагогов с учетом  индивидуальных профессиональных дефицитов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2.Облегченный процесс интеграции молодых педагогов в профессию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3.Снижение издержек для руководителей по обеспечению квалифицированными кадрами образовательных учреждений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 Управление компетенциями персонала для обеспечения корпоративного прорыва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3132" y="0"/>
            <a:ext cx="187086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Инновационность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это технология управления </a:t>
            </a:r>
            <a:r>
              <a:rPr lang="ru-RU" sz="2000" dirty="0" smtClean="0">
                <a:solidFill>
                  <a:srgbClr val="C00000"/>
                </a:solidFill>
              </a:rPr>
              <a:t>компетенциями</a:t>
            </a:r>
            <a:r>
              <a:rPr lang="ru-RU" sz="2000" dirty="0" smtClean="0"/>
              <a:t> </a:t>
            </a:r>
            <a:r>
              <a:rPr lang="ru-RU" sz="2000" dirty="0" smtClean="0"/>
              <a:t>персонала, </a:t>
            </a:r>
            <a:r>
              <a:rPr lang="ru-RU" sz="2000" dirty="0" smtClean="0">
                <a:solidFill>
                  <a:srgbClr val="C00000"/>
                </a:solidFill>
              </a:rPr>
              <a:t>которая оптимизирует все имеющиеся </a:t>
            </a:r>
            <a:r>
              <a:rPr lang="ru-RU" sz="2000" dirty="0" smtClean="0">
                <a:solidFill>
                  <a:srgbClr val="C00000"/>
                </a:solidFill>
              </a:rPr>
              <a:t>ресурсы</a:t>
            </a:r>
            <a:r>
              <a:rPr lang="ru-RU" sz="2000" dirty="0" smtClean="0"/>
              <a:t> </a:t>
            </a:r>
            <a:r>
              <a:rPr lang="ru-RU" sz="2000" dirty="0" smtClean="0"/>
              <a:t>(управленческие, временные, кадровые, эмоциональные и др.) для обеспечения прорыва в развитии организации и достижения КВЦ.</a:t>
            </a:r>
          </a:p>
          <a:p>
            <a:pPr lvl="0"/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это организационно новая модель повышения квалификации</a:t>
            </a:r>
            <a:r>
              <a:rPr lang="ru-RU" sz="2000" dirty="0" smtClean="0"/>
              <a:t>,  в которой содержательный результат формируется руководителем организации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это отечественная разработка электронной системы администрирования процес</a:t>
            </a:r>
            <a:r>
              <a:rPr lang="ru-RU" sz="2000" dirty="0" smtClean="0"/>
              <a:t>сом управления компетенциями через модульные учебные программы, готовая для диссеминации в системе образования российской Федерации,  </a:t>
            </a:r>
            <a:r>
              <a:rPr lang="ru-RU" sz="2000" dirty="0" smtClean="0">
                <a:solidFill>
                  <a:srgbClr val="C00000"/>
                </a:solidFill>
              </a:rPr>
              <a:t>сочетающая функции </a:t>
            </a:r>
            <a:r>
              <a:rPr lang="en-US" sz="2000" dirty="0" smtClean="0">
                <a:solidFill>
                  <a:srgbClr val="C00000"/>
                </a:solidFill>
              </a:rPr>
              <a:t>LMS </a:t>
            </a:r>
            <a:r>
              <a:rPr lang="ru-RU" sz="2000" dirty="0" smtClean="0">
                <a:solidFill>
                  <a:srgbClr val="C00000"/>
                </a:solidFill>
              </a:rPr>
              <a:t>и  </a:t>
            </a:r>
            <a:r>
              <a:rPr lang="en-US" sz="2000" dirty="0" smtClean="0">
                <a:solidFill>
                  <a:srgbClr val="C00000"/>
                </a:solidFill>
              </a:rPr>
              <a:t>CRM </a:t>
            </a:r>
            <a:r>
              <a:rPr lang="ru-RU" sz="2000" dirty="0" smtClean="0"/>
              <a:t>(зарубежные системы существуют по отдельности)</a:t>
            </a:r>
          </a:p>
          <a:p>
            <a:pPr algn="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979712" cy="106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979712" cy="106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1475656" y="2060848"/>
            <a:ext cx="6256264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 к сотрудничеству !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895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88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38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algn="r"/>
            <a:endParaRPr lang="ru-RU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Электронная система администрирования процесса компетенциями персонала «ИНТЕГРАЛ» представляет собой авторский программный продукт, включающий свойства системы управления не только обучением (LMS), но и взаимоотношениями (CRM). </a:t>
            </a:r>
          </a:p>
        </p:txBody>
      </p:sp>
      <p:pic>
        <p:nvPicPr>
          <p:cNvPr id="5" name="Picture 4" descr="strelka_vo_panorama_01"/>
          <p:cNvPicPr>
            <a:picLocks noChangeAspect="1" noChangeArrowheads="1"/>
          </p:cNvPicPr>
          <p:nvPr/>
        </p:nvPicPr>
        <p:blipFill>
          <a:blip r:embed="rId2" cstate="print"/>
          <a:srcRect t="22968" b="26501"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&amp;TScy;&amp;Pcy;&amp;K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979712" cy="106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7" y="908720"/>
            <a:ext cx="908947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2959"/>
            <a:ext cx="689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бщие </a:t>
            </a:r>
            <a:r>
              <a:rPr lang="ru-RU" sz="3200" b="1" dirty="0" smtClean="0">
                <a:solidFill>
                  <a:srgbClr val="002060"/>
                </a:solidFill>
              </a:rPr>
              <a:t>    ПРОФИЛИ   </a:t>
            </a:r>
            <a:r>
              <a:rPr lang="ru-RU" sz="3200" b="1" dirty="0" smtClean="0">
                <a:solidFill>
                  <a:srgbClr val="002060"/>
                </a:solidFill>
              </a:rPr>
              <a:t>пользователей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3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Профиль пользователя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5" y="1196752"/>
            <a:ext cx="9137295" cy="54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5114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555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Распространение в 2018 году эффективных моделей и успешных практик федеральных инновационных площадок. Дополнительное образование: опыт работы с детьми и взрослыми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Профиль пользователя</vt:lpstr>
      <vt:lpstr>Слайд 10</vt:lpstr>
      <vt:lpstr>Слайд 11</vt:lpstr>
      <vt:lpstr>Возможность коммуникации </vt:lpstr>
      <vt:lpstr>Слайд 13</vt:lpstr>
      <vt:lpstr>Этапы технологии управления компетенциями персонала «ИНТЕГРАЛ»</vt:lpstr>
      <vt:lpstr>Этапы технологии управления компетенциями персонала «ИНТЕГРАЛ»</vt:lpstr>
      <vt:lpstr>Управленческая модель «ИНТЕГРАЛа»</vt:lpstr>
      <vt:lpstr>Слайд 17</vt:lpstr>
      <vt:lpstr>Апробация «ИНТЕГРАЛа»  в 2018 году</vt:lpstr>
      <vt:lpstr>Слайд 19</vt:lpstr>
      <vt:lpstr>Область практического использования и применения продуктов проекта ФИП</vt:lpstr>
      <vt:lpstr>Инновационность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30</cp:revision>
  <dcterms:created xsi:type="dcterms:W3CDTF">2018-10-30T05:20:10Z</dcterms:created>
  <dcterms:modified xsi:type="dcterms:W3CDTF">2018-10-30T18:25:41Z</dcterms:modified>
</cp:coreProperties>
</file>