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3" r:id="rId3"/>
    <p:sldId id="265" r:id="rId4"/>
    <p:sldId id="259" r:id="rId5"/>
    <p:sldId id="267" r:id="rId6"/>
    <p:sldId id="269" r:id="rId7"/>
    <p:sldId id="268" r:id="rId8"/>
    <p:sldId id="257" r:id="rId9"/>
    <p:sldId id="270" r:id="rId10"/>
    <p:sldId id="272" r:id="rId11"/>
    <p:sldId id="271" r:id="rId12"/>
    <p:sldId id="273" r:id="rId13"/>
    <p:sldId id="260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77" r:id="rId24"/>
    <p:sldId id="285" r:id="rId25"/>
    <p:sldId id="286" r:id="rId26"/>
    <p:sldId id="284" r:id="rId27"/>
    <p:sldId id="290" r:id="rId28"/>
    <p:sldId id="291" r:id="rId29"/>
    <p:sldId id="292" r:id="rId30"/>
    <p:sldId id="293" r:id="rId31"/>
    <p:sldId id="28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800080"/>
    <a:srgbClr val="66FF99"/>
    <a:srgbClr val="EE7ED9"/>
    <a:srgbClr val="FF9900"/>
    <a:srgbClr val="F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pPr>
            <a:r>
              <a:rPr lang="ru-RU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Проблемы</a:t>
            </a:r>
            <a:r>
              <a:rPr lang="ru-RU" b="1" baseline="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волнующие молодых людей </a:t>
            </a:r>
            <a:endParaRPr lang="ru-RU" b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41291776027996657"/>
          <c:y val="5.5747232391336957E-2"/>
          <c:w val="0.46930446194225939"/>
          <c:h val="0.8226483556761236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разногласие с родителями в выборе профессии</c:v>
                </c:pt>
                <c:pt idx="1">
                  <c:v>неуверенность  в реализации своих планов</c:v>
                </c:pt>
                <c:pt idx="2">
                  <c:v> отсутствие понимания, кем быть после школы</c:v>
                </c:pt>
                <c:pt idx="3">
                  <c:v>социальная апатия, инфантилизм</c:v>
                </c:pt>
                <c:pt idx="4">
                  <c:v>разочарование в нравственных идеалах общества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разногласие с родителями в выборе профессии</c:v>
                </c:pt>
                <c:pt idx="1">
                  <c:v>неуверенность  в реализации своих планов</c:v>
                </c:pt>
                <c:pt idx="2">
                  <c:v> отсутствие понимания, кем быть после школы</c:v>
                </c:pt>
                <c:pt idx="3">
                  <c:v>социальная апатия, инфантилизм</c:v>
                </c:pt>
                <c:pt idx="4">
                  <c:v>разочарование в нравственных идеалах общества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разногласие с родителями в выборе профессии</c:v>
                </c:pt>
                <c:pt idx="1">
                  <c:v>неуверенность  в реализации своих планов</c:v>
                </c:pt>
                <c:pt idx="2">
                  <c:v> отсутствие понимания, кем быть после школы</c:v>
                </c:pt>
                <c:pt idx="3">
                  <c:v>социальная апатия, инфантилизм</c:v>
                </c:pt>
                <c:pt idx="4">
                  <c:v>разочарование в нравственных идеалах общества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0</c:v>
                </c:pt>
                <c:pt idx="2">
                  <c:v>41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разногласие с родителями в выборе профессии</c:v>
                </c:pt>
                <c:pt idx="1">
                  <c:v>неуверенность  в реализации своих планов</c:v>
                </c:pt>
                <c:pt idx="2">
                  <c:v> отсутствие понимания, кем быть после школы</c:v>
                </c:pt>
                <c:pt idx="3">
                  <c:v>социальная апатия, инфантилизм</c:v>
                </c:pt>
                <c:pt idx="4">
                  <c:v>разочарование в нравственных идеалах общества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1">
                  <c:v>0</c:v>
                </c:pt>
                <c:pt idx="3">
                  <c:v>59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разногласие с родителями в выборе профессии</c:v>
                </c:pt>
                <c:pt idx="1">
                  <c:v>неуверенность  в реализации своих планов</c:v>
                </c:pt>
                <c:pt idx="2">
                  <c:v> отсутствие понимания, кем быть после школы</c:v>
                </c:pt>
                <c:pt idx="3">
                  <c:v>социальная апатия, инфантилизм</c:v>
                </c:pt>
                <c:pt idx="4">
                  <c:v>разочарование в нравственных идеалах общества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1">
                  <c:v>0</c:v>
                </c:pt>
                <c:pt idx="4">
                  <c:v>23</c:v>
                </c:pt>
              </c:numCache>
            </c:numRef>
          </c:val>
        </c:ser>
        <c:shape val="box"/>
        <c:axId val="152333696"/>
        <c:axId val="152368256"/>
        <c:axId val="0"/>
      </c:bar3DChart>
      <c:catAx>
        <c:axId val="15233369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pPr>
            <a:endParaRPr lang="ru-RU"/>
          </a:p>
        </c:txPr>
        <c:crossAx val="152368256"/>
        <c:crosses val="autoZero"/>
        <c:auto val="1"/>
        <c:lblAlgn val="ctr"/>
        <c:lblOffset val="100"/>
      </c:catAx>
      <c:valAx>
        <c:axId val="152368256"/>
        <c:scaling>
          <c:orientation val="minMax"/>
        </c:scaling>
        <c:axPos val="b"/>
        <c:majorGridlines/>
        <c:numFmt formatCode="General" sourceLinked="1"/>
        <c:tickLblPos val="nextTo"/>
        <c:crossAx val="1523336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Причины</a:t>
            </a:r>
            <a:r>
              <a:rPr lang="ru-RU" baseline="0" dirty="0" smtClean="0"/>
              <a:t> конфликтов с родителями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1">
                  <c:v>проблемы с учебой </c:v>
                </c:pt>
                <c:pt idx="2">
                  <c:v>не выполнение обязанностей </c:v>
                </c:pt>
                <c:pt idx="3">
                  <c:v>порча вещей </c:v>
                </c:pt>
                <c:pt idx="4">
                  <c:v>из-за друзей </c:v>
                </c:pt>
                <c:pt idx="5">
                  <c:v>из-за того, что пристаю с расспросами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22</c:v>
                </c:pt>
                <c:pt idx="2">
                  <c:v>13</c:v>
                </c:pt>
                <c:pt idx="3">
                  <c:v>15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4263393312102093"/>
          <c:y val="0.12263107716713657"/>
          <c:w val="0.36417099900465261"/>
          <c:h val="0.8773689228328635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1D4DD-18CB-468A-96FD-BB721D2FCCB2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5E019F9C-E927-43F9-A674-9759FD730F41}">
      <dgm:prSet phldrT="[Текст]"/>
      <dgm:spPr/>
      <dgm:t>
        <a:bodyPr/>
        <a:lstStyle/>
        <a:p>
          <a:pPr algn="ctr"/>
          <a:r>
            <a:rPr lang="ru-RU" dirty="0" smtClean="0"/>
            <a:t>Коммуникация</a:t>
          </a:r>
          <a:endParaRPr lang="ru-RU" dirty="0"/>
        </a:p>
      </dgm:t>
    </dgm:pt>
    <dgm:pt modelId="{2C3B221B-315F-4269-AEED-60C37A199339}" type="parTrans" cxnId="{2CED07DB-0767-4931-BFE0-503F4A58A8BD}">
      <dgm:prSet/>
      <dgm:spPr/>
      <dgm:t>
        <a:bodyPr/>
        <a:lstStyle/>
        <a:p>
          <a:pPr algn="ctr"/>
          <a:endParaRPr lang="ru-RU"/>
        </a:p>
      </dgm:t>
    </dgm:pt>
    <dgm:pt modelId="{40F90449-801D-4C4B-8424-D05B360D2192}" type="sibTrans" cxnId="{2CED07DB-0767-4931-BFE0-503F4A58A8BD}">
      <dgm:prSet/>
      <dgm:spPr/>
      <dgm:t>
        <a:bodyPr/>
        <a:lstStyle/>
        <a:p>
          <a:pPr algn="ctr"/>
          <a:endParaRPr lang="ru-RU"/>
        </a:p>
      </dgm:t>
    </dgm:pt>
    <dgm:pt modelId="{06DF0EB1-F022-4609-8A6E-4B41154AE273}">
      <dgm:prSet phldrT="[Текст]"/>
      <dgm:spPr/>
      <dgm:t>
        <a:bodyPr/>
        <a:lstStyle/>
        <a:p>
          <a:pPr algn="ctr"/>
          <a:r>
            <a:rPr lang="ru-RU" dirty="0" smtClean="0"/>
            <a:t>Открытость</a:t>
          </a:r>
          <a:endParaRPr lang="ru-RU" dirty="0"/>
        </a:p>
      </dgm:t>
    </dgm:pt>
    <dgm:pt modelId="{FFCAEA04-FEE1-41F9-B3DC-EE46A967FEFF}" type="parTrans" cxnId="{840BFD62-014D-47DE-994B-326E9FE51810}">
      <dgm:prSet/>
      <dgm:spPr/>
      <dgm:t>
        <a:bodyPr/>
        <a:lstStyle/>
        <a:p>
          <a:pPr algn="ctr"/>
          <a:endParaRPr lang="ru-RU"/>
        </a:p>
      </dgm:t>
    </dgm:pt>
    <dgm:pt modelId="{8D26312D-4E17-493E-93C0-AECF3F1D5513}" type="sibTrans" cxnId="{840BFD62-014D-47DE-994B-326E9FE51810}">
      <dgm:prSet/>
      <dgm:spPr/>
      <dgm:t>
        <a:bodyPr/>
        <a:lstStyle/>
        <a:p>
          <a:pPr algn="ctr"/>
          <a:endParaRPr lang="ru-RU"/>
        </a:p>
      </dgm:t>
    </dgm:pt>
    <dgm:pt modelId="{7558C6D5-74B3-40F5-8ED5-BD19D1AD00C0}">
      <dgm:prSet phldrT="[Текст]"/>
      <dgm:spPr/>
      <dgm:t>
        <a:bodyPr/>
        <a:lstStyle/>
        <a:p>
          <a:pPr algn="ctr"/>
          <a:r>
            <a:rPr lang="ru-RU" dirty="0" smtClean="0"/>
            <a:t>Творчество</a:t>
          </a:r>
          <a:endParaRPr lang="ru-RU" dirty="0"/>
        </a:p>
      </dgm:t>
    </dgm:pt>
    <dgm:pt modelId="{03AED9E0-04B3-447C-AA06-0A01CE609752}" type="parTrans" cxnId="{C972B595-3283-4F3A-B8AB-1A0E2228811F}">
      <dgm:prSet/>
      <dgm:spPr/>
      <dgm:t>
        <a:bodyPr/>
        <a:lstStyle/>
        <a:p>
          <a:pPr algn="ctr"/>
          <a:endParaRPr lang="ru-RU"/>
        </a:p>
      </dgm:t>
    </dgm:pt>
    <dgm:pt modelId="{E86C6573-8396-428D-ADD4-A677C1120C1D}" type="sibTrans" cxnId="{C972B595-3283-4F3A-B8AB-1A0E2228811F}">
      <dgm:prSet/>
      <dgm:spPr/>
      <dgm:t>
        <a:bodyPr/>
        <a:lstStyle/>
        <a:p>
          <a:pPr algn="ctr"/>
          <a:endParaRPr lang="ru-RU"/>
        </a:p>
      </dgm:t>
    </dgm:pt>
    <dgm:pt modelId="{7531703B-B6C4-4504-93D7-E4570F588D43}" type="pres">
      <dgm:prSet presAssocID="{A301D4DD-18CB-468A-96FD-BB721D2FCCB2}" presName="Name0" presStyleCnt="0">
        <dgm:presLayoutVars>
          <dgm:dir/>
          <dgm:resizeHandles val="exact"/>
        </dgm:presLayoutVars>
      </dgm:prSet>
      <dgm:spPr/>
    </dgm:pt>
    <dgm:pt modelId="{568F29BD-9B28-43D9-8A02-523C957554BB}" type="pres">
      <dgm:prSet presAssocID="{A301D4DD-18CB-468A-96FD-BB721D2FCCB2}" presName="fgShape" presStyleLbl="fgShp" presStyleIdx="0" presStyleCnt="1" custScaleX="100156" custScaleY="202128" custLinFactNeighborY="-8848"/>
      <dgm:spPr/>
    </dgm:pt>
    <dgm:pt modelId="{E5A74BC9-C2D1-464B-AE88-02B514A8F482}" type="pres">
      <dgm:prSet presAssocID="{A301D4DD-18CB-468A-96FD-BB721D2FCCB2}" presName="linComp" presStyleCnt="0"/>
      <dgm:spPr/>
    </dgm:pt>
    <dgm:pt modelId="{5DEA2860-2BAB-4E07-82F4-8C1E77E91B39}" type="pres">
      <dgm:prSet presAssocID="{5E019F9C-E927-43F9-A674-9759FD730F41}" presName="compNode" presStyleCnt="0"/>
      <dgm:spPr/>
    </dgm:pt>
    <dgm:pt modelId="{1FF286D2-410B-46D2-9E02-AF3937D5561F}" type="pres">
      <dgm:prSet presAssocID="{5E019F9C-E927-43F9-A674-9759FD730F41}" presName="bkgdShape" presStyleLbl="node1" presStyleIdx="0" presStyleCnt="3" custLinFactNeighborX="2680" custLinFactNeighborY="1778"/>
      <dgm:spPr/>
      <dgm:t>
        <a:bodyPr/>
        <a:lstStyle/>
        <a:p>
          <a:endParaRPr lang="ru-RU"/>
        </a:p>
      </dgm:t>
    </dgm:pt>
    <dgm:pt modelId="{F4D8305A-803D-4E1B-B44A-51DAB63BFCA3}" type="pres">
      <dgm:prSet presAssocID="{5E019F9C-E927-43F9-A674-9759FD730F4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9D640-92CA-413F-84B3-B081AA2B2691}" type="pres">
      <dgm:prSet presAssocID="{5E019F9C-E927-43F9-A674-9759FD730F41}" presName="invisiNode" presStyleLbl="node1" presStyleIdx="0" presStyleCnt="3"/>
      <dgm:spPr/>
    </dgm:pt>
    <dgm:pt modelId="{7366A263-3DC5-4EF3-81DA-88A2794186C0}" type="pres">
      <dgm:prSet presAssocID="{5E019F9C-E927-43F9-A674-9759FD730F41}" presName="imagNode" presStyleLbl="fgImgPlace1" presStyleIdx="0" presStyleCnt="3" custFlipVert="1" custFlipHor="0" custScaleX="21799" custScaleY="6879" custLinFactNeighborX="20639" custLinFactNeighborY="6447"/>
      <dgm:spPr>
        <a:prstGeom prst="cub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6F3609-9509-462E-B72A-05939004768B}" type="pres">
      <dgm:prSet presAssocID="{40F90449-801D-4C4B-8424-D05B360D21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50674D-0A2F-4ED1-AC1E-C1AB782DCB9F}" type="pres">
      <dgm:prSet presAssocID="{06DF0EB1-F022-4609-8A6E-4B41154AE273}" presName="compNode" presStyleCnt="0"/>
      <dgm:spPr/>
    </dgm:pt>
    <dgm:pt modelId="{27CB837A-47F0-415F-AEBC-1409512D2A10}" type="pres">
      <dgm:prSet presAssocID="{06DF0EB1-F022-4609-8A6E-4B41154AE273}" presName="bkgdShape" presStyleLbl="node1" presStyleIdx="1" presStyleCnt="3"/>
      <dgm:spPr/>
      <dgm:t>
        <a:bodyPr/>
        <a:lstStyle/>
        <a:p>
          <a:endParaRPr lang="ru-RU"/>
        </a:p>
      </dgm:t>
    </dgm:pt>
    <dgm:pt modelId="{02647B0E-34B6-4B01-8DF9-6D1E7C70ECDF}" type="pres">
      <dgm:prSet presAssocID="{06DF0EB1-F022-4609-8A6E-4B41154AE27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F6A5F-15EA-4A49-A017-6FD7A1AADD05}" type="pres">
      <dgm:prSet presAssocID="{06DF0EB1-F022-4609-8A6E-4B41154AE273}" presName="invisiNode" presStyleLbl="node1" presStyleIdx="1" presStyleCnt="3"/>
      <dgm:spPr/>
    </dgm:pt>
    <dgm:pt modelId="{2C07A8BD-CE62-4DB1-87B1-15888EA69CC7}" type="pres">
      <dgm:prSet presAssocID="{06DF0EB1-F022-4609-8A6E-4B41154AE273}" presName="imagNode" presStyleLbl="fgImgPlace1" presStyleIdx="1" presStyleCnt="3" custFlipVert="1" custFlipHor="0" custScaleX="4375" custScaleY="4375" custLinFactNeighborX="5385" custLinFactNeighborY="-4039"/>
      <dgm:spPr>
        <a:prstGeom prst="cub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E6B5881-1826-4B36-8155-A92E0D9C3225}" type="pres">
      <dgm:prSet presAssocID="{8D26312D-4E17-493E-93C0-AECF3F1D55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F954BF-5A89-4815-96BF-0134DBAE7725}" type="pres">
      <dgm:prSet presAssocID="{7558C6D5-74B3-40F5-8ED5-BD19D1AD00C0}" presName="compNode" presStyleCnt="0"/>
      <dgm:spPr/>
    </dgm:pt>
    <dgm:pt modelId="{CA81B0D5-6B7B-4D76-BC53-74E9A1EE1EA9}" type="pres">
      <dgm:prSet presAssocID="{7558C6D5-74B3-40F5-8ED5-BD19D1AD00C0}" presName="bkgdShape" presStyleLbl="node1" presStyleIdx="2" presStyleCnt="3"/>
      <dgm:spPr/>
      <dgm:t>
        <a:bodyPr/>
        <a:lstStyle/>
        <a:p>
          <a:endParaRPr lang="ru-RU"/>
        </a:p>
      </dgm:t>
    </dgm:pt>
    <dgm:pt modelId="{BC1B8C07-FB4E-456C-A927-18C9B5A4FE76}" type="pres">
      <dgm:prSet presAssocID="{7558C6D5-74B3-40F5-8ED5-BD19D1AD00C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63F48-5890-4B1B-A0C5-95DD79814B60}" type="pres">
      <dgm:prSet presAssocID="{7558C6D5-74B3-40F5-8ED5-BD19D1AD00C0}" presName="invisiNode" presStyleLbl="node1" presStyleIdx="2" presStyleCnt="3"/>
      <dgm:spPr/>
    </dgm:pt>
    <dgm:pt modelId="{80EE2535-BAD4-478F-9EF8-25260DFE3D6B}" type="pres">
      <dgm:prSet presAssocID="{7558C6D5-74B3-40F5-8ED5-BD19D1AD00C0}" presName="imagNode" presStyleLbl="fgImgPlace1" presStyleIdx="2" presStyleCnt="3" custFlipVert="1" custFlipHor="0" custScaleX="20243" custScaleY="4375"/>
      <dgm:spPr>
        <a:prstGeom prst="cub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15D5E2E-FA1A-46A2-B895-835F100FDD3C}" type="presOf" srcId="{8D26312D-4E17-493E-93C0-AECF3F1D5513}" destId="{9E6B5881-1826-4B36-8155-A92E0D9C3225}" srcOrd="0" destOrd="0" presId="urn:microsoft.com/office/officeart/2005/8/layout/hList7#1"/>
    <dgm:cxn modelId="{5A52ACCA-B0C1-4BDE-BE69-BF55C8B896F5}" type="presOf" srcId="{7558C6D5-74B3-40F5-8ED5-BD19D1AD00C0}" destId="{CA81B0D5-6B7B-4D76-BC53-74E9A1EE1EA9}" srcOrd="0" destOrd="0" presId="urn:microsoft.com/office/officeart/2005/8/layout/hList7#1"/>
    <dgm:cxn modelId="{3E0DD2F1-05B3-4865-812B-B48F0A6E031B}" type="presOf" srcId="{7558C6D5-74B3-40F5-8ED5-BD19D1AD00C0}" destId="{BC1B8C07-FB4E-456C-A927-18C9B5A4FE76}" srcOrd="1" destOrd="0" presId="urn:microsoft.com/office/officeart/2005/8/layout/hList7#1"/>
    <dgm:cxn modelId="{7155D003-1FBC-427C-A152-E8173486481D}" type="presOf" srcId="{5E019F9C-E927-43F9-A674-9759FD730F41}" destId="{F4D8305A-803D-4E1B-B44A-51DAB63BFCA3}" srcOrd="1" destOrd="0" presId="urn:microsoft.com/office/officeart/2005/8/layout/hList7#1"/>
    <dgm:cxn modelId="{C972B595-3283-4F3A-B8AB-1A0E2228811F}" srcId="{A301D4DD-18CB-468A-96FD-BB721D2FCCB2}" destId="{7558C6D5-74B3-40F5-8ED5-BD19D1AD00C0}" srcOrd="2" destOrd="0" parTransId="{03AED9E0-04B3-447C-AA06-0A01CE609752}" sibTransId="{E86C6573-8396-428D-ADD4-A677C1120C1D}"/>
    <dgm:cxn modelId="{2CED07DB-0767-4931-BFE0-503F4A58A8BD}" srcId="{A301D4DD-18CB-468A-96FD-BB721D2FCCB2}" destId="{5E019F9C-E927-43F9-A674-9759FD730F41}" srcOrd="0" destOrd="0" parTransId="{2C3B221B-315F-4269-AEED-60C37A199339}" sibTransId="{40F90449-801D-4C4B-8424-D05B360D2192}"/>
    <dgm:cxn modelId="{840BFD62-014D-47DE-994B-326E9FE51810}" srcId="{A301D4DD-18CB-468A-96FD-BB721D2FCCB2}" destId="{06DF0EB1-F022-4609-8A6E-4B41154AE273}" srcOrd="1" destOrd="0" parTransId="{FFCAEA04-FEE1-41F9-B3DC-EE46A967FEFF}" sibTransId="{8D26312D-4E17-493E-93C0-AECF3F1D5513}"/>
    <dgm:cxn modelId="{55CD9954-AF85-494E-9FEF-FF2094D9C548}" type="presOf" srcId="{40F90449-801D-4C4B-8424-D05B360D2192}" destId="{6B6F3609-9509-462E-B72A-05939004768B}" srcOrd="0" destOrd="0" presId="urn:microsoft.com/office/officeart/2005/8/layout/hList7#1"/>
    <dgm:cxn modelId="{0967925E-B7DE-40F3-96BC-7B6BAE66CFC6}" type="presOf" srcId="{06DF0EB1-F022-4609-8A6E-4B41154AE273}" destId="{27CB837A-47F0-415F-AEBC-1409512D2A10}" srcOrd="0" destOrd="0" presId="urn:microsoft.com/office/officeart/2005/8/layout/hList7#1"/>
    <dgm:cxn modelId="{1AB013EA-BA76-49D9-9F62-D09F071E7042}" type="presOf" srcId="{06DF0EB1-F022-4609-8A6E-4B41154AE273}" destId="{02647B0E-34B6-4B01-8DF9-6D1E7C70ECDF}" srcOrd="1" destOrd="0" presId="urn:microsoft.com/office/officeart/2005/8/layout/hList7#1"/>
    <dgm:cxn modelId="{53E52056-D126-48AD-9CA6-2C3760AA3954}" type="presOf" srcId="{A301D4DD-18CB-468A-96FD-BB721D2FCCB2}" destId="{7531703B-B6C4-4504-93D7-E4570F588D43}" srcOrd="0" destOrd="0" presId="urn:microsoft.com/office/officeart/2005/8/layout/hList7#1"/>
    <dgm:cxn modelId="{DEFC9D87-1AE0-4F27-A566-59EB3B416078}" type="presOf" srcId="{5E019F9C-E927-43F9-A674-9759FD730F41}" destId="{1FF286D2-410B-46D2-9E02-AF3937D5561F}" srcOrd="0" destOrd="0" presId="urn:microsoft.com/office/officeart/2005/8/layout/hList7#1"/>
    <dgm:cxn modelId="{2FACF924-92AA-433D-9F05-CC2E4EC94580}" type="presParOf" srcId="{7531703B-B6C4-4504-93D7-E4570F588D43}" destId="{568F29BD-9B28-43D9-8A02-523C957554BB}" srcOrd="0" destOrd="0" presId="urn:microsoft.com/office/officeart/2005/8/layout/hList7#1"/>
    <dgm:cxn modelId="{B0358C39-3A0B-4EA1-9924-90C272367E8A}" type="presParOf" srcId="{7531703B-B6C4-4504-93D7-E4570F588D43}" destId="{E5A74BC9-C2D1-464B-AE88-02B514A8F482}" srcOrd="1" destOrd="0" presId="urn:microsoft.com/office/officeart/2005/8/layout/hList7#1"/>
    <dgm:cxn modelId="{C877CF18-7D87-4FF6-A0D6-64BA9BC2D2A6}" type="presParOf" srcId="{E5A74BC9-C2D1-464B-AE88-02B514A8F482}" destId="{5DEA2860-2BAB-4E07-82F4-8C1E77E91B39}" srcOrd="0" destOrd="0" presId="urn:microsoft.com/office/officeart/2005/8/layout/hList7#1"/>
    <dgm:cxn modelId="{FB362EF9-2891-4F94-AF18-F536C871369B}" type="presParOf" srcId="{5DEA2860-2BAB-4E07-82F4-8C1E77E91B39}" destId="{1FF286D2-410B-46D2-9E02-AF3937D5561F}" srcOrd="0" destOrd="0" presId="urn:microsoft.com/office/officeart/2005/8/layout/hList7#1"/>
    <dgm:cxn modelId="{E993EF67-DF57-43B9-8797-6F4CD4CDBEE5}" type="presParOf" srcId="{5DEA2860-2BAB-4E07-82F4-8C1E77E91B39}" destId="{F4D8305A-803D-4E1B-B44A-51DAB63BFCA3}" srcOrd="1" destOrd="0" presId="urn:microsoft.com/office/officeart/2005/8/layout/hList7#1"/>
    <dgm:cxn modelId="{ABF6F5EB-9CF3-453F-9637-F69C7857B282}" type="presParOf" srcId="{5DEA2860-2BAB-4E07-82F4-8C1E77E91B39}" destId="{9AF9D640-92CA-413F-84B3-B081AA2B2691}" srcOrd="2" destOrd="0" presId="urn:microsoft.com/office/officeart/2005/8/layout/hList7#1"/>
    <dgm:cxn modelId="{2474B56C-53F0-4786-BAF2-EC4D7481C37E}" type="presParOf" srcId="{5DEA2860-2BAB-4E07-82F4-8C1E77E91B39}" destId="{7366A263-3DC5-4EF3-81DA-88A2794186C0}" srcOrd="3" destOrd="0" presId="urn:microsoft.com/office/officeart/2005/8/layout/hList7#1"/>
    <dgm:cxn modelId="{C40BAF54-6BB8-416B-A88F-0C588738E5BB}" type="presParOf" srcId="{E5A74BC9-C2D1-464B-AE88-02B514A8F482}" destId="{6B6F3609-9509-462E-B72A-05939004768B}" srcOrd="1" destOrd="0" presId="urn:microsoft.com/office/officeart/2005/8/layout/hList7#1"/>
    <dgm:cxn modelId="{54498A29-7682-471E-A640-7FFAC3A448EC}" type="presParOf" srcId="{E5A74BC9-C2D1-464B-AE88-02B514A8F482}" destId="{3D50674D-0A2F-4ED1-AC1E-C1AB782DCB9F}" srcOrd="2" destOrd="0" presId="urn:microsoft.com/office/officeart/2005/8/layout/hList7#1"/>
    <dgm:cxn modelId="{3B9DE75A-7913-4EDD-96E7-43A799325362}" type="presParOf" srcId="{3D50674D-0A2F-4ED1-AC1E-C1AB782DCB9F}" destId="{27CB837A-47F0-415F-AEBC-1409512D2A10}" srcOrd="0" destOrd="0" presId="urn:microsoft.com/office/officeart/2005/8/layout/hList7#1"/>
    <dgm:cxn modelId="{E800222E-015A-4A9A-B9D2-9C991C66A9C5}" type="presParOf" srcId="{3D50674D-0A2F-4ED1-AC1E-C1AB782DCB9F}" destId="{02647B0E-34B6-4B01-8DF9-6D1E7C70ECDF}" srcOrd="1" destOrd="0" presId="urn:microsoft.com/office/officeart/2005/8/layout/hList7#1"/>
    <dgm:cxn modelId="{0226AF4D-141C-4606-89E2-17B20631A352}" type="presParOf" srcId="{3D50674D-0A2F-4ED1-AC1E-C1AB782DCB9F}" destId="{DA5F6A5F-15EA-4A49-A017-6FD7A1AADD05}" srcOrd="2" destOrd="0" presId="urn:microsoft.com/office/officeart/2005/8/layout/hList7#1"/>
    <dgm:cxn modelId="{B769039E-D771-40CE-AB7B-E2AA3EF02DE8}" type="presParOf" srcId="{3D50674D-0A2F-4ED1-AC1E-C1AB782DCB9F}" destId="{2C07A8BD-CE62-4DB1-87B1-15888EA69CC7}" srcOrd="3" destOrd="0" presId="urn:microsoft.com/office/officeart/2005/8/layout/hList7#1"/>
    <dgm:cxn modelId="{1A914760-45BA-49DD-9D61-E9235A2FC7CE}" type="presParOf" srcId="{E5A74BC9-C2D1-464B-AE88-02B514A8F482}" destId="{9E6B5881-1826-4B36-8155-A92E0D9C3225}" srcOrd="3" destOrd="0" presId="urn:microsoft.com/office/officeart/2005/8/layout/hList7#1"/>
    <dgm:cxn modelId="{D993E38C-46B8-426F-A4C5-7E9B10241C52}" type="presParOf" srcId="{E5A74BC9-C2D1-464B-AE88-02B514A8F482}" destId="{41F954BF-5A89-4815-96BF-0134DBAE7725}" srcOrd="4" destOrd="0" presId="urn:microsoft.com/office/officeart/2005/8/layout/hList7#1"/>
    <dgm:cxn modelId="{9AC9D5B3-2DD8-4A94-B6B2-5428E048EAB5}" type="presParOf" srcId="{41F954BF-5A89-4815-96BF-0134DBAE7725}" destId="{CA81B0D5-6B7B-4D76-BC53-74E9A1EE1EA9}" srcOrd="0" destOrd="0" presId="urn:microsoft.com/office/officeart/2005/8/layout/hList7#1"/>
    <dgm:cxn modelId="{FC14A979-9E36-4A51-BD40-C80DB4070C07}" type="presParOf" srcId="{41F954BF-5A89-4815-96BF-0134DBAE7725}" destId="{BC1B8C07-FB4E-456C-A927-18C9B5A4FE76}" srcOrd="1" destOrd="0" presId="urn:microsoft.com/office/officeart/2005/8/layout/hList7#1"/>
    <dgm:cxn modelId="{76156309-F664-403A-A763-F27C34853532}" type="presParOf" srcId="{41F954BF-5A89-4815-96BF-0134DBAE7725}" destId="{9E863F48-5890-4B1B-A0C5-95DD79814B60}" srcOrd="2" destOrd="0" presId="urn:microsoft.com/office/officeart/2005/8/layout/hList7#1"/>
    <dgm:cxn modelId="{46DA5AC8-982C-474C-B285-68C56EF408C1}" type="presParOf" srcId="{41F954BF-5A89-4815-96BF-0134DBAE7725}" destId="{80EE2535-BAD4-478F-9EF8-25260DFE3D6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56524-0870-4D45-AA7F-D2AF8B41EB4D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CD35D8A-0A7F-440D-9295-D7FEAB55054C}">
      <dgm:prSet phldrT="[Текст]"/>
      <dgm:spPr/>
      <dgm:t>
        <a:bodyPr/>
        <a:lstStyle/>
        <a:p>
          <a:r>
            <a:rPr lang="ru-RU" dirty="0" smtClean="0"/>
            <a:t>Это</a:t>
          </a:r>
          <a:endParaRPr lang="ru-RU" dirty="0"/>
        </a:p>
      </dgm:t>
    </dgm:pt>
    <dgm:pt modelId="{FAB199CE-5FC0-42BF-ABAB-2B433D789FBD}" type="parTrans" cxnId="{3A50860B-FF8A-47F5-A91E-1356C99F9FCC}">
      <dgm:prSet/>
      <dgm:spPr/>
      <dgm:t>
        <a:bodyPr/>
        <a:lstStyle/>
        <a:p>
          <a:endParaRPr lang="ru-RU"/>
        </a:p>
      </dgm:t>
    </dgm:pt>
    <dgm:pt modelId="{19FF371D-DB6D-4FF2-8929-1B6738939C6B}" type="sibTrans" cxnId="{3A50860B-FF8A-47F5-A91E-1356C99F9FCC}">
      <dgm:prSet/>
      <dgm:spPr/>
      <dgm:t>
        <a:bodyPr/>
        <a:lstStyle/>
        <a:p>
          <a:endParaRPr lang="ru-RU"/>
        </a:p>
      </dgm:t>
    </dgm:pt>
    <dgm:pt modelId="{8B21EDBD-C947-4F9F-AADC-FC74FB7989D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smtClean="0">
              <a:effectLst/>
            </a:rPr>
            <a:t>  </a:t>
          </a:r>
          <a:r>
            <a:rPr lang="ru-RU" sz="2400" b="1" dirty="0" smtClean="0"/>
            <a:t>театр, посвященный жизненным и бытовым проблемам простых людей</a:t>
          </a:r>
          <a:endParaRPr lang="ru-RU" sz="2400" b="1" dirty="0"/>
        </a:p>
      </dgm:t>
    </dgm:pt>
    <dgm:pt modelId="{7BF9973B-EB84-484E-86A8-BB8C38AF1E13}" type="parTrans" cxnId="{86863379-E088-413D-8ADC-9960E6994A76}">
      <dgm:prSet/>
      <dgm:spPr/>
      <dgm:t>
        <a:bodyPr/>
        <a:lstStyle/>
        <a:p>
          <a:endParaRPr lang="ru-RU"/>
        </a:p>
      </dgm:t>
    </dgm:pt>
    <dgm:pt modelId="{7AE62624-8208-4740-9622-00FAF85E9D3F}" type="sibTrans" cxnId="{86863379-E088-413D-8ADC-9960E6994A76}">
      <dgm:prSet/>
      <dgm:spPr/>
      <dgm:t>
        <a:bodyPr/>
        <a:lstStyle/>
        <a:p>
          <a:endParaRPr lang="ru-RU"/>
        </a:p>
      </dgm:t>
    </dgm:pt>
    <dgm:pt modelId="{5C799F26-1788-4D21-BB4D-0F04094D87CA}">
      <dgm:prSet phldrT="[Текст]"/>
      <dgm:spPr/>
      <dgm:t>
        <a:bodyPr/>
        <a:lstStyle/>
        <a:p>
          <a:r>
            <a:rPr lang="ru-RU" dirty="0" smtClean="0"/>
            <a:t>Это</a:t>
          </a:r>
          <a:endParaRPr lang="ru-RU" dirty="0"/>
        </a:p>
      </dgm:t>
    </dgm:pt>
    <dgm:pt modelId="{7047EC13-E690-4FF3-ACEB-99DE46D2EFF0}" type="parTrans" cxnId="{5BC23F54-392C-4B2F-9418-7A41EAB1B33B}">
      <dgm:prSet/>
      <dgm:spPr/>
      <dgm:t>
        <a:bodyPr/>
        <a:lstStyle/>
        <a:p>
          <a:endParaRPr lang="ru-RU"/>
        </a:p>
      </dgm:t>
    </dgm:pt>
    <dgm:pt modelId="{3ACB9199-F0B4-426A-B614-AD9B797FC42B}" type="sibTrans" cxnId="{5BC23F54-392C-4B2F-9418-7A41EAB1B33B}">
      <dgm:prSet/>
      <dgm:spPr/>
      <dgm:t>
        <a:bodyPr/>
        <a:lstStyle/>
        <a:p>
          <a:endParaRPr lang="ru-RU"/>
        </a:p>
      </dgm:t>
    </dgm:pt>
    <dgm:pt modelId="{1FE5629A-7EC8-48EA-B968-2AD097DF20C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err="1" smtClean="0"/>
            <a:t>театр,способный</a:t>
          </a:r>
          <a:r>
            <a:rPr lang="ru-RU" sz="2400" b="1" dirty="0" smtClean="0"/>
            <a:t> поднимать острые нравственные проблемы</a:t>
          </a:r>
          <a:endParaRPr lang="ru-RU" sz="2400" b="1" dirty="0"/>
        </a:p>
      </dgm:t>
    </dgm:pt>
    <dgm:pt modelId="{5A9AE5A1-F7D1-483D-974E-8CBD7CAEBAC7}" type="parTrans" cxnId="{9F291F0F-D556-4603-8645-8C5870E6F19D}">
      <dgm:prSet/>
      <dgm:spPr/>
      <dgm:t>
        <a:bodyPr/>
        <a:lstStyle/>
        <a:p>
          <a:endParaRPr lang="ru-RU"/>
        </a:p>
      </dgm:t>
    </dgm:pt>
    <dgm:pt modelId="{FF7D7AE2-1B20-443B-95F3-57D76021F296}" type="sibTrans" cxnId="{9F291F0F-D556-4603-8645-8C5870E6F19D}">
      <dgm:prSet/>
      <dgm:spPr/>
      <dgm:t>
        <a:bodyPr/>
        <a:lstStyle/>
        <a:p>
          <a:endParaRPr lang="ru-RU"/>
        </a:p>
      </dgm:t>
    </dgm:pt>
    <dgm:pt modelId="{D382798A-A00C-414E-BE77-549A5D6CFBFA}">
      <dgm:prSet phldrT="[Текст]"/>
      <dgm:spPr/>
      <dgm:t>
        <a:bodyPr/>
        <a:lstStyle/>
        <a:p>
          <a:r>
            <a:rPr lang="ru-RU" dirty="0" smtClean="0"/>
            <a:t>Это</a:t>
          </a:r>
          <a:endParaRPr lang="ru-RU" dirty="0"/>
        </a:p>
      </dgm:t>
    </dgm:pt>
    <dgm:pt modelId="{1D238A28-49AA-4645-90B8-F4D5FDE9A8A4}" type="parTrans" cxnId="{95EB3820-70A2-467F-A56E-1064BC65A60C}">
      <dgm:prSet/>
      <dgm:spPr/>
      <dgm:t>
        <a:bodyPr/>
        <a:lstStyle/>
        <a:p>
          <a:endParaRPr lang="ru-RU"/>
        </a:p>
      </dgm:t>
    </dgm:pt>
    <dgm:pt modelId="{A594D1A8-74A9-4A2F-991A-8F8DD1AA6D7E}" type="sibTrans" cxnId="{95EB3820-70A2-467F-A56E-1064BC65A60C}">
      <dgm:prSet/>
      <dgm:spPr/>
      <dgm:t>
        <a:bodyPr/>
        <a:lstStyle/>
        <a:p>
          <a:endParaRPr lang="ru-RU"/>
        </a:p>
      </dgm:t>
    </dgm:pt>
    <dgm:pt modelId="{44C1F423-6C1D-4818-859F-D8E57BD6673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театр, дающий  возможность  зрителю поговорить о причинах  проблемы, о том, что ждет героев пьесы</a:t>
          </a:r>
          <a:r>
            <a:rPr lang="ru-RU" sz="1100" b="1" dirty="0" smtClean="0"/>
            <a:t>.</a:t>
          </a:r>
          <a:endParaRPr lang="ru-RU" sz="1100" b="1" dirty="0"/>
        </a:p>
      </dgm:t>
    </dgm:pt>
    <dgm:pt modelId="{2FE658DD-D65A-40C6-B2B3-5CA53E2A801B}" type="parTrans" cxnId="{3B76DC89-039C-439D-A0AF-E0C3FA71C11B}">
      <dgm:prSet/>
      <dgm:spPr/>
      <dgm:t>
        <a:bodyPr/>
        <a:lstStyle/>
        <a:p>
          <a:endParaRPr lang="ru-RU"/>
        </a:p>
      </dgm:t>
    </dgm:pt>
    <dgm:pt modelId="{B1774BBA-01DF-43BC-8BB1-A8FBF98DB83B}" type="sibTrans" cxnId="{3B76DC89-039C-439D-A0AF-E0C3FA71C11B}">
      <dgm:prSet/>
      <dgm:spPr/>
      <dgm:t>
        <a:bodyPr/>
        <a:lstStyle/>
        <a:p>
          <a:endParaRPr lang="ru-RU"/>
        </a:p>
      </dgm:t>
    </dgm:pt>
    <dgm:pt modelId="{8F55A825-F465-4E72-864B-A323CCF34A9D}" type="pres">
      <dgm:prSet presAssocID="{7C756524-0870-4D45-AA7F-D2AF8B41EB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3CEA30-687B-45E5-A571-085FB1A921DA}" type="pres">
      <dgm:prSet presAssocID="{DCD35D8A-0A7F-440D-9295-D7FEAB55054C}" presName="composite" presStyleCnt="0"/>
      <dgm:spPr/>
      <dgm:t>
        <a:bodyPr/>
        <a:lstStyle/>
        <a:p>
          <a:endParaRPr lang="ru-RU"/>
        </a:p>
      </dgm:t>
    </dgm:pt>
    <dgm:pt modelId="{3B464C68-9A3F-464D-A710-0E218FFD2D1D}" type="pres">
      <dgm:prSet presAssocID="{DCD35D8A-0A7F-440D-9295-D7FEAB5505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0DDE0-7ED8-45A7-811E-1AF5C7FB4FBD}" type="pres">
      <dgm:prSet presAssocID="{DCD35D8A-0A7F-440D-9295-D7FEAB55054C}" presName="descendantText" presStyleLbl="alignAcc1" presStyleIdx="0" presStyleCnt="3" custLinFactNeighborX="589" custLinFactNeighborY="-2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B85C0-92BC-4C74-A371-7CA6AD0A0CF8}" type="pres">
      <dgm:prSet presAssocID="{19FF371D-DB6D-4FF2-8929-1B6738939C6B}" presName="sp" presStyleCnt="0"/>
      <dgm:spPr/>
      <dgm:t>
        <a:bodyPr/>
        <a:lstStyle/>
        <a:p>
          <a:endParaRPr lang="ru-RU"/>
        </a:p>
      </dgm:t>
    </dgm:pt>
    <dgm:pt modelId="{D3DDB272-1EE0-4867-8B06-C3DAF76F8F81}" type="pres">
      <dgm:prSet presAssocID="{5C799F26-1788-4D21-BB4D-0F04094D87CA}" presName="composite" presStyleCnt="0"/>
      <dgm:spPr/>
      <dgm:t>
        <a:bodyPr/>
        <a:lstStyle/>
        <a:p>
          <a:endParaRPr lang="ru-RU"/>
        </a:p>
      </dgm:t>
    </dgm:pt>
    <dgm:pt modelId="{4BC3629F-1D53-4D92-B754-DF14A01C5C89}" type="pres">
      <dgm:prSet presAssocID="{5C799F26-1788-4D21-BB4D-0F04094D87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BF4D8-7A23-48BF-8F1D-933095EA1CE9}" type="pres">
      <dgm:prSet presAssocID="{5C799F26-1788-4D21-BB4D-0F04094D87C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910FE-EF77-4CA6-9B7B-BCAE88484707}" type="pres">
      <dgm:prSet presAssocID="{3ACB9199-F0B4-426A-B614-AD9B797FC42B}" presName="sp" presStyleCnt="0"/>
      <dgm:spPr/>
      <dgm:t>
        <a:bodyPr/>
        <a:lstStyle/>
        <a:p>
          <a:endParaRPr lang="ru-RU"/>
        </a:p>
      </dgm:t>
    </dgm:pt>
    <dgm:pt modelId="{3AF486AF-12C6-411F-9D6A-D60719AD808F}" type="pres">
      <dgm:prSet presAssocID="{D382798A-A00C-414E-BE77-549A5D6CFBFA}" presName="composite" presStyleCnt="0"/>
      <dgm:spPr/>
      <dgm:t>
        <a:bodyPr/>
        <a:lstStyle/>
        <a:p>
          <a:endParaRPr lang="ru-RU"/>
        </a:p>
      </dgm:t>
    </dgm:pt>
    <dgm:pt modelId="{B3D63E3F-F718-438B-85C3-E0C2D29E8575}" type="pres">
      <dgm:prSet presAssocID="{D382798A-A00C-414E-BE77-549A5D6CFBF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57FDB-E1E3-41E8-BABE-6D867E70F815}" type="pres">
      <dgm:prSet presAssocID="{D382798A-A00C-414E-BE77-549A5D6CFBFA}" presName="descendantText" presStyleLbl="alignAcc1" presStyleIdx="2" presStyleCnt="3" custScaleY="132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5CB9C1-71BB-4A9D-8481-7CC29BC790C7}" type="presOf" srcId="{44C1F423-6C1D-4818-859F-D8E57BD6673E}" destId="{88857FDB-E1E3-41E8-BABE-6D867E70F815}" srcOrd="0" destOrd="0" presId="urn:microsoft.com/office/officeart/2005/8/layout/chevron2"/>
    <dgm:cxn modelId="{3B76DC89-039C-439D-A0AF-E0C3FA71C11B}" srcId="{D382798A-A00C-414E-BE77-549A5D6CFBFA}" destId="{44C1F423-6C1D-4818-859F-D8E57BD6673E}" srcOrd="0" destOrd="0" parTransId="{2FE658DD-D65A-40C6-B2B3-5CA53E2A801B}" sibTransId="{B1774BBA-01DF-43BC-8BB1-A8FBF98DB83B}"/>
    <dgm:cxn modelId="{21092EB5-E432-4BBD-9CC5-D4A1DA2314B6}" type="presOf" srcId="{D382798A-A00C-414E-BE77-549A5D6CFBFA}" destId="{B3D63E3F-F718-438B-85C3-E0C2D29E8575}" srcOrd="0" destOrd="0" presId="urn:microsoft.com/office/officeart/2005/8/layout/chevron2"/>
    <dgm:cxn modelId="{015D11F0-113F-4169-8D35-9AE16FC273D8}" type="presOf" srcId="{8B21EDBD-C947-4F9F-AADC-FC74FB7989DA}" destId="{0B70DDE0-7ED8-45A7-811E-1AF5C7FB4FBD}" srcOrd="0" destOrd="0" presId="urn:microsoft.com/office/officeart/2005/8/layout/chevron2"/>
    <dgm:cxn modelId="{3A50860B-FF8A-47F5-A91E-1356C99F9FCC}" srcId="{7C756524-0870-4D45-AA7F-D2AF8B41EB4D}" destId="{DCD35D8A-0A7F-440D-9295-D7FEAB55054C}" srcOrd="0" destOrd="0" parTransId="{FAB199CE-5FC0-42BF-ABAB-2B433D789FBD}" sibTransId="{19FF371D-DB6D-4FF2-8929-1B6738939C6B}"/>
    <dgm:cxn modelId="{9F291F0F-D556-4603-8645-8C5870E6F19D}" srcId="{5C799F26-1788-4D21-BB4D-0F04094D87CA}" destId="{1FE5629A-7EC8-48EA-B968-2AD097DF20C2}" srcOrd="0" destOrd="0" parTransId="{5A9AE5A1-F7D1-483D-974E-8CBD7CAEBAC7}" sibTransId="{FF7D7AE2-1B20-443B-95F3-57D76021F296}"/>
    <dgm:cxn modelId="{0B7CD910-44B9-434E-9F00-6E9C567E1702}" type="presOf" srcId="{7C756524-0870-4D45-AA7F-D2AF8B41EB4D}" destId="{8F55A825-F465-4E72-864B-A323CCF34A9D}" srcOrd="0" destOrd="0" presId="urn:microsoft.com/office/officeart/2005/8/layout/chevron2"/>
    <dgm:cxn modelId="{95EB3820-70A2-467F-A56E-1064BC65A60C}" srcId="{7C756524-0870-4D45-AA7F-D2AF8B41EB4D}" destId="{D382798A-A00C-414E-BE77-549A5D6CFBFA}" srcOrd="2" destOrd="0" parTransId="{1D238A28-49AA-4645-90B8-F4D5FDE9A8A4}" sibTransId="{A594D1A8-74A9-4A2F-991A-8F8DD1AA6D7E}"/>
    <dgm:cxn modelId="{5BC23F54-392C-4B2F-9418-7A41EAB1B33B}" srcId="{7C756524-0870-4D45-AA7F-D2AF8B41EB4D}" destId="{5C799F26-1788-4D21-BB4D-0F04094D87CA}" srcOrd="1" destOrd="0" parTransId="{7047EC13-E690-4FF3-ACEB-99DE46D2EFF0}" sibTransId="{3ACB9199-F0B4-426A-B614-AD9B797FC42B}"/>
    <dgm:cxn modelId="{1A0B69BA-20E6-4FAD-A3EE-6453DAAD38C0}" type="presOf" srcId="{DCD35D8A-0A7F-440D-9295-D7FEAB55054C}" destId="{3B464C68-9A3F-464D-A710-0E218FFD2D1D}" srcOrd="0" destOrd="0" presId="urn:microsoft.com/office/officeart/2005/8/layout/chevron2"/>
    <dgm:cxn modelId="{0F71DF56-6C27-4AF6-B08D-FD791D59F5F1}" type="presOf" srcId="{1FE5629A-7EC8-48EA-B968-2AD097DF20C2}" destId="{3BCBF4D8-7A23-48BF-8F1D-933095EA1CE9}" srcOrd="0" destOrd="0" presId="urn:microsoft.com/office/officeart/2005/8/layout/chevron2"/>
    <dgm:cxn modelId="{86863379-E088-413D-8ADC-9960E6994A76}" srcId="{DCD35D8A-0A7F-440D-9295-D7FEAB55054C}" destId="{8B21EDBD-C947-4F9F-AADC-FC74FB7989DA}" srcOrd="0" destOrd="0" parTransId="{7BF9973B-EB84-484E-86A8-BB8C38AF1E13}" sibTransId="{7AE62624-8208-4740-9622-00FAF85E9D3F}"/>
    <dgm:cxn modelId="{A65E55FE-C58B-4B62-9D21-604E6A8D942C}" type="presOf" srcId="{5C799F26-1788-4D21-BB4D-0F04094D87CA}" destId="{4BC3629F-1D53-4D92-B754-DF14A01C5C89}" srcOrd="0" destOrd="0" presId="urn:microsoft.com/office/officeart/2005/8/layout/chevron2"/>
    <dgm:cxn modelId="{714CDF14-3784-4733-8FB5-A9C2EEDE71B1}" type="presParOf" srcId="{8F55A825-F465-4E72-864B-A323CCF34A9D}" destId="{DA3CEA30-687B-45E5-A571-085FB1A921DA}" srcOrd="0" destOrd="0" presId="urn:microsoft.com/office/officeart/2005/8/layout/chevron2"/>
    <dgm:cxn modelId="{9C8BD72B-92CA-4EB7-9E3E-226EEA7E4441}" type="presParOf" srcId="{DA3CEA30-687B-45E5-A571-085FB1A921DA}" destId="{3B464C68-9A3F-464D-A710-0E218FFD2D1D}" srcOrd="0" destOrd="0" presId="urn:microsoft.com/office/officeart/2005/8/layout/chevron2"/>
    <dgm:cxn modelId="{63C3C94F-27DB-41EB-9B0E-D120C0236F4C}" type="presParOf" srcId="{DA3CEA30-687B-45E5-A571-085FB1A921DA}" destId="{0B70DDE0-7ED8-45A7-811E-1AF5C7FB4FBD}" srcOrd="1" destOrd="0" presId="urn:microsoft.com/office/officeart/2005/8/layout/chevron2"/>
    <dgm:cxn modelId="{9E5E0FA6-B572-4C39-97DC-2402DB81147E}" type="presParOf" srcId="{8F55A825-F465-4E72-864B-A323CCF34A9D}" destId="{D9EB85C0-92BC-4C74-A371-7CA6AD0A0CF8}" srcOrd="1" destOrd="0" presId="urn:microsoft.com/office/officeart/2005/8/layout/chevron2"/>
    <dgm:cxn modelId="{B0E4EDDD-BF5F-4FEC-9090-EBCC39EBEA6D}" type="presParOf" srcId="{8F55A825-F465-4E72-864B-A323CCF34A9D}" destId="{D3DDB272-1EE0-4867-8B06-C3DAF76F8F81}" srcOrd="2" destOrd="0" presId="urn:microsoft.com/office/officeart/2005/8/layout/chevron2"/>
    <dgm:cxn modelId="{EA2B652F-14E9-4946-9D1E-9330B7C9E512}" type="presParOf" srcId="{D3DDB272-1EE0-4867-8B06-C3DAF76F8F81}" destId="{4BC3629F-1D53-4D92-B754-DF14A01C5C89}" srcOrd="0" destOrd="0" presId="urn:microsoft.com/office/officeart/2005/8/layout/chevron2"/>
    <dgm:cxn modelId="{F122814E-D3D7-43D2-9B69-8B050BD51D5E}" type="presParOf" srcId="{D3DDB272-1EE0-4867-8B06-C3DAF76F8F81}" destId="{3BCBF4D8-7A23-48BF-8F1D-933095EA1CE9}" srcOrd="1" destOrd="0" presId="urn:microsoft.com/office/officeart/2005/8/layout/chevron2"/>
    <dgm:cxn modelId="{1E377DF9-902D-4A9B-8E25-3DF2972BBC78}" type="presParOf" srcId="{8F55A825-F465-4E72-864B-A323CCF34A9D}" destId="{13B910FE-EF77-4CA6-9B7B-BCAE88484707}" srcOrd="3" destOrd="0" presId="urn:microsoft.com/office/officeart/2005/8/layout/chevron2"/>
    <dgm:cxn modelId="{789DA6DC-AE01-4416-BD93-910AE58C13B3}" type="presParOf" srcId="{8F55A825-F465-4E72-864B-A323CCF34A9D}" destId="{3AF486AF-12C6-411F-9D6A-D60719AD808F}" srcOrd="4" destOrd="0" presId="urn:microsoft.com/office/officeart/2005/8/layout/chevron2"/>
    <dgm:cxn modelId="{CD4AAAB5-CA0D-41B2-96F9-4E8EF0541E59}" type="presParOf" srcId="{3AF486AF-12C6-411F-9D6A-D60719AD808F}" destId="{B3D63E3F-F718-438B-85C3-E0C2D29E8575}" srcOrd="0" destOrd="0" presId="urn:microsoft.com/office/officeart/2005/8/layout/chevron2"/>
    <dgm:cxn modelId="{2EEFF2FA-D13E-4D0F-8AEB-397299204C41}" type="presParOf" srcId="{3AF486AF-12C6-411F-9D6A-D60719AD808F}" destId="{88857FDB-E1E3-41E8-BABE-6D867E70F8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1C9189-1D6C-4E77-BB33-13F59B3DE176}" type="doc">
      <dgm:prSet loTypeId="urn:microsoft.com/office/officeart/2005/8/layout/arrow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A20C38-4836-41E4-BEF3-9670F98C070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</a:rPr>
            <a:t>Я понимаю твои  тревоги</a:t>
          </a:r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! </a:t>
          </a:r>
          <a:endParaRPr lang="ru-RU" sz="1200" b="1" dirty="0">
            <a:solidFill>
              <a:schemeClr val="tx2">
                <a:lumMod val="50000"/>
              </a:schemeClr>
            </a:solidFill>
          </a:endParaRPr>
        </a:p>
      </dgm:t>
    </dgm:pt>
    <dgm:pt modelId="{EEF57AC0-927F-4E8A-854E-1A2289B9B141}" type="parTrans" cxnId="{D6C43115-89E6-486B-8C43-D22E67CA9B70}">
      <dgm:prSet/>
      <dgm:spPr/>
      <dgm:t>
        <a:bodyPr/>
        <a:lstStyle/>
        <a:p>
          <a:endParaRPr lang="ru-RU"/>
        </a:p>
      </dgm:t>
    </dgm:pt>
    <dgm:pt modelId="{773489EC-D22C-47C0-8E4C-2B2720AA636D}" type="sibTrans" cxnId="{D6C43115-89E6-486B-8C43-D22E67CA9B70}">
      <dgm:prSet/>
      <dgm:spPr/>
      <dgm:t>
        <a:bodyPr/>
        <a:lstStyle/>
        <a:p>
          <a:endParaRPr lang="ru-RU"/>
        </a:p>
      </dgm:t>
    </dgm:pt>
    <dgm:pt modelId="{91D9E66B-65D5-4074-B6DE-7A8F086AF9C2}">
      <dgm:prSet phldrT="[Текст]"/>
      <dgm:spPr>
        <a:solidFill>
          <a:srgbClr val="FF9900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Я  чувствую  твою боль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2A45A0BC-222A-49FE-96FA-6A768B73FFE6}" type="parTrans" cxnId="{AAD07D79-6371-4050-8A1F-7C51322BEAC3}">
      <dgm:prSet/>
      <dgm:spPr/>
      <dgm:t>
        <a:bodyPr/>
        <a:lstStyle/>
        <a:p>
          <a:endParaRPr lang="ru-RU"/>
        </a:p>
      </dgm:t>
    </dgm:pt>
    <dgm:pt modelId="{D8313717-851C-4A2C-9DFC-45041FC2BBCE}" type="sibTrans" cxnId="{AAD07D79-6371-4050-8A1F-7C51322BEAC3}">
      <dgm:prSet/>
      <dgm:spPr/>
      <dgm:t>
        <a:bodyPr/>
        <a:lstStyle/>
        <a:p>
          <a:endParaRPr lang="ru-RU"/>
        </a:p>
      </dgm:t>
    </dgm:pt>
    <dgm:pt modelId="{28221D1A-8ABE-4869-A025-AC953F5456DE}" type="pres">
      <dgm:prSet presAssocID="{0F1C9189-1D6C-4E77-BB33-13F59B3DE1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A30991-919C-4586-86E7-636E9CFAB34D}" type="pres">
      <dgm:prSet presAssocID="{C7A20C38-4836-41E4-BEF3-9670F98C070E}" presName="arrow" presStyleLbl="node1" presStyleIdx="0" presStyleCnt="2" custScaleY="100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C4365-1C95-4775-9538-13DE54FE7FB7}" type="pres">
      <dgm:prSet presAssocID="{91D9E66B-65D5-4074-B6DE-7A8F086AF9C2}" presName="arrow" presStyleLbl="node1" presStyleIdx="1" presStyleCnt="2" custScaleY="100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623B17-0620-4B86-BE9F-9E0C36B7D7E8}" type="presOf" srcId="{0F1C9189-1D6C-4E77-BB33-13F59B3DE176}" destId="{28221D1A-8ABE-4869-A025-AC953F5456DE}" srcOrd="0" destOrd="0" presId="urn:microsoft.com/office/officeart/2005/8/layout/arrow5"/>
    <dgm:cxn modelId="{AAD07D79-6371-4050-8A1F-7C51322BEAC3}" srcId="{0F1C9189-1D6C-4E77-BB33-13F59B3DE176}" destId="{91D9E66B-65D5-4074-B6DE-7A8F086AF9C2}" srcOrd="1" destOrd="0" parTransId="{2A45A0BC-222A-49FE-96FA-6A768B73FFE6}" sibTransId="{D8313717-851C-4A2C-9DFC-45041FC2BBCE}"/>
    <dgm:cxn modelId="{D7F81178-4624-4516-9BB0-C2F74118B974}" type="presOf" srcId="{C7A20C38-4836-41E4-BEF3-9670F98C070E}" destId="{65A30991-919C-4586-86E7-636E9CFAB34D}" srcOrd="0" destOrd="0" presId="urn:microsoft.com/office/officeart/2005/8/layout/arrow5"/>
    <dgm:cxn modelId="{BAA20DE8-E7B6-4748-9A4B-057DE6EEC6A3}" type="presOf" srcId="{91D9E66B-65D5-4074-B6DE-7A8F086AF9C2}" destId="{603C4365-1C95-4775-9538-13DE54FE7FB7}" srcOrd="0" destOrd="0" presId="urn:microsoft.com/office/officeart/2005/8/layout/arrow5"/>
    <dgm:cxn modelId="{D6C43115-89E6-486B-8C43-D22E67CA9B70}" srcId="{0F1C9189-1D6C-4E77-BB33-13F59B3DE176}" destId="{C7A20C38-4836-41E4-BEF3-9670F98C070E}" srcOrd="0" destOrd="0" parTransId="{EEF57AC0-927F-4E8A-854E-1A2289B9B141}" sibTransId="{773489EC-D22C-47C0-8E4C-2B2720AA636D}"/>
    <dgm:cxn modelId="{3A8AFEA9-D8FE-436B-8FD6-A263CB6D074F}" type="presParOf" srcId="{28221D1A-8ABE-4869-A025-AC953F5456DE}" destId="{65A30991-919C-4586-86E7-636E9CFAB34D}" srcOrd="0" destOrd="0" presId="urn:microsoft.com/office/officeart/2005/8/layout/arrow5"/>
    <dgm:cxn modelId="{0010CDC9-16E3-49C1-9BB7-A99A036FDAB4}" type="presParOf" srcId="{28221D1A-8ABE-4869-A025-AC953F5456DE}" destId="{603C4365-1C95-4775-9538-13DE54FE7FB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9AE3EC-36D0-4C46-B942-C01518756DA8}" type="doc">
      <dgm:prSet loTypeId="urn:microsoft.com/office/officeart/2005/8/layout/arrow1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5D2518-9C2D-4B9C-99BF-9D92A2FA2239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/>
            <a:t>Они меня не понимают!</a:t>
          </a:r>
          <a:endParaRPr lang="ru-RU" sz="2000" b="1" dirty="0"/>
        </a:p>
      </dgm:t>
    </dgm:pt>
    <dgm:pt modelId="{BDAB45BA-21B4-45DD-9F30-4301AC610426}" type="parTrans" cxnId="{611D0292-A0D2-4894-94FA-AA9A42CC83A6}">
      <dgm:prSet/>
      <dgm:spPr/>
      <dgm:t>
        <a:bodyPr/>
        <a:lstStyle/>
        <a:p>
          <a:endParaRPr lang="ru-RU"/>
        </a:p>
      </dgm:t>
    </dgm:pt>
    <dgm:pt modelId="{7DFBD2C5-DCC6-4889-8754-55FEA43FBD29}" type="sibTrans" cxnId="{611D0292-A0D2-4894-94FA-AA9A42CC83A6}">
      <dgm:prSet/>
      <dgm:spPr/>
      <dgm:t>
        <a:bodyPr/>
        <a:lstStyle/>
        <a:p>
          <a:endParaRPr lang="ru-RU"/>
        </a:p>
      </dgm:t>
    </dgm:pt>
    <dgm:pt modelId="{5157C2F2-DEF2-4CDE-8563-CA69CCDD9AD2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Они еще ничего не понимают!</a:t>
          </a:r>
          <a:endParaRPr lang="ru-RU" b="1" dirty="0"/>
        </a:p>
      </dgm:t>
    </dgm:pt>
    <dgm:pt modelId="{7EA1D2F3-0D0C-48F5-927B-F52E999395DD}" type="parTrans" cxnId="{E782A2D9-5C1D-41FF-88DB-6169AE765E3F}">
      <dgm:prSet/>
      <dgm:spPr/>
      <dgm:t>
        <a:bodyPr/>
        <a:lstStyle/>
        <a:p>
          <a:endParaRPr lang="ru-RU"/>
        </a:p>
      </dgm:t>
    </dgm:pt>
    <dgm:pt modelId="{C08DAE94-D43F-450D-A41D-C5A620FA42B0}" type="sibTrans" cxnId="{E782A2D9-5C1D-41FF-88DB-6169AE765E3F}">
      <dgm:prSet/>
      <dgm:spPr/>
      <dgm:t>
        <a:bodyPr/>
        <a:lstStyle/>
        <a:p>
          <a:endParaRPr lang="ru-RU"/>
        </a:p>
      </dgm:t>
    </dgm:pt>
    <dgm:pt modelId="{717B39CE-7729-45E1-B6A1-55757DAE2301}" type="pres">
      <dgm:prSet presAssocID="{019AE3EC-36D0-4C46-B942-C01518756D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1E3F9A-8D13-49FD-8A54-2A65D1E18A5F}" type="pres">
      <dgm:prSet presAssocID="{E45D2518-9C2D-4B9C-99BF-9D92A2FA223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E4B9F-E870-4BDB-A06E-AAA00EC062F7}" type="pres">
      <dgm:prSet presAssocID="{5157C2F2-DEF2-4CDE-8563-CA69CCDD9AD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3A01C8-E8F8-4EA7-ACF6-95B29325E758}" type="presOf" srcId="{5157C2F2-DEF2-4CDE-8563-CA69CCDD9AD2}" destId="{791E4B9F-E870-4BDB-A06E-AAA00EC062F7}" srcOrd="0" destOrd="0" presId="urn:microsoft.com/office/officeart/2005/8/layout/arrow1"/>
    <dgm:cxn modelId="{611D0292-A0D2-4894-94FA-AA9A42CC83A6}" srcId="{019AE3EC-36D0-4C46-B942-C01518756DA8}" destId="{E45D2518-9C2D-4B9C-99BF-9D92A2FA2239}" srcOrd="0" destOrd="0" parTransId="{BDAB45BA-21B4-45DD-9F30-4301AC610426}" sibTransId="{7DFBD2C5-DCC6-4889-8754-55FEA43FBD29}"/>
    <dgm:cxn modelId="{B9B47978-83C3-4707-9AE4-01358D8457C0}" type="presOf" srcId="{019AE3EC-36D0-4C46-B942-C01518756DA8}" destId="{717B39CE-7729-45E1-B6A1-55757DAE2301}" srcOrd="0" destOrd="0" presId="urn:microsoft.com/office/officeart/2005/8/layout/arrow1"/>
    <dgm:cxn modelId="{CBFF5568-4EAB-4135-AA57-DCA4DD4B7682}" type="presOf" srcId="{E45D2518-9C2D-4B9C-99BF-9D92A2FA2239}" destId="{F51E3F9A-8D13-49FD-8A54-2A65D1E18A5F}" srcOrd="0" destOrd="0" presId="urn:microsoft.com/office/officeart/2005/8/layout/arrow1"/>
    <dgm:cxn modelId="{E782A2D9-5C1D-41FF-88DB-6169AE765E3F}" srcId="{019AE3EC-36D0-4C46-B942-C01518756DA8}" destId="{5157C2F2-DEF2-4CDE-8563-CA69CCDD9AD2}" srcOrd="1" destOrd="0" parTransId="{7EA1D2F3-0D0C-48F5-927B-F52E999395DD}" sibTransId="{C08DAE94-D43F-450D-A41D-C5A620FA42B0}"/>
    <dgm:cxn modelId="{2E367677-A824-4792-9E33-85BE84506B52}" type="presParOf" srcId="{717B39CE-7729-45E1-B6A1-55757DAE2301}" destId="{F51E3F9A-8D13-49FD-8A54-2A65D1E18A5F}" srcOrd="0" destOrd="0" presId="urn:microsoft.com/office/officeart/2005/8/layout/arrow1"/>
    <dgm:cxn modelId="{380FE96E-A405-422C-A5FA-CAC7845711AB}" type="presParOf" srcId="{717B39CE-7729-45E1-B6A1-55757DAE2301}" destId="{791E4B9F-E870-4BDB-A06E-AAA00EC062F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F286D2-410B-46D2-9E02-AF3937D5561F}">
      <dsp:nvSpPr>
        <dsp:cNvPr id="0" name=""/>
        <dsp:cNvSpPr/>
      </dsp:nvSpPr>
      <dsp:spPr>
        <a:xfrm>
          <a:off x="66518" y="0"/>
          <a:ext cx="2423916" cy="3138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Коммуникация</a:t>
          </a:r>
          <a:endParaRPr lang="ru-RU" sz="2400" kern="1200" dirty="0"/>
        </a:p>
      </dsp:txBody>
      <dsp:txXfrm>
        <a:off x="66518" y="1255229"/>
        <a:ext cx="2423916" cy="1255229"/>
      </dsp:txXfrm>
    </dsp:sp>
    <dsp:sp modelId="{7366A263-3DC5-4EF3-81DA-88A2794186C0}">
      <dsp:nvSpPr>
        <dsp:cNvPr id="0" name=""/>
        <dsp:cNvSpPr/>
      </dsp:nvSpPr>
      <dsp:spPr>
        <a:xfrm flipV="1">
          <a:off x="1315291" y="700471"/>
          <a:ext cx="227794" cy="71884"/>
        </a:xfrm>
        <a:prstGeom prst="cub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B837A-47F0-415F-AEBC-1409512D2A10}">
      <dsp:nvSpPr>
        <dsp:cNvPr id="0" name=""/>
        <dsp:cNvSpPr/>
      </dsp:nvSpPr>
      <dsp:spPr>
        <a:xfrm>
          <a:off x="2498191" y="-41730"/>
          <a:ext cx="2423916" cy="3138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Открытость</a:t>
          </a:r>
          <a:endParaRPr lang="ru-RU" sz="2400" kern="1200" dirty="0"/>
        </a:p>
      </dsp:txBody>
      <dsp:txXfrm>
        <a:off x="2498191" y="1213499"/>
        <a:ext cx="2423916" cy="1255229"/>
      </dsp:txXfrm>
    </dsp:sp>
    <dsp:sp modelId="{2C07A8BD-CE62-4DB1-87B1-15888EA69CC7}">
      <dsp:nvSpPr>
        <dsp:cNvPr id="0" name=""/>
        <dsp:cNvSpPr/>
      </dsp:nvSpPr>
      <dsp:spPr>
        <a:xfrm flipV="1">
          <a:off x="3743563" y="603978"/>
          <a:ext cx="45717" cy="45717"/>
        </a:xfrm>
        <a:prstGeom prst="cub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1B0D5-6B7B-4D76-BC53-74E9A1EE1EA9}">
      <dsp:nvSpPr>
        <dsp:cNvPr id="0" name=""/>
        <dsp:cNvSpPr/>
      </dsp:nvSpPr>
      <dsp:spPr>
        <a:xfrm>
          <a:off x="4994825" y="-41730"/>
          <a:ext cx="2423916" cy="3138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Творчество</a:t>
          </a:r>
          <a:endParaRPr lang="ru-RU" sz="2400" kern="1200" dirty="0"/>
        </a:p>
      </dsp:txBody>
      <dsp:txXfrm>
        <a:off x="4994825" y="1213499"/>
        <a:ext cx="2423916" cy="1255229"/>
      </dsp:txXfrm>
    </dsp:sp>
    <dsp:sp modelId="{80EE2535-BAD4-478F-9EF8-25260DFE3D6B}">
      <dsp:nvSpPr>
        <dsp:cNvPr id="0" name=""/>
        <dsp:cNvSpPr/>
      </dsp:nvSpPr>
      <dsp:spPr>
        <a:xfrm flipV="1">
          <a:off x="6101016" y="646184"/>
          <a:ext cx="211535" cy="45717"/>
        </a:xfrm>
        <a:prstGeom prst="cub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F29BD-9B28-43D9-8A02-523C957554BB}">
      <dsp:nvSpPr>
        <dsp:cNvPr id="0" name=""/>
        <dsp:cNvSpPr/>
      </dsp:nvSpPr>
      <dsp:spPr>
        <a:xfrm>
          <a:off x="291487" y="2186716"/>
          <a:ext cx="6837325" cy="95143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64C68-9A3F-464D-A710-0E218FFD2D1D}">
      <dsp:nvSpPr>
        <dsp:cNvPr id="0" name=""/>
        <dsp:cNvSpPr/>
      </dsp:nvSpPr>
      <dsp:spPr>
        <a:xfrm rot="5400000">
          <a:off x="-271490" y="274138"/>
          <a:ext cx="1809936" cy="126695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Это</a:t>
          </a:r>
          <a:endParaRPr lang="ru-RU" sz="3700" kern="1200" dirty="0"/>
        </a:p>
      </dsp:txBody>
      <dsp:txXfrm rot="5400000">
        <a:off x="-271490" y="274138"/>
        <a:ext cx="1809936" cy="1266955"/>
      </dsp:txXfrm>
    </dsp:sp>
    <dsp:sp modelId="{0B70DDE0-7ED8-45A7-811E-1AF5C7FB4FBD}">
      <dsp:nvSpPr>
        <dsp:cNvPr id="0" name=""/>
        <dsp:cNvSpPr/>
      </dsp:nvSpPr>
      <dsp:spPr>
        <a:xfrm rot="5400000">
          <a:off x="4560521" y="-3293566"/>
          <a:ext cx="1176458" cy="7763590"/>
        </a:xfrm>
        <a:prstGeom prst="round2Same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/>
            </a:rPr>
            <a:t>  </a:t>
          </a:r>
          <a:r>
            <a:rPr lang="ru-RU" sz="2400" b="1" kern="1200" dirty="0" smtClean="0"/>
            <a:t>театр, посвященный жизненным и бытовым проблемам простых людей</a:t>
          </a:r>
          <a:endParaRPr lang="ru-RU" sz="2400" b="1" kern="1200" dirty="0"/>
        </a:p>
      </dsp:txBody>
      <dsp:txXfrm rot="5400000">
        <a:off x="4560521" y="-3293566"/>
        <a:ext cx="1176458" cy="7763590"/>
      </dsp:txXfrm>
    </dsp:sp>
    <dsp:sp modelId="{4BC3629F-1D53-4D92-B754-DF14A01C5C89}">
      <dsp:nvSpPr>
        <dsp:cNvPr id="0" name=""/>
        <dsp:cNvSpPr/>
      </dsp:nvSpPr>
      <dsp:spPr>
        <a:xfrm rot="5400000">
          <a:off x="-271490" y="1899673"/>
          <a:ext cx="1809936" cy="126695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Это</a:t>
          </a:r>
          <a:endParaRPr lang="ru-RU" sz="3700" kern="1200" dirty="0"/>
        </a:p>
      </dsp:txBody>
      <dsp:txXfrm rot="5400000">
        <a:off x="-271490" y="1899673"/>
        <a:ext cx="1809936" cy="1266955"/>
      </dsp:txXfrm>
    </dsp:sp>
    <dsp:sp modelId="{3BCBF4D8-7A23-48BF-8F1D-933095EA1CE9}">
      <dsp:nvSpPr>
        <dsp:cNvPr id="0" name=""/>
        <dsp:cNvSpPr/>
      </dsp:nvSpPr>
      <dsp:spPr>
        <a:xfrm rot="5400000">
          <a:off x="4560521" y="-1665383"/>
          <a:ext cx="1176458" cy="7763590"/>
        </a:xfrm>
        <a:prstGeom prst="round2Same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/>
            <a:t>театр,способный</a:t>
          </a:r>
          <a:r>
            <a:rPr lang="ru-RU" sz="2400" b="1" kern="1200" dirty="0" smtClean="0"/>
            <a:t> поднимать острые нравственные проблемы</a:t>
          </a:r>
          <a:endParaRPr lang="ru-RU" sz="2400" b="1" kern="1200" dirty="0"/>
        </a:p>
      </dsp:txBody>
      <dsp:txXfrm rot="5400000">
        <a:off x="4560521" y="-1665383"/>
        <a:ext cx="1176458" cy="7763590"/>
      </dsp:txXfrm>
    </dsp:sp>
    <dsp:sp modelId="{B3D63E3F-F718-438B-85C3-E0C2D29E8575}">
      <dsp:nvSpPr>
        <dsp:cNvPr id="0" name=""/>
        <dsp:cNvSpPr/>
      </dsp:nvSpPr>
      <dsp:spPr>
        <a:xfrm rot="5400000">
          <a:off x="-271490" y="3716705"/>
          <a:ext cx="1809936" cy="126695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Это</a:t>
          </a:r>
          <a:endParaRPr lang="ru-RU" sz="3700" kern="1200" dirty="0"/>
        </a:p>
      </dsp:txBody>
      <dsp:txXfrm rot="5400000">
        <a:off x="-271490" y="3716705"/>
        <a:ext cx="1809936" cy="1266955"/>
      </dsp:txXfrm>
    </dsp:sp>
    <dsp:sp modelId="{88857FDB-E1E3-41E8-BABE-6D867E70F815}">
      <dsp:nvSpPr>
        <dsp:cNvPr id="0" name=""/>
        <dsp:cNvSpPr/>
      </dsp:nvSpPr>
      <dsp:spPr>
        <a:xfrm rot="5400000">
          <a:off x="4369023" y="151649"/>
          <a:ext cx="1559454" cy="7763590"/>
        </a:xfrm>
        <a:prstGeom prst="round2SameRect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театр, дающий  возможность  зрителю поговорить о причинах  проблемы, о том, что ждет героев пьесы</a:t>
          </a:r>
          <a:r>
            <a:rPr lang="ru-RU" sz="1100" b="1" kern="1200" dirty="0" smtClean="0"/>
            <a:t>.</a:t>
          </a:r>
          <a:endParaRPr lang="ru-RU" sz="1100" b="1" kern="1200" dirty="0"/>
        </a:p>
      </dsp:txBody>
      <dsp:txXfrm rot="5400000">
        <a:off x="4369023" y="151649"/>
        <a:ext cx="1559454" cy="77635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1FEBA-3A85-413A-A62B-6F7B1301035E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C5010-F9EC-4293-8260-18861A72B52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789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5AC9-778C-4B06-8CB4-E52AAE9ED7E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157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8C523-42B9-4F90-B389-8DF094435F0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50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289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365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22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592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993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8291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114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03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11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284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137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741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50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708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622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210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2792-0373-4493-BCBA-D4E012F025C4}" type="datetimeFigureOut">
              <a:rPr lang="ru-RU" smtClean="0"/>
              <a:pPr/>
              <a:t>18.10.2018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30CC04-9570-47CC-AFB2-0D79DBCFF2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629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71" y="238107"/>
            <a:ext cx="3651410" cy="3732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2906" y="1530964"/>
            <a:ext cx="9480973" cy="3117236"/>
          </a:xfrm>
        </p:spPr>
        <p:txBody>
          <a:bodyPr/>
          <a:lstStyle/>
          <a:p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9975" y="1659989"/>
            <a:ext cx="8370277" cy="22226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Социальный театр – площадка для проектно-исследовательской  деятельности в области социально-общественных </a:t>
            </a:r>
            <a:r>
              <a:rPr lang="ru-RU" sz="32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задач</a:t>
            </a:r>
            <a:r>
              <a:rPr lang="ru-RU" sz="3200" b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</a:t>
            </a:r>
            <a:endParaRPr lang="ru-RU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2172" y="253218"/>
            <a:ext cx="79998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Федеральная инновационная площадка</a:t>
            </a:r>
          </a:p>
          <a:p>
            <a:pPr algn="ctr"/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Межрегиональный семинар: Создание федеральной инновационной площадки: от идеи к воплощению </a:t>
            </a:r>
            <a:b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Picture 3" descr="D:\Desktop\2016-2017 учг\Сценарии_2016\Цветы на каменном поле\ro7NuLWHDv4.jpg"/>
          <p:cNvPicPr>
            <a:picLocks noChangeAspect="1" noChangeArrowheads="1"/>
          </p:cNvPicPr>
          <p:nvPr/>
        </p:nvPicPr>
        <p:blipFill>
          <a:blip r:embed="rId3" cstate="print"/>
          <a:srcRect t="4304" r="9900" b="24419"/>
          <a:stretch>
            <a:fillRect/>
          </a:stretch>
        </p:blipFill>
        <p:spPr bwMode="auto">
          <a:xfrm>
            <a:off x="8203330" y="4594618"/>
            <a:ext cx="4003082" cy="23750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84" r="8120" b="20420"/>
          <a:stretch/>
        </p:blipFill>
        <p:spPr>
          <a:xfrm>
            <a:off x="-52204" y="3683333"/>
            <a:ext cx="4349357" cy="21087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2" descr="D:\Desktop\2016-2017 учг\Сценарии_2016\Цветы на каменном поле\17309653_426018407751187_2150756205983648303_n.jpg"/>
          <p:cNvPicPr>
            <a:picLocks noChangeAspect="1" noChangeArrowheads="1"/>
          </p:cNvPicPr>
          <p:nvPr/>
        </p:nvPicPr>
        <p:blipFill>
          <a:blip r:embed="rId5" cstate="print"/>
          <a:srcRect b="29730"/>
          <a:stretch>
            <a:fillRect/>
          </a:stretch>
        </p:blipFill>
        <p:spPr bwMode="auto">
          <a:xfrm>
            <a:off x="1521575" y="4458266"/>
            <a:ext cx="4765306" cy="25114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/>
          <a:srcRect t="32986" r="14496" b="9722"/>
          <a:stretch/>
        </p:blipFill>
        <p:spPr>
          <a:xfrm>
            <a:off x="5437164" y="4285962"/>
            <a:ext cx="4586217" cy="23047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5401994" y="3727939"/>
            <a:ext cx="652741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 образования г. Муравленко  ЯНАО</a:t>
            </a:r>
          </a:p>
          <a:p>
            <a:pPr algn="ctr"/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Муниципальное бюджетное общеобразовательное учреждение «Школа № 5»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36566" y="6175718"/>
            <a:ext cx="29260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г. Екатеринбург, 2018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2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7835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sz="4000" dirty="0" smtClean="0">
                <a:solidFill>
                  <a:srgbClr val="FF0000"/>
                </a:solidFill>
              </a:rPr>
              <a:t>Цель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864752"/>
            <a:ext cx="11591365" cy="4159529"/>
          </a:xfrm>
          <a:solidFill>
            <a:schemeClr val="accent2">
              <a:lumMod val="40000"/>
              <a:lumOff val="60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3200" b="1" dirty="0"/>
              <a:t>создать  </a:t>
            </a:r>
            <a:r>
              <a:rPr lang="ru-RU" sz="3200" b="1" dirty="0" smtClean="0"/>
              <a:t>условия, </a:t>
            </a:r>
            <a:r>
              <a:rPr lang="ru-RU" sz="3200" b="1" dirty="0"/>
              <a:t>направленные на выявление остросоциальных проблем, волнующих подростковую и молодежную среду, проведение анализа причин и следствий возникновения этих проблем, составление прогноза вариативности решения данных проблем, создание  социальных исследований и творческих продуктов в виде драматического спектакля  малой формы для показа общественности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20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02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9859"/>
            <a:ext cx="10645090" cy="4921623"/>
          </a:xfrm>
          <a:solidFill>
            <a:schemeClr val="tx2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sz="2000" b="1" dirty="0"/>
              <a:t>1. Организовать работу муниципальной площадки «Социальный театр» для налаживания диалога </a:t>
            </a:r>
            <a:r>
              <a:rPr lang="ru-RU" sz="2000" b="1" dirty="0" err="1"/>
              <a:t>межвозрастной</a:t>
            </a:r>
            <a:r>
              <a:rPr lang="ru-RU" sz="2000" b="1" dirty="0"/>
              <a:t> аудитории, через просмотр и обсуждение пьес социального характера, </a:t>
            </a:r>
            <a:r>
              <a:rPr lang="ru-RU" sz="2000" b="1" dirty="0" smtClean="0"/>
              <a:t>разработанных </a:t>
            </a:r>
            <a:r>
              <a:rPr lang="ru-RU" sz="2000" b="1" dirty="0"/>
              <a:t>и </a:t>
            </a:r>
            <a:r>
              <a:rPr lang="ru-RU" sz="2000" b="1" dirty="0" smtClean="0"/>
              <a:t>поставленных </a:t>
            </a:r>
            <a:r>
              <a:rPr lang="ru-RU" sz="2000" b="1" dirty="0"/>
              <a:t>детскими творческими коллективами; творческих театральных групп социального театра в учебных заведениях города.</a:t>
            </a:r>
          </a:p>
          <a:p>
            <a:r>
              <a:rPr lang="ru-RU" sz="2000" b="1" dirty="0"/>
              <a:t>2. Наладить деятельность городской лаборатории социального театра, как консультативного, обучающего  центра по  созданию творческого продукта на основе социальных исследований проблем подростковой молодежной среды.</a:t>
            </a:r>
          </a:p>
          <a:p>
            <a:r>
              <a:rPr lang="ru-RU" sz="2000" b="1" dirty="0"/>
              <a:t>3. Способствовать  созданию общественных переговорных площадок </a:t>
            </a:r>
            <a:r>
              <a:rPr lang="ru-RU" sz="2000" b="1" dirty="0" err="1"/>
              <a:t>межвозрастных</a:t>
            </a:r>
            <a:r>
              <a:rPr lang="ru-RU" sz="2000" b="1" dirty="0"/>
              <a:t>  социальных групп  для решения проблемных ситуаций;  приобретению социального и  творческого опыта, развитию исследовательских, аналитических, креативных  качеств  у подростковой молодежи через участие в социальных пробах и проектах;  </a:t>
            </a:r>
          </a:p>
          <a:p>
            <a:r>
              <a:rPr lang="ru-RU" sz="2000" b="1" dirty="0"/>
              <a:t>4. Ввести  в практику творческие показы с обсуждением  спектаклей социальной направленности для детей и взрослых на образовательных и культурных площадках города.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9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034" y="268941"/>
            <a:ext cx="8520967" cy="726141"/>
          </a:xfrm>
        </p:spPr>
        <p:txBody>
          <a:bodyPr/>
          <a:lstStyle/>
          <a:p>
            <a:r>
              <a:rPr lang="ru-RU" dirty="0" smtClean="0"/>
              <a:t>Субъекты проекта и их роль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5582295"/>
              </p:ext>
            </p:extLst>
          </p:nvPr>
        </p:nvGraphicFramePr>
        <p:xfrm>
          <a:off x="107576" y="1290918"/>
          <a:ext cx="12021671" cy="540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260">
                  <a:extLst>
                    <a:ext uri="{9D8B030D-6E8A-4147-A177-3AD203B41FA5}">
                      <a16:colId xmlns="" xmlns:a16="http://schemas.microsoft.com/office/drawing/2014/main" val="597474731"/>
                    </a:ext>
                  </a:extLst>
                </a:gridCol>
                <a:gridCol w="9812411">
                  <a:extLst>
                    <a:ext uri="{9D8B030D-6E8A-4147-A177-3AD203B41FA5}">
                      <a16:colId xmlns="" xmlns:a16="http://schemas.microsoft.com/office/drawing/2014/main" val="1841508443"/>
                    </a:ext>
                  </a:extLst>
                </a:gridCol>
              </a:tblGrid>
              <a:tr h="9681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Директора</a:t>
                      </a:r>
                      <a:r>
                        <a:rPr lang="ru-RU" sz="900" baseline="0" dirty="0" smtClean="0"/>
                        <a:t> и заместители  по УВР, НМР  образовательных учреждений,    специалисты управления образования города</a:t>
                      </a:r>
                      <a:endParaRPr lang="ru-RU" sz="900" dirty="0" smtClean="0"/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1.   Создают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  условий для реализации проекта в образовательном учреждении и городе;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900" baseline="0" dirty="0" smtClean="0"/>
                        <a:t>Участвуют в переговорных площадках   по реализации планов  муниципальной площадки «Социальный театр – «Диалог поколений»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900" baseline="0" dirty="0" smtClean="0"/>
                        <a:t>  Способствуют   распространению полученного опыта ;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900" baseline="0" dirty="0" smtClean="0"/>
                        <a:t>   Создают условия для публичной  презентации исследовательских работ и  творческих проектов.</a:t>
                      </a:r>
                    </a:p>
                    <a:p>
                      <a:pPr marL="0" indent="0">
                        <a:buNone/>
                      </a:pP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5650787"/>
                  </a:ext>
                </a:extLst>
              </a:tr>
              <a:tr h="647997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Учителя</a:t>
                      </a:r>
                      <a:r>
                        <a:rPr lang="ru-RU" sz="900" b="1" baseline="0" dirty="0" smtClean="0"/>
                        <a:t> предметники, педагоги дополнительного образования, классные руководители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 1.     Участвуют в организации</a:t>
                      </a:r>
                      <a:r>
                        <a:rPr lang="ru-RU" sz="900" baseline="0" dirty="0" smtClean="0"/>
                        <a:t>   работы групп ( команд);                    </a:t>
                      </a:r>
                    </a:p>
                    <a:p>
                      <a:r>
                        <a:rPr lang="ru-RU" sz="900" baseline="0" dirty="0" smtClean="0"/>
                        <a:t>   2.   Являются координаторами  всех субъектов проекта на уровне  города, образовательного учреждения,  группы учащихся;</a:t>
                      </a:r>
                    </a:p>
                    <a:p>
                      <a:r>
                        <a:rPr lang="ru-RU" sz="900" baseline="0" dirty="0" smtClean="0"/>
                        <a:t>    3. Проводят обучение учащихся, мастер-классы,  консультации, переговорные площадки;</a:t>
                      </a:r>
                    </a:p>
                    <a:p>
                      <a:r>
                        <a:rPr lang="ru-RU" sz="900" baseline="0" dirty="0" smtClean="0"/>
                        <a:t>    4.  Сопровождают как </a:t>
                      </a:r>
                      <a:r>
                        <a:rPr lang="ru-RU" sz="900" baseline="0" dirty="0" err="1" smtClean="0"/>
                        <a:t>тьюторы</a:t>
                      </a:r>
                      <a:r>
                        <a:rPr lang="ru-RU" sz="900" baseline="0" dirty="0" smtClean="0"/>
                        <a:t> или  научные руководители  социальные исследования учащихся;</a:t>
                      </a:r>
                    </a:p>
                    <a:p>
                      <a:r>
                        <a:rPr lang="ru-RU" sz="900" baseline="0" dirty="0" smtClean="0"/>
                        <a:t>    5.  Принимают участие в  создании  пьесы и постановки спектакля  на равных с  родителями и учащимися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5427000"/>
                  </a:ext>
                </a:extLst>
              </a:tr>
              <a:tr h="647997">
                <a:tc>
                  <a:txBody>
                    <a:bodyPr/>
                    <a:lstStyle/>
                    <a:p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 5-11 классов</a:t>
                      </a:r>
                      <a:endParaRPr lang="ru-RU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     1.Организовывают группы (команды) для  участия в проекте;               </a:t>
                      </a:r>
                    </a:p>
                    <a:p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2.   Являются  участниками всех переговорных площадок</a:t>
                      </a:r>
                    </a:p>
                    <a:p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3. Проводят обучение  по  получению недостающих  знаний для создания   творческих продуктов ( индивидуально,  в группе);</a:t>
                      </a:r>
                    </a:p>
                    <a:p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4.  Занимаются социальными исследованиями подростковых проблем;</a:t>
                      </a:r>
                    </a:p>
                    <a:p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5.  Принимают участие в  создании  пьесы и постановки спектакля  на равных с  родителями и учителями;</a:t>
                      </a:r>
                    </a:p>
                    <a:p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6.  Демонстрируют научные и творческие продукты общественности;</a:t>
                      </a:r>
                      <a:endParaRPr lang="ru-RU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2209588"/>
                  </a:ext>
                </a:extLst>
              </a:tr>
              <a:tr h="647997">
                <a:tc>
                  <a:txBody>
                    <a:bodyPr/>
                    <a:lstStyle/>
                    <a:p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  или законные представители   учащихся  </a:t>
                      </a:r>
                      <a:endParaRPr lang="ru-RU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1.Являются участниками всех переговорных площадок;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Включаются в  исследовательскую и проектную деятельность;</a:t>
                      </a:r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Дают экспертную оценку  исследовательским работам  и творческим проектам;</a:t>
                      </a:r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Выносят на  исследование  проблемы,  связанные с   их детьми.</a:t>
                      </a:r>
                    </a:p>
                    <a:p>
                      <a:endParaRPr lang="ru-RU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0948574"/>
                  </a:ext>
                </a:extLst>
              </a:tr>
              <a:tr h="64799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Педагоги</a:t>
                      </a:r>
                      <a:r>
                        <a:rPr lang="ru-RU" sz="900" baseline="0" dirty="0" smtClean="0"/>
                        <a:t>  психологи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  Проводят диагностические  исследования  для выявления группы высокомотивированных учащихся, для реализации проекта, для выявления социальных проблем обучающихся и их родителей;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Организовывают  работу с участниками проекта по развитию навыков </a:t>
                      </a:r>
                      <a:r>
                        <a:rPr lang="ru-RU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самопрезентации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снижению уровня тревожности, преодоления стрессовых ситуаций, жизни в гармонии с окружающими людьми и с самим собой, развитие личностных качеств, чувства понимания и сопереживания другим людям;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Оказывают психологическое сопровождение  превентивных мероприятий по профилактике возникновения социальной </a:t>
                      </a:r>
                      <a:r>
                        <a:rPr lang="ru-RU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дезадаптации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консультируют  участников проекта  в исследуемых проблемах;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  Проводят </a:t>
                      </a:r>
                      <a:r>
                        <a:rPr lang="ru-RU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скрининговые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обследования с целью анализа   эффективности  реализуемых социальных исследований и проектов, передают обобщенные данные в психологические службы образовательных учреждений для организации коррекционно-развивающей работы с учащимися, родителями и педагогами.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9067882"/>
                  </a:ext>
                </a:extLst>
              </a:tr>
              <a:tr h="64799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Социально-правовая служба:</a:t>
                      </a:r>
                    </a:p>
                    <a:p>
                      <a:r>
                        <a:rPr lang="ru-RU" sz="900" dirty="0" smtClean="0"/>
                        <a:t>социальные педагоги, муниципальные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служащие</a:t>
                      </a:r>
                      <a:r>
                        <a:rPr lang="ru-RU" sz="900" baseline="0" dirty="0" smtClean="0"/>
                        <a:t>               КДН и ЗП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1.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Являются</a:t>
                      </a:r>
                      <a:r>
                        <a:rPr lang="ru-RU" sz="900" baseline="0" dirty="0" smtClean="0"/>
                        <a:t> юридическими консультантами переговорных площадок и   сопровождения  исследовательских и проектных работ; </a:t>
                      </a:r>
                    </a:p>
                    <a:p>
                      <a:r>
                        <a:rPr lang="ru-RU" sz="900" baseline="0" dirty="0" smtClean="0"/>
                        <a:t>  2.   Работают с аниматорами и волонтерами   социальных проектов;</a:t>
                      </a:r>
                    </a:p>
                    <a:p>
                      <a:r>
                        <a:rPr lang="ru-RU" sz="900" baseline="0" dirty="0" smtClean="0"/>
                        <a:t> 3. Являются консультантами социальных исследований;</a:t>
                      </a:r>
                    </a:p>
                    <a:p>
                      <a:r>
                        <a:rPr lang="ru-RU" sz="900" baseline="0" dirty="0" smtClean="0"/>
                        <a:t>4. Привлекают к участию в проекте  детей и семьи социального  риска. </a:t>
                      </a:r>
                    </a:p>
                    <a:p>
                      <a:r>
                        <a:rPr lang="ru-RU" sz="900" baseline="0" dirty="0" smtClean="0"/>
                        <a:t>5. </a:t>
                      </a:r>
                      <a:r>
                        <a:rPr lang="ru-RU" sz="900" baseline="0" dirty="0" err="1" smtClean="0"/>
                        <a:t>Мониторят</a:t>
                      </a:r>
                      <a:r>
                        <a:rPr lang="ru-RU" sz="900" baseline="0" dirty="0" smtClean="0"/>
                        <a:t> эффективность  реализованных проектов.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6116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04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8160" y="2499360"/>
            <a:ext cx="2849880" cy="1676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Координационный  и учебный центр МБОУ «Школа № 5</a:t>
            </a:r>
            <a:r>
              <a:rPr lang="ru-RU" b="1" i="1" dirty="0" smtClean="0"/>
              <a:t>»: «Социальный театр»</a:t>
            </a:r>
            <a:endParaRPr lang="ru-RU" dirty="0"/>
          </a:p>
        </p:txBody>
      </p:sp>
      <p:sp>
        <p:nvSpPr>
          <p:cNvPr id="3" name="Двойная стрелка вверх/вниз 2"/>
          <p:cNvSpPr/>
          <p:nvPr/>
        </p:nvSpPr>
        <p:spPr>
          <a:xfrm rot="17750461">
            <a:off x="3490570" y="1980815"/>
            <a:ext cx="518160" cy="11125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5554981" y="1484302"/>
            <a:ext cx="466038" cy="9937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верх/вниз 4"/>
          <p:cNvSpPr/>
          <p:nvPr/>
        </p:nvSpPr>
        <p:spPr>
          <a:xfrm rot="2936916">
            <a:off x="7539823" y="1928330"/>
            <a:ext cx="563880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 rot="17788305">
            <a:off x="7614995" y="3405929"/>
            <a:ext cx="595685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верх/вниз 6"/>
          <p:cNvSpPr/>
          <p:nvPr/>
        </p:nvSpPr>
        <p:spPr>
          <a:xfrm rot="3649150">
            <a:off x="3329586" y="3266576"/>
            <a:ext cx="551183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5636819" y="4218286"/>
            <a:ext cx="493777" cy="10767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54145" y="201128"/>
            <a:ext cx="3867710" cy="114178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координирует  работу Муниципальной площадки «Социальный  театр – «Диалог поколений»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261" y="762000"/>
            <a:ext cx="2618644" cy="257555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обобщает </a:t>
            </a:r>
            <a:r>
              <a:rPr lang="ru-RU" dirty="0" smtClean="0"/>
              <a:t>опыт </a:t>
            </a:r>
            <a:r>
              <a:rPr lang="ru-RU" dirty="0"/>
              <a:t>работы </a:t>
            </a:r>
            <a:r>
              <a:rPr lang="ru-RU" dirty="0" smtClean="0"/>
              <a:t>для представления  </a:t>
            </a:r>
            <a:r>
              <a:rPr lang="ru-RU" dirty="0"/>
              <a:t>на городском, окружном и всероссийском уровне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2051" y="4094987"/>
            <a:ext cx="2934034" cy="19574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проводит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консультации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ходе проведения социальных исследований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4145" y="5583862"/>
            <a:ext cx="4008501" cy="1167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предоставляет  сценическую  площадку, специалистов для подготовки и показа спектаклей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3437" y="3647142"/>
            <a:ext cx="3132070" cy="22190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проводит учебные занятия   различных содержательных форм, созданных по запросу  образовательных учреждений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учащихся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98424" y="990601"/>
            <a:ext cx="3282096" cy="202210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создает образовательные программы , для получения недостающих знаний в области социального исследования и  творческого проектирования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28721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Вариант № 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24126" y="1281719"/>
            <a:ext cx="3108960" cy="2316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Образовательное учреждение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4486" y="609600"/>
            <a:ext cx="540935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Набирает  активную группу                  (несколько групп) по от 5 до -12 человек 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3760" y="3152140"/>
            <a:ext cx="4968240" cy="868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Заключает договор с МБОУ «Школа № 5» на организацию и проведение обучения  учащихся активных групп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060654">
            <a:off x="6568192" y="15949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139631">
            <a:off x="6431186" y="31438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655" y="1433141"/>
            <a:ext cx="3421188" cy="16484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Проводит социальные исследования на основе опросов  учащихся, учителей и родителей, данных социально-психологических служб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3141521" y="2334266"/>
            <a:ext cx="1033546" cy="569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1301476" y="3381770"/>
            <a:ext cx="1033546" cy="569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708300" y="4588312"/>
            <a:ext cx="1046580" cy="471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656" y="4251758"/>
            <a:ext cx="3616470" cy="11577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Создает  спектакли   социального характера и организовывает  показы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8987" y="4082508"/>
            <a:ext cx="3025333" cy="1326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Содействует  обобщению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</a:t>
            </a:r>
            <a:r>
              <a:rPr lang="ru-RU" b="1" dirty="0" smtClean="0">
                <a:solidFill>
                  <a:schemeClr val="tx1"/>
                </a:solidFill>
              </a:rPr>
              <a:t>атериала и его диссеминации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786874">
            <a:off x="7960986" y="4808970"/>
            <a:ext cx="1390548" cy="63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74002" y="4588312"/>
            <a:ext cx="2582718" cy="2086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Принимает участие в итоговой Конференции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675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Вариант № 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48566" y="1830556"/>
            <a:ext cx="3108960" cy="2316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Образовательное учреждение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746" y="899306"/>
            <a:ext cx="5771207" cy="1208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/>
                </a:solidFill>
              </a:rPr>
              <a:t>Проводит социальные исследования на основе опросов  учащихся, учителей и родителей, данных социально-психологических служб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3122" y="2415955"/>
            <a:ext cx="5121464" cy="1413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Заключает договор с МБОУ «Школа № 5» на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создание спектаклей на основе исследований  и показа их перед социальными группами школы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060654">
            <a:off x="4227006" y="18681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425156">
            <a:off x="4427857" y="32308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04067" y="4968219"/>
            <a:ext cx="3025333" cy="13269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Содействует  обобщению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</a:t>
            </a:r>
            <a:r>
              <a:rPr lang="ru-RU" b="1" dirty="0" smtClean="0">
                <a:solidFill>
                  <a:schemeClr val="tx1"/>
                </a:solidFill>
              </a:rPr>
              <a:t>атериала и его диссеминации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7382444" y="5187855"/>
            <a:ext cx="1374149" cy="820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74002" y="4588312"/>
            <a:ext cx="2582718" cy="2086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Принимает участие в итоговой Конференции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4348027">
            <a:off x="2382493" y="4443685"/>
            <a:ext cx="1525017" cy="820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8476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Вариант № 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24126" y="1281719"/>
            <a:ext cx="3108960" cy="23164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Образовательное учреждение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4486" y="609600"/>
            <a:ext cx="540935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Набирает  активную группу                  (несколько групп) по от 5 до -12 человек 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1859" y="2180807"/>
            <a:ext cx="4970141" cy="183955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- Заключает договоры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МБОУ «Школа № 5» на организацию и проведение обучения  учащихся активных групп;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образовательными учреждениями города на обмен творческими  показами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558843">
            <a:off x="6580154" y="17147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558843">
            <a:off x="6580154" y="17058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139631">
            <a:off x="6455900" y="28589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655" y="1433141"/>
            <a:ext cx="3421188" cy="16484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Проводит социальные исследования на основе опросов  учащихся, учителей и родителей, данных социально-психологических служб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3141521" y="2334266"/>
            <a:ext cx="1033546" cy="569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1301476" y="3381770"/>
            <a:ext cx="1033546" cy="569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724126" y="4532671"/>
            <a:ext cx="1046580" cy="471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656" y="4251758"/>
            <a:ext cx="3616470" cy="21338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Создает  спектакли   социального характера и организовывает  показы на площадках образовательных учреждений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54880" y="4083156"/>
            <a:ext cx="3505200" cy="1220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Содействует  обобщению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</a:t>
            </a:r>
            <a:r>
              <a:rPr lang="ru-RU" b="1" dirty="0" smtClean="0">
                <a:solidFill>
                  <a:schemeClr val="tx1"/>
                </a:solidFill>
              </a:rPr>
              <a:t>атериала и его диссеминации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786874">
            <a:off x="7960986" y="4808970"/>
            <a:ext cx="1390548" cy="638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418199" y="4505777"/>
            <a:ext cx="2582718" cy="216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Принимает участие в итоговой Конференции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708300" y="5813142"/>
            <a:ext cx="1046580" cy="471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76273" y="5742667"/>
            <a:ext cx="36576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Участвует в организации и пр0ведении  фестиваля социального театра 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49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3" y="289560"/>
            <a:ext cx="8207587" cy="10668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реализации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7969" y="404930"/>
            <a:ext cx="1490631" cy="15254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7333" y="1159710"/>
            <a:ext cx="9490635" cy="118364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1.</a:t>
            </a:r>
            <a:r>
              <a:rPr lang="ru-RU" sz="2400" b="1" dirty="0">
                <a:solidFill>
                  <a:schemeClr val="tx1"/>
                </a:solidFill>
              </a:rPr>
              <a:t> Организация работы сетевой муниципальной площадки «Социальный театр – «Диалог поколений» </a:t>
            </a:r>
          </a:p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9543787"/>
              </p:ext>
            </p:extLst>
          </p:nvPr>
        </p:nvGraphicFramePr>
        <p:xfrm>
          <a:off x="411479" y="5684520"/>
          <a:ext cx="624840" cy="7315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1371603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404559724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4415628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9228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9714546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2814677"/>
              </p:ext>
            </p:extLst>
          </p:nvPr>
        </p:nvGraphicFramePr>
        <p:xfrm>
          <a:off x="182879" y="2343350"/>
          <a:ext cx="12168294" cy="42041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56098">
                  <a:extLst>
                    <a:ext uri="{9D8B030D-6E8A-4147-A177-3AD203B41FA5}">
                      <a16:colId xmlns:a16="http://schemas.microsoft.com/office/drawing/2014/main" xmlns="" val="1395432815"/>
                    </a:ext>
                  </a:extLst>
                </a:gridCol>
                <a:gridCol w="4056098">
                  <a:extLst>
                    <a:ext uri="{9D8B030D-6E8A-4147-A177-3AD203B41FA5}">
                      <a16:colId xmlns:a16="http://schemas.microsoft.com/office/drawing/2014/main" xmlns="" val="772014772"/>
                    </a:ext>
                  </a:extLst>
                </a:gridCol>
                <a:gridCol w="4056098">
                  <a:extLst>
                    <a:ext uri="{9D8B030D-6E8A-4147-A177-3AD203B41FA5}">
                      <a16:colId xmlns:a16="http://schemas.microsoft.com/office/drawing/2014/main" xmlns="" val="3731773071"/>
                    </a:ext>
                  </a:extLst>
                </a:gridCol>
              </a:tblGrid>
              <a:tr h="3981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Ожидаемые продукты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Краткое описание продукта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 апробации и внедрения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3453057"/>
                  </a:ext>
                </a:extLst>
              </a:tr>
              <a:tr h="1652207">
                <a:tc>
                  <a:txBody>
                    <a:bodyPr/>
                    <a:lstStyle/>
                    <a:p>
                      <a:pPr lvl="0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Программа сетевой муниципальной площадки «Социальный театр – диалог поколений»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о сетевом взаимодействии образовательных учреждений города для вовлечения подростковой молодежи в активную социальную практику через реализацию творческих проектов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Публичная презентация программы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6043827"/>
                  </a:ext>
                </a:extLst>
              </a:tr>
              <a:tr h="107691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 городской площадки для реализации детских творческих проектов, созданных на основе социальных исследований проблем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Городская переговорная площадка                                      "Социальный театр – «Диалог поколений"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творческих групп на базе образовательных учреждений, принятие плана работы, заключение договоров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1713711"/>
                  </a:ext>
                </a:extLst>
              </a:tr>
              <a:tr h="107691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Трансляция опыта работы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Методические разработки программ, образовательных событий, сценариев мероприятий, творческих продуктов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онлайн </a:t>
                      </a:r>
                      <a:r>
                        <a:rPr lang="ru-RU" sz="16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вебинаров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мастер-классов, публикации статей и образовательных программ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5879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4041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реализации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080" y="1076960"/>
            <a:ext cx="9128760" cy="143256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2.</a:t>
            </a:r>
            <a:r>
              <a:rPr lang="ru-RU" sz="2400" dirty="0">
                <a:solidFill>
                  <a:schemeClr val="tx1"/>
                </a:solidFill>
              </a:rPr>
              <a:t> Создание лаборатории социального театра, как консультативного, обучающего </a:t>
            </a:r>
            <a:r>
              <a:rPr lang="ru-RU" sz="2400" dirty="0" smtClean="0">
                <a:solidFill>
                  <a:schemeClr val="tx1"/>
                </a:solidFill>
              </a:rPr>
              <a:t>центра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7969" y="404930"/>
            <a:ext cx="1490631" cy="152547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9040276"/>
              </p:ext>
            </p:extLst>
          </p:nvPr>
        </p:nvGraphicFramePr>
        <p:xfrm>
          <a:off x="0" y="2214880"/>
          <a:ext cx="12192000" cy="452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37165">
                  <a:extLst>
                    <a:ext uri="{9D8B030D-6E8A-4147-A177-3AD203B41FA5}">
                      <a16:colId xmlns:a16="http://schemas.microsoft.com/office/drawing/2014/main" xmlns="" val="705486694"/>
                    </a:ext>
                  </a:extLst>
                </a:gridCol>
                <a:gridCol w="5252139">
                  <a:extLst>
                    <a:ext uri="{9D8B030D-6E8A-4147-A177-3AD203B41FA5}">
                      <a16:colId xmlns:a16="http://schemas.microsoft.com/office/drawing/2014/main" xmlns="" val="1293949754"/>
                    </a:ext>
                  </a:extLst>
                </a:gridCol>
                <a:gridCol w="3002696">
                  <a:extLst>
                    <a:ext uri="{9D8B030D-6E8A-4147-A177-3AD203B41FA5}">
                      <a16:colId xmlns:a16="http://schemas.microsoft.com/office/drawing/2014/main" xmlns="" val="2388043821"/>
                    </a:ext>
                  </a:extLst>
                </a:gridCol>
              </a:tblGrid>
              <a:tr h="10933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Ожидаемые продукты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Краткое описание продукта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 апробации и внедрения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1213187"/>
                  </a:ext>
                </a:extLst>
              </a:tr>
              <a:tr h="111133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Творческая лаборатория муниципальной площадки «Социальный театр – «Диалог поколений»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 дополнительных образовательных услуг по получению практических навыков социального исследования, создания и показа социальных спектаклей. Показ творческих проектов. </a:t>
                      </a:r>
                      <a:endParaRPr lang="ru-RU" sz="14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5415" marR="145415" marT="57785" marB="57785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индивидуальных и коллективных образовательных маршрутов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5415" marR="145415" marT="57785" marB="57785"/>
                </a:tc>
                <a:extLst>
                  <a:ext uri="{0D108BD9-81ED-4DB2-BD59-A6C34878D82A}">
                    <a16:rowId xmlns:a16="http://schemas.microsoft.com/office/drawing/2014/main" xmlns="" val="1829117069"/>
                  </a:ext>
                </a:extLst>
              </a:tr>
              <a:tr h="59198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исследования подростковых и молодежных проблем, творческие проекты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Проведение  социальных  исследований  в г. Муравленко проблем связанных с жизнью, деятельностью  подростковой молодежи, в том числе проблемы общения. Создание пьес в жанре социальной драмы на основе социальных исследований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Публичная презентация  исследовательских и творческих продуктов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0320242"/>
                  </a:ext>
                </a:extLst>
              </a:tr>
              <a:tr h="1093387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 программы   дополнительного образования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Учебные курсы по программам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дополнительного образования: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социальное исследование, сценарное мастерство, актерское мастерство,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аниматоры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социальном проектировании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индивидуальных и коллективных образовательных маршрутов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1364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5774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реализации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7334" y="1167665"/>
            <a:ext cx="9128760" cy="143256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3. </a:t>
            </a:r>
            <a:r>
              <a:rPr lang="ru-RU" sz="2400" b="1" dirty="0" smtClean="0">
                <a:solidFill>
                  <a:schemeClr val="tx1"/>
                </a:solidFill>
              </a:rPr>
              <a:t>Работа </a:t>
            </a:r>
            <a:r>
              <a:rPr lang="ru-RU" sz="2400" b="1" dirty="0">
                <a:solidFill>
                  <a:schemeClr val="tx1"/>
                </a:solidFill>
              </a:rPr>
              <a:t>общественных переговорных площадок разновозрастных социальных групп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7969" y="404930"/>
            <a:ext cx="1490631" cy="152547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7775838"/>
              </p:ext>
            </p:extLst>
          </p:nvPr>
        </p:nvGraphicFramePr>
        <p:xfrm>
          <a:off x="289559" y="2849879"/>
          <a:ext cx="10607040" cy="424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35680">
                  <a:extLst>
                    <a:ext uri="{9D8B030D-6E8A-4147-A177-3AD203B41FA5}">
                      <a16:colId xmlns:a16="http://schemas.microsoft.com/office/drawing/2014/main" xmlns="" val="705486694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xmlns="" val="1293949754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xmlns="" val="2388043821"/>
                    </a:ext>
                  </a:extLst>
                </a:gridCol>
              </a:tblGrid>
              <a:tr h="85852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Ожидаемые продукты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Краткое описание продукта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 апробации и внедрения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1213187"/>
                  </a:ext>
                </a:extLst>
              </a:tr>
              <a:tr h="85852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Городская переговорная площадка " Социальный театр – «Диалог поколений"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Совместная работа  различных социальных групп  по выработке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основных направлений  социальных исследований и анализа полученных  результатов, форм деятельности, стратегии развития муниципальной площадки и диссеминации ее опыта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круглых столов, переговорных площадок, консультаций,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образовательных событий и творческих показов. Создание  интернет-сайта муниципальной площадки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9117069"/>
                  </a:ext>
                </a:extLst>
              </a:tr>
              <a:tr h="858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1364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1737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" y="776289"/>
            <a:ext cx="10748433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ятно 2 3"/>
          <p:cNvSpPr/>
          <p:nvPr/>
        </p:nvSpPr>
        <p:spPr>
          <a:xfrm>
            <a:off x="7788811" y="0"/>
            <a:ext cx="4403189" cy="3094893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Кризис общения  и доверия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49097686"/>
              </p:ext>
            </p:extLst>
          </p:nvPr>
        </p:nvGraphicFramePr>
        <p:xfrm>
          <a:off x="0" y="3212976"/>
          <a:ext cx="12192000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0" y="188640"/>
          <a:ext cx="8880309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реализации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880" y="1264920"/>
            <a:ext cx="9128760" cy="143256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4.</a:t>
            </a:r>
            <a:r>
              <a:rPr lang="ru-RU" sz="2400" b="1" dirty="0">
                <a:solidFill>
                  <a:schemeClr val="tx1"/>
                </a:solidFill>
              </a:rPr>
              <a:t> Проведение творческих показов с обсуждением спектаклей социальной направленности для детей и взрослых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7969" y="404930"/>
            <a:ext cx="1490631" cy="152547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2877820"/>
              </p:ext>
            </p:extLst>
          </p:nvPr>
        </p:nvGraphicFramePr>
        <p:xfrm>
          <a:off x="0" y="2697480"/>
          <a:ext cx="12192000" cy="39319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7054866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2939497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388043821"/>
                    </a:ext>
                  </a:extLst>
                </a:gridCol>
              </a:tblGrid>
              <a:tr h="79384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Ожидаемые продукты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Краткое описание продукта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 апробации и внедрения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1213187"/>
                  </a:ext>
                </a:extLst>
              </a:tr>
              <a:tr h="1683149"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Организация  просмотров и обсуждения творческих проектов в форме спектаклей в жанре социальной драмы </a:t>
                      </a:r>
                      <a:endParaRPr lang="ru-RU" sz="16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Диалоговая площадка с одной из социальных групп, на которой рассматривается  проблема в виде анализа исследований, показа спектакля, дебатов, психологических консультаций и тренингов</a:t>
                      </a:r>
                      <a:endParaRPr lang="ru-RU" sz="16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Творческие показы  с обсуждением спектаклей социальной направленности для детей и взрослых на образовательных и культурных площадках города</a:t>
                      </a:r>
                    </a:p>
                    <a:p>
                      <a:endParaRPr lang="ru-RU" sz="16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9117069"/>
                  </a:ext>
                </a:extLst>
              </a:tr>
              <a:tr h="1454926"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Конференция, фестиваль</a:t>
                      </a:r>
                      <a:endParaRPr lang="ru-RU" sz="16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Апробация полученного опыта, демонстрация достижений и выработка стратегии развития  муниципальной площадки</a:t>
                      </a:r>
                    </a:p>
                    <a:p>
                      <a:endParaRPr lang="ru-RU" sz="16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Проведение  итоговых мероприятий  по завершению рабочего сезона: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- 2019 г.  Итоговая конференция;</a:t>
                      </a:r>
                    </a:p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- 2020 г.  Фестиваль социального театра</a:t>
                      </a:r>
                      <a:endParaRPr lang="ru-RU" sz="16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1364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9277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Механизмы реализации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880" y="1264920"/>
            <a:ext cx="9128760" cy="143256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5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r>
              <a:rPr lang="ru-RU" sz="2400" b="1" dirty="0">
                <a:solidFill>
                  <a:schemeClr val="tx1"/>
                </a:solidFill>
              </a:rPr>
              <a:t> Организация выездных творческих сессий со спектаклями на фестивали, форумы, конференции, конкурсы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7969" y="404930"/>
            <a:ext cx="1490631" cy="152547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2333602"/>
              </p:ext>
            </p:extLst>
          </p:nvPr>
        </p:nvGraphicFramePr>
        <p:xfrm>
          <a:off x="121920" y="2585720"/>
          <a:ext cx="11795760" cy="40634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0811">
                  <a:extLst>
                    <a:ext uri="{9D8B030D-6E8A-4147-A177-3AD203B41FA5}">
                      <a16:colId xmlns:a16="http://schemas.microsoft.com/office/drawing/2014/main" xmlns="" val="705486694"/>
                    </a:ext>
                  </a:extLst>
                </a:gridCol>
                <a:gridCol w="3600811">
                  <a:extLst>
                    <a:ext uri="{9D8B030D-6E8A-4147-A177-3AD203B41FA5}">
                      <a16:colId xmlns:a16="http://schemas.microsoft.com/office/drawing/2014/main" xmlns="" val="1293949754"/>
                    </a:ext>
                  </a:extLst>
                </a:gridCol>
                <a:gridCol w="4594138">
                  <a:extLst>
                    <a:ext uri="{9D8B030D-6E8A-4147-A177-3AD203B41FA5}">
                      <a16:colId xmlns:a16="http://schemas.microsoft.com/office/drawing/2014/main" xmlns="" val="2388043821"/>
                    </a:ext>
                  </a:extLst>
                </a:gridCol>
              </a:tblGrid>
              <a:tr h="9721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Ожидаемые продукты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Краткое описание продукта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 апробации и внедрения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1213187"/>
                  </a:ext>
                </a:extLst>
              </a:tr>
              <a:tr h="2144340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 Внешняя оценка научных и творческих продуктов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Демонстрация научных и творческих продуктов  в рамках </a:t>
                      </a:r>
                      <a:r>
                        <a:rPr lang="ru-RU" baseline="0" dirty="0" err="1" smtClean="0"/>
                        <a:t>разноуровневых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мероприятиий</a:t>
                      </a:r>
                      <a:r>
                        <a:rPr lang="ru-RU" baseline="0" dirty="0" smtClean="0"/>
                        <a:t>: рекламных акций, конференций, фестивалей, конкурсов  и </a:t>
                      </a:r>
                      <a:r>
                        <a:rPr lang="ru-RU" baseline="0" dirty="0" err="1" smtClean="0"/>
                        <a:t>т.п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Видеоматериал творческих показов редактируется для участий в онлайн- конкурсах федерального и международного значения;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 наличии спонсорской помощи или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грантовой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поддержки рассматривается возможность поездки на фестиваль театрального творчества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9117069"/>
                  </a:ext>
                </a:extLst>
              </a:tr>
              <a:tr h="805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1364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0487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71" y="238107"/>
            <a:ext cx="3651410" cy="3732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2906" y="1530964"/>
            <a:ext cx="9480973" cy="3117236"/>
          </a:xfrm>
        </p:spPr>
        <p:txBody>
          <a:bodyPr/>
          <a:lstStyle/>
          <a:p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9975" y="1659989"/>
            <a:ext cx="8370277" cy="22226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Социальный театр – площадка для проектно-исследовательской  деятельности в области социально-общественных задач».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92172" y="253218"/>
            <a:ext cx="79998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Федеральная инновационная площадка</a:t>
            </a:r>
          </a:p>
          <a:p>
            <a:pPr algn="ctr"/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Межрегиональный семинар: Создание федеральной инновационной площадки: от идеи к воплощению </a:t>
            </a:r>
            <a:b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Picture 3" descr="D:\Desktop\2016-2017 учг\Сценарии_2016\Цветы на каменном поле\ro7NuLWHDv4.jpg"/>
          <p:cNvPicPr>
            <a:picLocks noChangeAspect="1" noChangeArrowheads="1"/>
          </p:cNvPicPr>
          <p:nvPr/>
        </p:nvPicPr>
        <p:blipFill>
          <a:blip r:embed="rId3" cstate="print"/>
          <a:srcRect t="4304" r="9900" b="24419"/>
          <a:stretch>
            <a:fillRect/>
          </a:stretch>
        </p:blipFill>
        <p:spPr bwMode="auto">
          <a:xfrm>
            <a:off x="8203330" y="4594618"/>
            <a:ext cx="4003082" cy="23750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84" r="8120" b="20420"/>
          <a:stretch/>
        </p:blipFill>
        <p:spPr>
          <a:xfrm>
            <a:off x="-52204" y="3683333"/>
            <a:ext cx="4349357" cy="21087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2" descr="D:\Desktop\2016-2017 учг\Сценарии_2016\Цветы на каменном поле\17309653_426018407751187_2150756205983648303_n.jpg"/>
          <p:cNvPicPr>
            <a:picLocks noChangeAspect="1" noChangeArrowheads="1"/>
          </p:cNvPicPr>
          <p:nvPr/>
        </p:nvPicPr>
        <p:blipFill>
          <a:blip r:embed="rId5" cstate="print"/>
          <a:srcRect b="29730"/>
          <a:stretch>
            <a:fillRect/>
          </a:stretch>
        </p:blipFill>
        <p:spPr bwMode="auto">
          <a:xfrm>
            <a:off x="1521575" y="4458266"/>
            <a:ext cx="4765306" cy="25114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/>
          <a:srcRect t="32986" r="14496" b="9722"/>
          <a:stretch/>
        </p:blipFill>
        <p:spPr>
          <a:xfrm>
            <a:off x="5437164" y="4285962"/>
            <a:ext cx="4586217" cy="23047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5401994" y="3727939"/>
            <a:ext cx="652741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 образования г. Муравленко  ЯНАО</a:t>
            </a:r>
          </a:p>
          <a:p>
            <a:pPr algn="ctr"/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Муниципальное бюджетное общеобразовательное учреждение «Школа № 5»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36566" y="6175718"/>
            <a:ext cx="29260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г. Екатеринбург, 2018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246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5415" y="604912"/>
            <a:ext cx="8778241" cy="129422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«Пять шагов  по созданию  условий проектно-исследовательской деятельности  в области социально-общественных задач на площадке «Социальный театр»</a:t>
            </a:r>
          </a:p>
          <a:p>
            <a:endParaRPr lang="ru-RU" dirty="0"/>
          </a:p>
        </p:txBody>
      </p:sp>
      <p:pic>
        <p:nvPicPr>
          <p:cNvPr id="4098" name="Picture 2" descr="http://bellapetite.com/wp-content/uploads/2010/12/steps-to-focus-bellapetiteJP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454" y="3179299"/>
            <a:ext cx="5083547" cy="2982349"/>
          </a:xfrm>
          <a:prstGeom prst="rect">
            <a:avLst/>
          </a:prstGeom>
          <a:noFill/>
        </p:spPr>
      </p:pic>
      <p:pic>
        <p:nvPicPr>
          <p:cNvPr id="4099" name="Picture 3" descr="C:\Users\Home\Desktop\2017-2018\Федеральная площадка\семинар\Reparte-tarea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4834" y="2011679"/>
            <a:ext cx="5795135" cy="30940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9946684">
            <a:off x="2132841" y="2778486"/>
            <a:ext cx="347920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ИССЛЕДОВВАНИЕ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0303" y="1772529"/>
            <a:ext cx="1631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</a:rPr>
              <a:t>+</a:t>
            </a:r>
            <a:endParaRPr lang="ru-RU" sz="1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7422" y="3165231"/>
            <a:ext cx="282760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ТВОРЧЕСТВО</a:t>
            </a:r>
            <a:endParaRPr lang="ru-RU" sz="2800" b="1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6061" y="3348112"/>
            <a:ext cx="1617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0" b="1" dirty="0" smtClean="0">
                <a:solidFill>
                  <a:srgbClr val="FF0000"/>
                </a:solidFill>
              </a:rPr>
              <a:t>=</a:t>
            </a:r>
            <a:endParaRPr lang="ru-RU" sz="1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4694" y="5205046"/>
            <a:ext cx="219456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ОБЩЕНИЕ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ÐÐ°ÑÑÐ¸Ð½ÐºÐ¸ Ð¿Ð¾ Ð·Ð°Ð¿ÑÐ¾ÑÑ Ð²Ð·ÑÐ¾ÑÐ»ÑÐ¹ ÑÐµÐ»Ð¾Ð²ÐµÐº   Ð²ÐµÐºÑÐ¾ÑÐ½Ð°Ñ Ð³ÑÐ°ÑÐ¸ÐºÐ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642A4"/>
              </a:clrFrom>
              <a:clrTo>
                <a:srgbClr val="7642A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2806" y="2325075"/>
            <a:ext cx="2672031" cy="2672031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3348112" y="4768948"/>
          <a:ext cx="5430128" cy="1744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390315" y="239151"/>
          <a:ext cx="4431323" cy="2405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89121" y="3277772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РАЗГОВОР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Молния 6"/>
          <p:cNvSpPr/>
          <p:nvPr/>
        </p:nvSpPr>
        <p:spPr>
          <a:xfrm rot="2556297">
            <a:off x="5148777" y="188815"/>
            <a:ext cx="914400" cy="914400"/>
          </a:xfrm>
          <a:prstGeom prst="lightningBolt">
            <a:avLst/>
          </a:prstGeom>
          <a:solidFill>
            <a:srgbClr val="F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9687951" y="281353"/>
            <a:ext cx="2504049" cy="1659988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Пойми меня!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 flipH="1">
            <a:off x="351692" y="675249"/>
            <a:ext cx="2304756" cy="169984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Выслушай меня!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4222" y="2307101"/>
            <a:ext cx="1551499" cy="2950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15972" cy="13208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/>
              <a:t>Условия сотрудничества с подростком</a:t>
            </a:r>
            <a:endParaRPr lang="ru-RU" b="1" dirty="0"/>
          </a:p>
        </p:txBody>
      </p:sp>
      <p:pic>
        <p:nvPicPr>
          <p:cNvPr id="1025" name="Picture 1" descr="C:\Users\Home\Desktop\2017-2018\Федеральная площадка\семинар\409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5245" y="3123028"/>
            <a:ext cx="6233710" cy="28557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240199">
            <a:off x="340976" y="2223244"/>
            <a:ext cx="3430769" cy="10732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тематика затрагивает круг  интересов подростка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 rot="20288838">
            <a:off x="8400693" y="4222329"/>
            <a:ext cx="3756075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совместное дело помогает понять и решить  проблемы и комплексы подростка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 rot="437050">
            <a:off x="6366081" y="1888900"/>
            <a:ext cx="4364365" cy="13793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Результат(продукт) позволяет почувствовать свою значимость, уникальность и полезность в обществе</a:t>
            </a:r>
          </a:p>
          <a:p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54548" y="1842868"/>
            <a:ext cx="2096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ИСКРЕННОСТЬ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8253" y="3699803"/>
            <a:ext cx="475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ГОТОВНОСТЬ ВЫСЛУШАТЬ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165" y="6006905"/>
            <a:ext cx="3812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КОНФИДЕНЦИАЛЬНОСТЬ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6062" y="6105379"/>
            <a:ext cx="623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ПРИНЦИПИАЛЬНАЯ НРАВСТВЕННАЯ ПОЗИЦИЯ 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       ГРУППА</a:t>
            </a:r>
            <a:endParaRPr lang="ru-RU" b="1" dirty="0"/>
          </a:p>
        </p:txBody>
      </p:sp>
      <p:pic>
        <p:nvPicPr>
          <p:cNvPr id="1026" name="Picture 2" descr="C:\Users\Home\Desktop\2017-2018\Федеральная площадка\семинар\NoticiasDEE_03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1EE"/>
              </a:clrFrom>
              <a:clrTo>
                <a:srgbClr val="F1F1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4893" y="1925367"/>
            <a:ext cx="4694213" cy="39725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16394" y="2391508"/>
            <a:ext cx="5162844" cy="954107"/>
          </a:xfrm>
          <a:prstGeom prst="rect">
            <a:avLst/>
          </a:prstGeom>
          <a:solidFill>
            <a:srgbClr val="EE7ED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Педагог-лидер:  соратник, организатор, модератор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9102" y="3938955"/>
            <a:ext cx="5106572" cy="1384995"/>
          </a:xfrm>
          <a:prstGeom prst="rect">
            <a:avLst/>
          </a:prstGeom>
          <a:solidFill>
            <a:srgbClr val="66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9900"/>
                </a:solidFill>
              </a:rPr>
              <a:t>Группа подростков, заинтересованных в форме работы</a:t>
            </a:r>
            <a:endParaRPr lang="ru-RU" sz="28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197" y="6035040"/>
            <a:ext cx="595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</a:t>
            </a:r>
            <a:r>
              <a:rPr lang="ru-RU" sz="3600" b="1" u="sng" dirty="0" smtClean="0">
                <a:solidFill>
                  <a:srgbClr val="FF0000"/>
                </a:solidFill>
              </a:rPr>
              <a:t>ШАГ ПЕРВЫЙ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me\Desktop\2017-2018\Федеральная площадка\семинар\attachment-samenwer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561" y="2618463"/>
            <a:ext cx="2718435" cy="21420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       </a:t>
            </a:r>
            <a:r>
              <a:rPr lang="ru-RU" sz="4400" b="1" dirty="0" smtClean="0"/>
              <a:t>Проблема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00135" y="1589650"/>
            <a:ext cx="7591865" cy="523220"/>
          </a:xfrm>
          <a:prstGeom prst="rect">
            <a:avLst/>
          </a:prstGeom>
          <a:solidFill>
            <a:srgbClr val="EE7ED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00080"/>
                </a:solidFill>
              </a:rPr>
              <a:t>Поиск проблемы через личное восприятие </a:t>
            </a:r>
            <a:endParaRPr lang="ru-RU" sz="2800" dirty="0">
              <a:solidFill>
                <a:srgbClr val="800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3629466"/>
            <a:ext cx="4501662" cy="1815882"/>
          </a:xfrm>
          <a:prstGeom prst="rect">
            <a:avLst/>
          </a:prstGeom>
          <a:solidFill>
            <a:srgbClr val="66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9900"/>
                </a:solidFill>
              </a:rPr>
              <a:t>Выбор  проблемы (нескольких проблем)                          по принципу востребованности</a:t>
            </a:r>
            <a:endParaRPr lang="ru-RU" sz="28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197" y="6035040"/>
            <a:ext cx="595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</a:t>
            </a:r>
            <a:r>
              <a:rPr lang="ru-RU" sz="3600" b="1" u="sng" dirty="0" smtClean="0">
                <a:solidFill>
                  <a:srgbClr val="FF0000"/>
                </a:solidFill>
              </a:rPr>
              <a:t>ШАГ ВТОРОЙ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Home\Desktop\2017-2018\Федеральная площадка\семинар\2009_6_8_94447_ConstruyendoPuzz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62" y="981732"/>
            <a:ext cx="3900561" cy="2618816"/>
          </a:xfrm>
          <a:prstGeom prst="rect">
            <a:avLst/>
          </a:prstGeom>
          <a:noFill/>
        </p:spPr>
      </p:pic>
      <p:pic>
        <p:nvPicPr>
          <p:cNvPr id="2052" name="Picture 4" descr="C:\Users\Home\Desktop\2017-2018\Федеральная площадка\семинар\equi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7387" y="3827586"/>
            <a:ext cx="2085242" cy="208524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45723" y="4642338"/>
            <a:ext cx="396708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Первичный опрос  субъектов проблемы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85" y="3291841"/>
            <a:ext cx="5715000" cy="1914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Исследование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7452" y="1589650"/>
            <a:ext cx="9617613" cy="1261884"/>
          </a:xfrm>
          <a:prstGeom prst="rect">
            <a:avLst/>
          </a:prstGeom>
          <a:solidFill>
            <a:srgbClr val="EE7ED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Проводим социальное исследование проблемы, изучаем исторические и социальные аналоги, работы педагогов, психологов, социологов и т.п.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2326" y="3235570"/>
            <a:ext cx="5889674" cy="1200329"/>
          </a:xfrm>
          <a:prstGeom prst="rect">
            <a:avLst/>
          </a:prstGeom>
          <a:solidFill>
            <a:srgbClr val="66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Проводим опросы всех субъектов, втянутых в конфликт, чтобы увидеть точки непонимания проблемы.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197" y="6035040"/>
            <a:ext cx="595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</a:t>
            </a:r>
            <a:r>
              <a:rPr lang="ru-RU" sz="3600" b="1" u="sng" dirty="0" smtClean="0">
                <a:solidFill>
                  <a:srgbClr val="FF0000"/>
                </a:solidFill>
              </a:rPr>
              <a:t>ШАГ ТРЕТИЙ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0149" y="4698609"/>
            <a:ext cx="686503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На основе анализа полученных данных  определяем основные причины  проблемы всех субъектов конфликта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4" name="Picture 4" descr="ÐÐ°ÑÑÐ¸Ð½ÐºÐ¸ Ð¿Ð¾ Ð·Ð°Ð¿ÑÐ¾ÑÑ Ð¸ÑÑÐ»ÐµÐ´Ð¾Ð²Ð°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2674" y="0"/>
            <a:ext cx="2073905" cy="2144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       Спектакль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00135" y="1364567"/>
            <a:ext cx="7591865" cy="523220"/>
          </a:xfrm>
          <a:prstGeom prst="rect">
            <a:avLst/>
          </a:prstGeom>
          <a:solidFill>
            <a:srgbClr val="EE7ED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Создаем  сюжет  социальной драмы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828" y="1983546"/>
            <a:ext cx="4121834" cy="1384995"/>
          </a:xfrm>
          <a:prstGeom prst="rect">
            <a:avLst/>
          </a:prstGeom>
          <a:solidFill>
            <a:srgbClr val="66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9900"/>
                </a:solidFill>
              </a:rPr>
              <a:t>Определяем аудиторию и сверхзадачу будущей пьесы</a:t>
            </a:r>
            <a:endParaRPr lang="ru-RU" sz="28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166" y="5359790"/>
            <a:ext cx="595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</a:t>
            </a:r>
            <a:r>
              <a:rPr lang="ru-RU" sz="3600" b="1" u="sng" dirty="0" smtClean="0">
                <a:solidFill>
                  <a:srgbClr val="FF0000"/>
                </a:solidFill>
              </a:rPr>
              <a:t>ШАГ ЧЕТВЕРТЫЙ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6092" y="4248443"/>
            <a:ext cx="596470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Создаем творческие продукты: пишем пьесу, ставим спектакль 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98" name="AutoShape 2" descr="ÐÐ°ÑÑÐ¸Ð½ÐºÐ¸ Ð¿Ð¾ Ð·Ð°Ð¿ÑÐ¾ÑÑ ÑÑÐµÐ½Ð° Ð²ÐµÐº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ÐÐ°ÑÑÐ¸Ð½ÐºÐ¸ Ð¿Ð¾ Ð·Ð°Ð¿ÑÐ¾ÑÑ ÑÑÐµÐ½Ð° Ð²ÐµÐºÑÐ¾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955" y="1983543"/>
            <a:ext cx="3043388" cy="221204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6" name="Picture 10" descr="ÐÐ°ÑÑÐ¸Ð½ÐºÐ¸ Ð¿Ð¾ Ð·Ð°Ð¿ÑÐ¾ÑÑ Ð·ÑÐ¸ÑÐµÐ»Ð¸ Ð²ÐµÐºÑÐ¾Ñ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4966" y="5013153"/>
            <a:ext cx="4973470" cy="1640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84783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Социальный театр  «Точка кипения» - площадка для откровенного разговора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D:\Desktop\2016-2017 учг\Сценарии_2016\Цветы на каменном поле\17309653_426018407751187_2150756205983648303_n.jpg"/>
          <p:cNvPicPr>
            <a:picLocks noChangeAspect="1" noChangeArrowheads="1"/>
          </p:cNvPicPr>
          <p:nvPr/>
        </p:nvPicPr>
        <p:blipFill>
          <a:blip r:embed="rId2" cstate="print"/>
          <a:srcRect b="29730"/>
          <a:stretch>
            <a:fillRect/>
          </a:stretch>
        </p:blipFill>
        <p:spPr bwMode="auto">
          <a:xfrm>
            <a:off x="0" y="1420838"/>
            <a:ext cx="6476666" cy="377014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604911" y="5275385"/>
            <a:ext cx="4898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«Куда уходит детство?» –  социальная драма о последствиях жестокого обращении с детьми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98100" y="5282844"/>
            <a:ext cx="372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Цветы на каменном поле»:</a:t>
            </a:r>
          </a:p>
          <a:p>
            <a:r>
              <a:rPr lang="ru-RU" b="1" dirty="0" smtClean="0"/>
              <a:t>  социальна драма о дефиците </a:t>
            </a:r>
          </a:p>
          <a:p>
            <a:r>
              <a:rPr lang="ru-RU" b="1" dirty="0" smtClean="0"/>
              <a:t>внимания , социальной</a:t>
            </a:r>
          </a:p>
          <a:p>
            <a:r>
              <a:rPr lang="ru-RU" b="1" dirty="0" smtClean="0"/>
              <a:t> изолированности  подростка.</a:t>
            </a:r>
            <a:endParaRPr lang="ru-RU" b="1" dirty="0"/>
          </a:p>
        </p:txBody>
      </p:sp>
      <p:pic>
        <p:nvPicPr>
          <p:cNvPr id="4" name="Picture 3" descr="D:\Desktop\2016-2017 учг\Сценарии_2016\Цветы на каменном поле\ro7NuLWHDv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304" r="9900" b="24419"/>
          <a:stretch>
            <a:fillRect/>
          </a:stretch>
        </p:blipFill>
        <p:spPr bwMode="auto">
          <a:xfrm>
            <a:off x="5971121" y="1786597"/>
            <a:ext cx="5987359" cy="369980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       Диалог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00135" y="1589650"/>
            <a:ext cx="7591865" cy="954107"/>
          </a:xfrm>
          <a:prstGeom prst="rect">
            <a:avLst/>
          </a:prstGeom>
          <a:solidFill>
            <a:srgbClr val="EE7ED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00080"/>
                </a:solidFill>
              </a:rPr>
              <a:t> Приглашаем зрителей, для которых был создан спектакль</a:t>
            </a:r>
            <a:endParaRPr lang="ru-RU" sz="2800" dirty="0">
              <a:solidFill>
                <a:srgbClr val="800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167" y="2672861"/>
            <a:ext cx="4628270" cy="954107"/>
          </a:xfrm>
          <a:prstGeom prst="rect">
            <a:avLst/>
          </a:prstGeom>
          <a:solidFill>
            <a:srgbClr val="66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9900"/>
                </a:solidFill>
              </a:rPr>
              <a:t>Знакомим с результатами исследования</a:t>
            </a:r>
            <a:endParaRPr lang="ru-RU" sz="2800" dirty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197" y="6035040"/>
            <a:ext cx="595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</a:t>
            </a:r>
            <a:r>
              <a:rPr lang="ru-RU" sz="3600" b="1" u="sng" dirty="0" smtClean="0">
                <a:solidFill>
                  <a:srgbClr val="FF0000"/>
                </a:solidFill>
              </a:rPr>
              <a:t>ШАГ ПЯТЫЙ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0129" y="5148775"/>
            <a:ext cx="5936566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Показываем спектакль и приглашаем к обсуждению проблемы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4518" y="2404048"/>
            <a:ext cx="3333212" cy="2047545"/>
          </a:xfrm>
          <a:prstGeom prst="rect">
            <a:avLst/>
          </a:prstGeom>
          <a:noFill/>
        </p:spPr>
      </p:pic>
      <p:pic>
        <p:nvPicPr>
          <p:cNvPr id="3075" name="Picture 3" descr="C:\Users\Home\Desktop\2017-2018\Федеральная площадка\семинар\communit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672" y="4536451"/>
            <a:ext cx="3533922" cy="1348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Home\Desktop\2017-2018\Федеральная площадка\семинар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70" y="2717177"/>
            <a:ext cx="6233156" cy="37398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7076047" y="3052689"/>
            <a:ext cx="49096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Сделаем нашу жизнь  добрее!</a:t>
            </a:r>
          </a:p>
          <a:p>
            <a:pPr algn="ctr"/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452809">
            <a:off x="4435181" y="745588"/>
            <a:ext cx="677677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</a:rPr>
              <a:t>Взаимопонимание выстраивается пошагово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7098" y="1589649"/>
            <a:ext cx="8586858" cy="1107996"/>
          </a:xfrm>
          <a:prstGeom prst="rect">
            <a:avLst/>
          </a:prstGeom>
          <a:solidFill>
            <a:srgbClr val="92D050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900"/>
                </a:solidFill>
                <a:effectLst/>
              </a:rPr>
              <a:t>Социальный театр  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effectLst/>
              </a:rPr>
              <a:t> предлагает  свои  пять шагов к </a:t>
            </a:r>
            <a:r>
              <a:rPr lang="ru-RU" sz="2400" b="1" smtClean="0">
                <a:solidFill>
                  <a:srgbClr val="009900"/>
                </a:solidFill>
                <a:effectLst/>
              </a:rPr>
              <a:t>пониманию </a:t>
            </a:r>
            <a:endParaRPr lang="ru-RU" sz="2400" b="1" dirty="0" smtClean="0">
              <a:solidFill>
                <a:srgbClr val="009900"/>
              </a:solidFill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9151"/>
            <a:ext cx="3651410" cy="37326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67152" y="1570892"/>
            <a:ext cx="9480550" cy="3117850"/>
          </a:xfrm>
        </p:spPr>
        <p:txBody>
          <a:bodyPr/>
          <a:lstStyle/>
          <a:p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25949" y="1036573"/>
            <a:ext cx="7967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742547" y="2529558"/>
            <a:ext cx="8900813" cy="903704"/>
            <a:chOff x="0" y="0"/>
            <a:chExt cx="9206267" cy="1071615"/>
          </a:xfrm>
          <a:scene3d>
            <a:camera prst="orthographicFront"/>
            <a:lightRig rig="flat" dir="t"/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206267" cy="1057064"/>
            </a:xfrm>
            <a:prstGeom prst="rect">
              <a:avLst/>
            </a:prstGeom>
            <a:effectLst>
              <a:softEdge rad="127000"/>
            </a:effectLst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0" y="14551"/>
              <a:ext cx="9206267" cy="10570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Стирание традиционных границ  межличностного и культурного общения</a:t>
              </a:r>
              <a:endParaRPr lang="ru-RU" sz="1800" b="1" kern="12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24840" y="407111"/>
            <a:ext cx="11018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Вызовы времени или почему нам так трудно понять  друг друга :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36691" y="1156703"/>
            <a:ext cx="9380069" cy="807136"/>
            <a:chOff x="2324250" y="1137516"/>
            <a:chExt cx="9380069" cy="807136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2324250" y="1137516"/>
              <a:ext cx="9380069" cy="80713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2324250" y="1137516"/>
              <a:ext cx="9380069" cy="8071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Расширение </a:t>
              </a:r>
              <a:r>
                <a:rPr lang="ru-RU" b="1" dirty="0" smtClean="0"/>
                <a:t>и ускорение </a:t>
              </a:r>
              <a:r>
                <a:rPr lang="ru-RU" sz="1800" b="1" kern="1200" dirty="0" smtClean="0"/>
                <a:t>информационного пространства с помощью  технологий</a:t>
              </a:r>
              <a:endParaRPr lang="ru-RU" sz="1800" b="1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628170" y="1752281"/>
            <a:ext cx="9554061" cy="886755"/>
            <a:chOff x="119368" y="1996842"/>
            <a:chExt cx="9645664" cy="886755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119368" y="1996842"/>
              <a:ext cx="9645664" cy="88675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dk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119368" y="1996842"/>
              <a:ext cx="9645664" cy="8867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Высокий темп    изменений общественных, экономических и политических процессов в обществе</a:t>
              </a:r>
              <a:endParaRPr lang="ru-RU" sz="1800" b="1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025949" y="3333983"/>
            <a:ext cx="8002284" cy="676936"/>
            <a:chOff x="2234487" y="2919658"/>
            <a:chExt cx="8002284" cy="676936"/>
          </a:xfrm>
          <a:scene3d>
            <a:camera prst="orthographicFront"/>
            <a:lightRig rig="fla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2234487" y="2919658"/>
              <a:ext cx="8002284" cy="67693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1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dk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2234487" y="2919658"/>
              <a:ext cx="8002284" cy="6769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Смена книжного мироощущения на цифровое</a:t>
              </a:r>
              <a:endParaRPr lang="ru-RU" sz="1800" b="1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070665" y="4267645"/>
            <a:ext cx="3287371" cy="223015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</a:rPr>
              <a:t>Л</a:t>
            </a:r>
            <a:r>
              <a:rPr lang="ru-RU" sz="2000" b="1" kern="1200" dirty="0" smtClean="0">
                <a:solidFill>
                  <a:schemeClr val="bg1"/>
                </a:solidFill>
              </a:rPr>
              <a:t>юди уходящей цивилизации,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bg1"/>
                </a:solidFill>
              </a:rPr>
              <a:t>обучают детей –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bg1"/>
                </a:solidFill>
              </a:rPr>
              <a:t> строителей нового мира</a:t>
            </a:r>
            <a:endParaRPr lang="ru-RU" sz="2000" b="1" kern="1200" dirty="0">
              <a:solidFill>
                <a:schemeClr val="bg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 rot="567688">
            <a:off x="1713793" y="4257491"/>
            <a:ext cx="3991186" cy="1372046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Конфликт современной школы постиндустриального общества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58901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463819" y="2492896"/>
          <a:ext cx="7420300" cy="313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958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E:\Рабочий стол_2017-2018\2017-2018\Федеральная площадка\Сетевой проект Диалог поколений\Фото с 12.04_род собр\IMG_2018-04-12_193003_HD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215" y="227038"/>
            <a:ext cx="3249438" cy="253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 descr="C:\Users\Home\Desktop\2017-2018\Городская коференция_ФИП\Фото_конференция по театру\Фото для статьи\DSCN01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22362" y="2627331"/>
            <a:ext cx="3221502" cy="2147782"/>
          </a:xfrm>
          <a:prstGeom prst="rect">
            <a:avLst/>
          </a:prstGeom>
          <a:noFill/>
        </p:spPr>
      </p:pic>
      <p:pic>
        <p:nvPicPr>
          <p:cNvPr id="1027" name="Picture 3" descr="C:\Users\Home\Desktop\2017-2018\Городская коференция_ФИП\Фото_конференция по театру\Фото для статьи\DSCN01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213" y="4571999"/>
            <a:ext cx="2943509" cy="1962444"/>
          </a:xfrm>
          <a:prstGeom prst="rect">
            <a:avLst/>
          </a:prstGeom>
          <a:noFill/>
        </p:spPr>
      </p:pic>
      <p:sp>
        <p:nvSpPr>
          <p:cNvPr id="16" name="Багетная рамка 15"/>
          <p:cNvSpPr/>
          <p:nvPr/>
        </p:nvSpPr>
        <p:spPr>
          <a:xfrm>
            <a:off x="5205047" y="2799471"/>
            <a:ext cx="1042416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2" descr="http://leadership.ru/files/Kontent/communicati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46554" y="2968281"/>
            <a:ext cx="764213" cy="717453"/>
          </a:xfrm>
          <a:prstGeom prst="rect">
            <a:avLst/>
          </a:prstGeom>
          <a:noFill/>
        </p:spPr>
      </p:pic>
      <p:sp>
        <p:nvSpPr>
          <p:cNvPr id="18" name="Багетная рамка 17"/>
          <p:cNvSpPr/>
          <p:nvPr/>
        </p:nvSpPr>
        <p:spPr>
          <a:xfrm>
            <a:off x="7723164" y="2799470"/>
            <a:ext cx="1042416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агетная рамка 18"/>
          <p:cNvSpPr/>
          <p:nvPr/>
        </p:nvSpPr>
        <p:spPr>
          <a:xfrm>
            <a:off x="10128739" y="2785404"/>
            <a:ext cx="1042416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4" descr="http://i053.radikal.ru/1110/df/867b267a10f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22468" y="2960625"/>
            <a:ext cx="801026" cy="739176"/>
          </a:xfrm>
          <a:prstGeom prst="rect">
            <a:avLst/>
          </a:prstGeom>
          <a:noFill/>
        </p:spPr>
      </p:pic>
      <p:pic>
        <p:nvPicPr>
          <p:cNvPr id="21" name="Picture 6" descr="https://st.depositphotos.com/1000940/2486/v/110/depositphotos_24869713-stock-illustration-vector-education-concept-brain-an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228043" y="2908715"/>
            <a:ext cx="857298" cy="857299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2340" y="182879"/>
            <a:ext cx="1833870" cy="1874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33046" y="1209820"/>
          <a:ext cx="11130048" cy="53808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565024"/>
                <a:gridCol w="5565024"/>
              </a:tblGrid>
              <a:tr h="91665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МЫ</a:t>
                      </a:r>
                      <a:endParaRPr lang="ru-RU" sz="40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ОНИ</a:t>
                      </a:r>
                      <a:endParaRPr lang="ru-RU" sz="4000" dirty="0"/>
                    </a:p>
                  </a:txBody>
                  <a:tcPr marL="121920" marR="121920"/>
                </a:tc>
              </a:tr>
              <a:tr h="8773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</a:t>
                      </a:r>
                      <a:r>
                        <a:rPr lang="ru-RU" sz="1800" b="1" dirty="0" smtClean="0"/>
                        <a:t>Книжное</a:t>
                      </a:r>
                      <a:r>
                        <a:rPr lang="ru-RU" sz="1800" dirty="0" smtClean="0"/>
                        <a:t> мироощущение</a:t>
                      </a:r>
                      <a:endParaRPr lang="ru-RU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      </a:t>
                      </a:r>
                      <a:r>
                        <a:rPr lang="ru-RU" sz="1800" b="1" dirty="0" smtClean="0"/>
                        <a:t>Цифровое</a:t>
                      </a:r>
                      <a:r>
                        <a:rPr lang="ru-RU" sz="1800" dirty="0" smtClean="0"/>
                        <a:t> мироощущение</a:t>
                      </a:r>
                      <a:endParaRPr lang="ru-RU" sz="1800" dirty="0"/>
                    </a:p>
                  </a:txBody>
                  <a:tcPr marL="121920" marR="121920"/>
                </a:tc>
              </a:tr>
              <a:tr h="1195633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Информационное</a:t>
                      </a:r>
                      <a:r>
                        <a:rPr lang="ru-RU" baseline="0" dirty="0" smtClean="0"/>
                        <a:t> пространство  </a:t>
                      </a:r>
                      <a:r>
                        <a:rPr lang="ru-RU" b="1" baseline="0" dirty="0" smtClean="0"/>
                        <a:t>ограничено </a:t>
                      </a:r>
                      <a:r>
                        <a:rPr lang="ru-RU" baseline="0" dirty="0" smtClean="0"/>
                        <a:t>возможностями внедрения  и освоения технологий 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 </a:t>
                      </a:r>
                      <a:r>
                        <a:rPr lang="ru-RU" b="1" baseline="0" dirty="0" smtClean="0"/>
                        <a:t>Безграничное  расширение и ускорение </a:t>
                      </a:r>
                      <a:r>
                        <a:rPr lang="ru-RU" baseline="0" dirty="0" smtClean="0"/>
                        <a:t>информационного пространства</a:t>
                      </a:r>
                      <a:endParaRPr lang="ru-RU" dirty="0"/>
                    </a:p>
                  </a:txBody>
                  <a:tcPr marL="121920" marR="121920"/>
                </a:tc>
              </a:tr>
              <a:tr h="1195633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="1" baseline="0" dirty="0" smtClean="0"/>
                        <a:t>зависит от стереотипов </a:t>
                      </a:r>
                      <a:r>
                        <a:rPr lang="ru-RU" baseline="0" dirty="0" smtClean="0"/>
                        <a:t>культурных, религиозных и  социальных традиций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Стирание традиционных границ  </a:t>
                      </a:r>
                      <a:r>
                        <a:rPr lang="ru-RU" sz="1800" b="0" kern="1200" dirty="0" smtClean="0"/>
                        <a:t>межличностного и культурного общения</a:t>
                      </a:r>
                    </a:p>
                    <a:p>
                      <a:endParaRPr lang="ru-RU" dirty="0"/>
                    </a:p>
                  </a:txBody>
                  <a:tcPr marL="121920" marR="121920"/>
                </a:tc>
              </a:tr>
              <a:tr h="11956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</a:t>
                      </a:r>
                      <a:r>
                        <a:rPr lang="ru-RU" b="1" baseline="0" dirty="0" smtClean="0"/>
                        <a:t> Отказ  принимать  изменение  </a:t>
                      </a:r>
                      <a:r>
                        <a:rPr lang="ru-RU" baseline="0" dirty="0" smtClean="0"/>
                        <a:t>жизненного уклада из-за экономических, политических преобразований в обществе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Принятие  </a:t>
                      </a:r>
                      <a:r>
                        <a:rPr lang="ru-RU" b="1" dirty="0" smtClean="0"/>
                        <a:t>высокого темпа изменений </a:t>
                      </a:r>
                      <a:r>
                        <a:rPr lang="ru-RU" dirty="0" smtClean="0"/>
                        <a:t>экономических,</a:t>
                      </a:r>
                      <a:r>
                        <a:rPr lang="ru-RU" baseline="0" dirty="0" smtClean="0"/>
                        <a:t> политических и общественных процессов, как основы жизни 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4580" y="309488"/>
            <a:ext cx="2326689" cy="2378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39818752"/>
              </p:ext>
            </p:extLst>
          </p:nvPr>
        </p:nvGraphicFramePr>
        <p:xfrm>
          <a:off x="677334" y="1600200"/>
          <a:ext cx="903054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Социальный театр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807" y="119380"/>
            <a:ext cx="1155393" cy="1181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51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711450" y="1530350"/>
            <a:ext cx="9480550" cy="3117850"/>
          </a:xfrm>
        </p:spPr>
        <p:txBody>
          <a:bodyPr/>
          <a:lstStyle/>
          <a:p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25949" y="1036573"/>
            <a:ext cx="7967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792246" y="278959"/>
            <a:ext cx="3825876" cy="2797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Муниципальная площадка «Социальный театр «Диалог поколений»</a:t>
            </a:r>
            <a:r>
              <a:rPr lang="ru-RU" dirty="0" smtClean="0"/>
              <a:t> –  поиск и апробация эффективных форм открытого образования</a:t>
            </a:r>
            <a:endParaRPr lang="ru-RU" dirty="0"/>
          </a:p>
        </p:txBody>
      </p:sp>
      <p:sp>
        <p:nvSpPr>
          <p:cNvPr id="12" name="Выноска со стрелкой вправо 11"/>
          <p:cNvSpPr/>
          <p:nvPr/>
        </p:nvSpPr>
        <p:spPr>
          <a:xfrm rot="784039">
            <a:off x="1199250" y="737541"/>
            <a:ext cx="2721256" cy="1244395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513859" y="75166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19" y="2273456"/>
            <a:ext cx="31776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- социальные исследования волнующих проблем; </a:t>
            </a:r>
          </a:p>
          <a:p>
            <a:r>
              <a:rPr lang="ru-RU" dirty="0" smtClean="0"/>
              <a:t>- получение новых знаний; </a:t>
            </a:r>
          </a:p>
          <a:p>
            <a:r>
              <a:rPr lang="ru-RU" dirty="0" smtClean="0"/>
              <a:t>- создание творческих продуктов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- свободное планирование условий, динамики, формы работы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48071" y="368975"/>
            <a:ext cx="3170195" cy="1737511"/>
          </a:xfrm>
          <a:prstGeom prst="rect">
            <a:avLst/>
          </a:prstGeom>
        </p:spPr>
      </p:pic>
      <p:sp>
        <p:nvSpPr>
          <p:cNvPr id="21" name="Выгнутая вправо стрелка 20"/>
          <p:cNvSpPr/>
          <p:nvPr/>
        </p:nvSpPr>
        <p:spPr>
          <a:xfrm>
            <a:off x="10576379" y="922274"/>
            <a:ext cx="731520" cy="1216152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91075" y="2439364"/>
            <a:ext cx="3502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-возможность исследования проблем и коррекции  поведения подростков через проектно-исследовательскую деятельность  социальной проблематики;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осуществление диалога с родителями на основе исследований;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обмен педагогическими приемами  социальных практик. </a:t>
            </a:r>
            <a:endParaRPr lang="ru-RU" dirty="0"/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3144863" y="3028714"/>
            <a:ext cx="5120641" cy="2470546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городская лаборатория </a:t>
            </a:r>
            <a:r>
              <a:rPr lang="ru-RU" sz="1600" dirty="0"/>
              <a:t>социального </a:t>
            </a:r>
            <a:r>
              <a:rPr lang="ru-RU" sz="1600" dirty="0" smtClean="0"/>
              <a:t>театра: консультативный, обучающий центр </a:t>
            </a:r>
            <a:r>
              <a:rPr lang="ru-RU" sz="1600" dirty="0"/>
              <a:t>по  созданию творческого продукта на основе социальных исследований проблем подростковой молодежной среды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377317" y="5499260"/>
            <a:ext cx="4191386" cy="1042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образовательных </a:t>
            </a:r>
          </a:p>
          <a:p>
            <a:pPr algn="ctr"/>
            <a:r>
              <a:rPr lang="ru-RU" dirty="0" smtClean="0"/>
              <a:t>Маршрутов, исследовательских и проектных групп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553776" y="5994010"/>
            <a:ext cx="3423456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исследований, создание и презентация проектов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039">
            <a:off x="1195403" y="759614"/>
            <a:ext cx="1768164" cy="994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3054">
            <a:off x="8688842" y="578873"/>
            <a:ext cx="1651468" cy="1309116"/>
          </a:xfrm>
          <a:prstGeom prst="rect">
            <a:avLst/>
          </a:prstGeom>
        </p:spPr>
      </p:pic>
      <p:sp>
        <p:nvSpPr>
          <p:cNvPr id="16" name="Выгнутая влево стрелка 15"/>
          <p:cNvSpPr/>
          <p:nvPr/>
        </p:nvSpPr>
        <p:spPr>
          <a:xfrm>
            <a:off x="535879" y="74182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19727225">
            <a:off x="629126" y="5351118"/>
            <a:ext cx="122094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10599373" y="922274"/>
            <a:ext cx="731520" cy="1216152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 rot="984710">
            <a:off x="10533932" y="5732981"/>
            <a:ext cx="1418309" cy="1239029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8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264" y="609600"/>
            <a:ext cx="8387737" cy="6564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Ожидаемые эффекты взаимодействия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95507660"/>
              </p:ext>
            </p:extLst>
          </p:nvPr>
        </p:nvGraphicFramePr>
        <p:xfrm>
          <a:off x="661182" y="1350499"/>
          <a:ext cx="1014280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238"/>
                <a:gridCol w="7771568"/>
              </a:tblGrid>
              <a:tr h="141647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 города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получают возможность исследовать волнующие их проблемы и реализовать творческие продукты для афиширования этих проблем, получать дополнительные знания в процессе проектно-исследовательской деятельности, развиваться в поликультурном пространстве;</a:t>
                      </a:r>
                      <a:endParaRPr lang="ru-RU" dirty="0"/>
                    </a:p>
                  </a:txBody>
                  <a:tcPr/>
                </a:tc>
              </a:tr>
              <a:tr h="141647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 города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получают дополнительные условия  социализации подростков через проектно-исследовательские практики, способствующие   снижению риска возрастных проблем, переговорную площадку с родителями для поиска эффективных приемов воспитания;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88529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 учащихся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получают возможность понять причины подростковых проблем, наладить диалог с детьми;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41647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 образовательных учреждений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получают  ресурс повышения качества образования через     проектно-исследовательскую деятельность учащихся и педагогов в области социальных задач, площадку для поиска и апробации новых форм взаимодействия с образовательными учреждениями города.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1078</TotalTime>
  <Words>2205</Words>
  <Application>Microsoft Office PowerPoint</Application>
  <PresentationFormat>Произвольный</PresentationFormat>
  <Paragraphs>271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   </vt:lpstr>
      <vt:lpstr>  </vt:lpstr>
      <vt:lpstr>Социальный театр  «Точка кипения» - площадка для откровенного разговора</vt:lpstr>
      <vt:lpstr>   </vt:lpstr>
      <vt:lpstr>Слайд 5</vt:lpstr>
      <vt:lpstr>Слайд 6</vt:lpstr>
      <vt:lpstr>Социальный театр</vt:lpstr>
      <vt:lpstr>   </vt:lpstr>
      <vt:lpstr>Ожидаемые эффекты взаимодействия</vt:lpstr>
      <vt:lpstr>   Цель </vt:lpstr>
      <vt:lpstr>Задачи:</vt:lpstr>
      <vt:lpstr>Субъекты проекта и их роль</vt:lpstr>
      <vt:lpstr>Слайд 13</vt:lpstr>
      <vt:lpstr>Вариант № 1</vt:lpstr>
      <vt:lpstr>Вариант № 2</vt:lpstr>
      <vt:lpstr>Вариант № 3</vt:lpstr>
      <vt:lpstr>Механизмы реализации проекта</vt:lpstr>
      <vt:lpstr>Механизмы реализации проекта</vt:lpstr>
      <vt:lpstr>Механизмы реализации проекта</vt:lpstr>
      <vt:lpstr>Механизмы реализации проекта</vt:lpstr>
      <vt:lpstr>Механизмы реализации проекта</vt:lpstr>
      <vt:lpstr>   </vt:lpstr>
      <vt:lpstr>Слайд 23</vt:lpstr>
      <vt:lpstr>Слайд 24</vt:lpstr>
      <vt:lpstr>  Условия сотрудничества с подростком</vt:lpstr>
      <vt:lpstr>        ГРУППА</vt:lpstr>
      <vt:lpstr>        Проблема</vt:lpstr>
      <vt:lpstr>Исследование</vt:lpstr>
      <vt:lpstr>        Спектакль</vt:lpstr>
      <vt:lpstr>        Диалог</vt:lpstr>
      <vt:lpstr>Слайд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Пользователь Windows</dc:creator>
  <cp:lastModifiedBy>HP</cp:lastModifiedBy>
  <cp:revision>104</cp:revision>
  <dcterms:created xsi:type="dcterms:W3CDTF">2018-09-04T08:11:03Z</dcterms:created>
  <dcterms:modified xsi:type="dcterms:W3CDTF">2018-10-17T19:09:10Z</dcterms:modified>
</cp:coreProperties>
</file>