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6.xml.rels" ContentType="application/vnd.openxmlformats-package.relationships+xml"/>
  <Override PartName="/ppt/notesSlides/notesSlide6.xml" ContentType="application/vnd.openxmlformats-officedocument.presentationml.notesSlide+xml"/>
  <Override PartName="/ppt/media/image10.jpeg" ContentType="image/jpeg"/>
  <Override PartName="/ppt/media/image9.jpeg" ContentType="image/jpeg"/>
  <Override PartName="/ppt/media/image8.jpeg" ContentType="image/jpeg"/>
  <Override PartName="/ppt/media/image7.jpeg" ContentType="image/jpeg"/>
  <Override PartName="/ppt/media/image2.jpeg" ContentType="image/jpeg"/>
  <Override PartName="/ppt/media/image1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я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пе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ре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ме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щ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ен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ия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ст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ра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ни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цы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щ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ёл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кн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ит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е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ы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шь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</a:t>
            </a:r>
            <a:r>
              <a:rPr b="0" lang="ru-RU" sz="2000" spc="-1" strike="noStrike">
                <a:latin typeface="Arial"/>
              </a:rPr>
              <a:t>я</a:t>
            </a:r>
            <a:r>
              <a:rPr b="0" lang="ru-RU" sz="2000" spc="-1" strike="noStrike">
                <a:latin typeface="Arial"/>
              </a:rPr>
              <a:t> </a:t>
            </a:r>
            <a:r>
              <a:rPr b="0" lang="ru-RU" sz="2000" spc="-1" strike="noStrike">
                <a:latin typeface="Arial"/>
              </a:rPr>
              <a:t>п</a:t>
            </a:r>
            <a:r>
              <a:rPr b="0" lang="ru-RU" sz="2000" spc="-1" strike="noStrike">
                <a:latin typeface="Arial"/>
              </a:rPr>
              <a:t>р</a:t>
            </a:r>
            <a:r>
              <a:rPr b="0" lang="ru-RU" sz="2000" spc="-1" strike="noStrike">
                <a:latin typeface="Arial"/>
              </a:rPr>
              <a:t>а</a:t>
            </a:r>
            <a:r>
              <a:rPr b="0" lang="ru-RU" sz="2000" spc="-1" strike="noStrike">
                <a:latin typeface="Arial"/>
              </a:rPr>
              <a:t>в</a:t>
            </a:r>
            <a:r>
              <a:rPr b="0" lang="ru-RU" sz="2000" spc="-1" strike="noStrike">
                <a:latin typeface="Arial"/>
              </a:rPr>
              <a:t>к</a:t>
            </a:r>
            <a:r>
              <a:rPr b="0" lang="ru-RU" sz="2000" spc="-1" strike="noStrike">
                <a:latin typeface="Arial"/>
              </a:rPr>
              <a:t>и</a:t>
            </a:r>
            <a:r>
              <a:rPr b="0" lang="ru-RU" sz="2000" spc="-1" strike="noStrike">
                <a:latin typeface="Arial"/>
              </a:rPr>
              <a:t> </a:t>
            </a:r>
            <a:r>
              <a:rPr b="0" lang="ru-RU" sz="2000" spc="-1" strike="noStrike">
                <a:latin typeface="Arial"/>
              </a:rPr>
              <a:t>ф</a:t>
            </a:r>
            <a:r>
              <a:rPr b="0" lang="ru-RU" sz="2000" spc="-1" strike="noStrike">
                <a:latin typeface="Arial"/>
              </a:rPr>
              <a:t>о</a:t>
            </a:r>
            <a:r>
              <a:rPr b="0" lang="ru-RU" sz="2000" spc="-1" strike="noStrike">
                <a:latin typeface="Arial"/>
              </a:rPr>
              <a:t>р</a:t>
            </a:r>
            <a:r>
              <a:rPr b="0" lang="ru-RU" sz="2000" spc="-1" strike="noStrike">
                <a:latin typeface="Arial"/>
              </a:rPr>
              <a:t>м</a:t>
            </a:r>
            <a:r>
              <a:rPr b="0" lang="ru-RU" sz="2000" spc="-1" strike="noStrike">
                <a:latin typeface="Arial"/>
              </a:rPr>
              <a:t>а</a:t>
            </a:r>
            <a:r>
              <a:rPr b="0" lang="ru-RU" sz="2000" spc="-1" strike="noStrike">
                <a:latin typeface="Arial"/>
              </a:rPr>
              <a:t>т</a:t>
            </a:r>
            <a:r>
              <a:rPr b="0" lang="ru-RU" sz="2000" spc="-1" strike="noStrike">
                <a:latin typeface="Arial"/>
              </a:rPr>
              <a:t>а</a:t>
            </a:r>
            <a:r>
              <a:rPr b="0" lang="ru-RU" sz="2000" spc="-1" strike="noStrike">
                <a:latin typeface="Arial"/>
              </a:rPr>
              <a:t> </a:t>
            </a:r>
            <a:r>
              <a:rPr b="0" lang="ru-RU" sz="2000" spc="-1" strike="noStrike">
                <a:latin typeface="Arial"/>
              </a:rPr>
              <a:t>п</a:t>
            </a:r>
            <a:r>
              <a:rPr b="0" lang="ru-RU" sz="2000" spc="-1" strike="noStrike">
                <a:latin typeface="Arial"/>
              </a:rPr>
              <a:t>р</a:t>
            </a:r>
            <a:r>
              <a:rPr b="0" lang="ru-RU" sz="2000" spc="-1" strike="noStrike">
                <a:latin typeface="Arial"/>
              </a:rPr>
              <a:t>и</a:t>
            </a:r>
            <a:r>
              <a:rPr b="0" lang="ru-RU" sz="2000" spc="-1" strike="noStrike">
                <a:latin typeface="Arial"/>
              </a:rPr>
              <a:t>м</a:t>
            </a:r>
            <a:r>
              <a:rPr b="0" lang="ru-RU" sz="2000" spc="-1" strike="noStrike">
                <a:latin typeface="Arial"/>
              </a:rPr>
              <a:t>е</a:t>
            </a:r>
            <a:r>
              <a:rPr b="0" lang="ru-RU" sz="2000" spc="-1" strike="noStrike">
                <a:latin typeface="Arial"/>
              </a:rPr>
              <a:t>ч</a:t>
            </a:r>
            <a:r>
              <a:rPr b="0" lang="ru-RU" sz="2000" spc="-1" strike="noStrike">
                <a:latin typeface="Arial"/>
              </a:rPr>
              <a:t>а</a:t>
            </a:r>
            <a:r>
              <a:rPr b="0" lang="ru-RU" sz="2000" spc="-1" strike="noStrike">
                <a:latin typeface="Arial"/>
              </a:rPr>
              <a:t>н</a:t>
            </a:r>
            <a:r>
              <a:rPr b="0" lang="ru-RU" sz="2000" spc="-1" strike="noStrike">
                <a:latin typeface="Arial"/>
              </a:rPr>
              <a:t>и</a:t>
            </a:r>
            <a:r>
              <a:rPr b="0" lang="ru-RU" sz="2000" spc="-1" strike="noStrike">
                <a:latin typeface="Arial"/>
              </a:rPr>
              <a:t>й</a:t>
            </a:r>
            <a:r>
              <a:rPr b="0" lang="ru-RU" sz="2000" spc="-1" strike="noStrike">
                <a:latin typeface="Arial"/>
              </a:rPr>
              <a:t> </a:t>
            </a:r>
            <a:r>
              <a:rPr b="0" lang="ru-RU" sz="2000" spc="-1" strike="noStrike">
                <a:latin typeface="Arial"/>
              </a:rPr>
              <a:t>щ</a:t>
            </a:r>
            <a:r>
              <a:rPr b="0" lang="ru-RU" sz="2000" spc="-1" strike="noStrike">
                <a:latin typeface="Arial"/>
              </a:rPr>
              <a:t>ё</a:t>
            </a:r>
            <a:r>
              <a:rPr b="0" lang="ru-RU" sz="2000" spc="-1" strike="noStrike">
                <a:latin typeface="Arial"/>
              </a:rPr>
              <a:t>л</a:t>
            </a:r>
            <a:r>
              <a:rPr b="0" lang="ru-RU" sz="2000" spc="-1" strike="noStrike">
                <a:latin typeface="Arial"/>
              </a:rPr>
              <a:t>к</a:t>
            </a:r>
            <a:r>
              <a:rPr b="0" lang="ru-RU" sz="2000" spc="-1" strike="noStrike">
                <a:latin typeface="Arial"/>
              </a:rPr>
              <a:t>н</a:t>
            </a:r>
            <a:r>
              <a:rPr b="0" lang="ru-RU" sz="2000" spc="-1" strike="noStrike">
                <a:latin typeface="Arial"/>
              </a:rPr>
              <a:t>и</a:t>
            </a:r>
            <a:r>
              <a:rPr b="0" lang="ru-RU" sz="2000" spc="-1" strike="noStrike">
                <a:latin typeface="Arial"/>
              </a:rPr>
              <a:t>т</a:t>
            </a:r>
            <a:r>
              <a:rPr b="0" lang="ru-RU" sz="2000" spc="-1" strike="noStrike">
                <a:latin typeface="Arial"/>
              </a:rPr>
              <a:t>е</a:t>
            </a:r>
            <a:r>
              <a:rPr b="0" lang="ru-RU" sz="2000" spc="-1" strike="noStrike">
                <a:latin typeface="Arial"/>
              </a:rPr>
              <a:t> </a:t>
            </a:r>
            <a:r>
              <a:rPr b="0" lang="ru-RU" sz="2000" spc="-1" strike="noStrike">
                <a:latin typeface="Arial"/>
              </a:rPr>
              <a:t>м</a:t>
            </a:r>
            <a:r>
              <a:rPr b="0" lang="ru-RU" sz="2000" spc="-1" strike="noStrike">
                <a:latin typeface="Arial"/>
              </a:rPr>
              <a:t>ы</a:t>
            </a:r>
            <a:r>
              <a:rPr b="0" lang="ru-RU" sz="2000" spc="-1" strike="noStrike">
                <a:latin typeface="Arial"/>
              </a:rPr>
              <a:t>ш</a:t>
            </a:r>
            <a:r>
              <a:rPr b="0" lang="ru-RU" sz="2000" spc="-1" strike="noStrike">
                <a:latin typeface="Arial"/>
              </a:rPr>
              <a:t>ь</a:t>
            </a:r>
            <a:r>
              <a:rPr b="0" lang="ru-RU" sz="2000" spc="-1" strike="noStrike">
                <a:latin typeface="Arial"/>
              </a:rPr>
              <a:t>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46DCA40-21C8-4EB3-9472-13A177A72F9F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2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C10FCA1-0590-4E03-9F2E-024A88F6F4D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42DFD1E-FB23-4B30-A647-B0C2AF371A8B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18.10.18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CD3A452-6305-4416-AD6D-3FE7BD4DD7D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я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пр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ав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ки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те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кс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та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за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гл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ав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ия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щ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ёл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кн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ит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е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ы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шь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б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р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а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з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е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ц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з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а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г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л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в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к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06CBC52-6C49-4E7C-87C2-54DCF8D43F6F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18.10.18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8B3FFE7-4919-47BF-890E-C4A77152D76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6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724720" y="692640"/>
            <a:ext cx="308268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3600" spc="-1" strike="noStrike">
                <a:solidFill>
                  <a:srgbClr val="4f81bd"/>
                </a:solidFill>
                <a:latin typeface="Times New Roman"/>
              </a:rPr>
              <a:t>«Образование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3600" spc="-1" strike="noStrike">
                <a:solidFill>
                  <a:srgbClr val="4f81bd"/>
                </a:solidFill>
                <a:latin typeface="Times New Roman"/>
              </a:rPr>
              <a:t>без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3600" spc="-1" strike="noStrike">
                <a:solidFill>
                  <a:srgbClr val="4f81bd"/>
                </a:solidFill>
                <a:latin typeface="Times New Roman"/>
              </a:rPr>
              <a:t>границ»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5220000" y="2709000"/>
            <a:ext cx="3923640" cy="374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000" spc="-1" strike="noStrike">
                <a:solidFill>
                  <a:srgbClr val="4f81bd"/>
                </a:solidFill>
                <a:latin typeface="Times New Roman"/>
              </a:rPr>
              <a:t>Обеспечение условий для совместного воспитания и образования детей с разными психофизическими особенностями развития</a:t>
            </a:r>
            <a:endParaRPr b="0" lang="ru-RU" sz="3000" spc="-1" strike="noStrike">
              <a:latin typeface="Arial"/>
            </a:endParaRPr>
          </a:p>
        </p:txBody>
      </p:sp>
      <p:pic>
        <p:nvPicPr>
          <p:cNvPr id="92" name="Рисунок 3" descr=""/>
          <p:cNvPicPr/>
          <p:nvPr/>
        </p:nvPicPr>
        <p:blipFill>
          <a:blip r:embed="rId1"/>
          <a:srcRect l="15668" t="3112" r="7698" b="9852"/>
          <a:stretch/>
        </p:blipFill>
        <p:spPr>
          <a:xfrm>
            <a:off x="323640" y="1052640"/>
            <a:ext cx="4752000" cy="3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548640"/>
            <a:ext cx="914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Включение детей с ОВЗ в общеобразовательные группы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94" name="Table 2"/>
          <p:cNvGraphicFramePr/>
          <p:nvPr/>
        </p:nvGraphicFramePr>
        <p:xfrm>
          <a:off x="285840" y="1237320"/>
          <a:ext cx="8643600" cy="5338440"/>
        </p:xfrm>
        <a:graphic>
          <a:graphicData uri="http://schemas.openxmlformats.org/drawingml/2006/table">
            <a:tbl>
              <a:tblPr/>
              <a:tblGrid>
                <a:gridCol w="482040"/>
                <a:gridCol w="3875400"/>
                <a:gridCol w="1285560"/>
                <a:gridCol w="1495440"/>
                <a:gridCol w="1505160"/>
              </a:tblGrid>
              <a:tr h="547920"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Группа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Возраст детей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детей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детей с ОВЗ, посещающих детский сад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6600"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младшая группа «Маша и Медведь»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2-3 года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6600"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младшая группа «Малышок»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2-3 года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6600"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младшая группа «Капитошки»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2-3 года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6600"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младшая группа «Умки»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3-4 года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6600"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младшая группа «Радуга»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3-4 года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6600"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группа «Непоседы»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4-5 лет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ребенок  с ЗПР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6600"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группа «Почемучки»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4-5 лет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6600"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старшая группа «Лакомка»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5-6 лет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ребенка с ТНР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6600"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старшая группа «Знайки»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5-6 лет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ребенка с ТНР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6600"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подготовительная группа «Фантазеры»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6-8 лет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ребенка с ЗПР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6600"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подготовительная группа «Букваренок»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6-8 лет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ребенка с ТНР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1"/>
          <p:cNvGrpSpPr/>
          <p:nvPr/>
        </p:nvGrpSpPr>
        <p:grpSpPr>
          <a:xfrm>
            <a:off x="1071360" y="928800"/>
            <a:ext cx="6107040" cy="5160240"/>
            <a:chOff x="1071360" y="928800"/>
            <a:chExt cx="6107040" cy="5160240"/>
          </a:xfrm>
        </p:grpSpPr>
        <p:sp>
          <p:nvSpPr>
            <p:cNvPr id="96" name="CustomShape 2"/>
            <p:cNvSpPr/>
            <p:nvPr/>
          </p:nvSpPr>
          <p:spPr>
            <a:xfrm rot="11640600">
              <a:off x="3052080" y="3086640"/>
              <a:ext cx="3501360" cy="21240"/>
            </a:xfrm>
            <a:custGeom>
              <a:avLst/>
              <a:gdLst/>
              <a:ahLst/>
              <a:rect l="l" t="t" r="r" b="b"/>
              <a:pathLst>
                <a:path w="3501818" h="0">
                  <a:moveTo>
                    <a:pt x="0" y="10733"/>
                  </a:moveTo>
                  <a:lnTo>
                    <a:pt x="3501818" y="10733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97" name="CustomShape 3"/>
            <p:cNvSpPr/>
            <p:nvPr/>
          </p:nvSpPr>
          <p:spPr>
            <a:xfrm rot="8287800">
              <a:off x="4439880" y="4654440"/>
              <a:ext cx="2363400" cy="21240"/>
            </a:xfrm>
            <a:custGeom>
              <a:avLst/>
              <a:gdLst/>
              <a:ahLst/>
              <a:rect l="l" t="t" r="r" b="b"/>
              <a:pathLst>
                <a:path w="2363648" h="0">
                  <a:moveTo>
                    <a:pt x="0" y="10733"/>
                  </a:moveTo>
                  <a:lnTo>
                    <a:pt x="2363648" y="10733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98" name="CustomShape 4"/>
            <p:cNvSpPr/>
            <p:nvPr/>
          </p:nvSpPr>
          <p:spPr>
            <a:xfrm rot="11083200">
              <a:off x="2895840" y="3413520"/>
              <a:ext cx="3611520" cy="21240"/>
            </a:xfrm>
            <a:custGeom>
              <a:avLst/>
              <a:gdLst/>
              <a:ahLst/>
              <a:rect l="l" t="t" r="r" b="b"/>
              <a:pathLst>
                <a:path w="3611900" h="0">
                  <a:moveTo>
                    <a:pt x="0" y="10733"/>
                  </a:moveTo>
                  <a:lnTo>
                    <a:pt x="3611900" y="10733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99" name="CustomShape 5"/>
            <p:cNvSpPr/>
            <p:nvPr/>
          </p:nvSpPr>
          <p:spPr>
            <a:xfrm rot="10540800">
              <a:off x="2997000" y="3743640"/>
              <a:ext cx="3509280" cy="21240"/>
            </a:xfrm>
            <a:custGeom>
              <a:avLst/>
              <a:gdLst/>
              <a:ahLst/>
              <a:rect l="l" t="t" r="r" b="b"/>
              <a:pathLst>
                <a:path w="3509812" h="0">
                  <a:moveTo>
                    <a:pt x="0" y="10733"/>
                  </a:moveTo>
                  <a:lnTo>
                    <a:pt x="3509812" y="10733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00" name="CustomShape 6"/>
            <p:cNvSpPr/>
            <p:nvPr/>
          </p:nvSpPr>
          <p:spPr>
            <a:xfrm rot="9971400">
              <a:off x="3378960" y="4042080"/>
              <a:ext cx="3168360" cy="21240"/>
            </a:xfrm>
            <a:custGeom>
              <a:avLst/>
              <a:gdLst/>
              <a:ahLst/>
              <a:rect l="l" t="t" r="r" b="b"/>
              <a:pathLst>
                <a:path w="3168762" h="0">
                  <a:moveTo>
                    <a:pt x="0" y="10733"/>
                  </a:moveTo>
                  <a:lnTo>
                    <a:pt x="3168762" y="10733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01" name="CustomShape 7"/>
            <p:cNvSpPr/>
            <p:nvPr/>
          </p:nvSpPr>
          <p:spPr>
            <a:xfrm rot="9303000">
              <a:off x="3453840" y="4406400"/>
              <a:ext cx="3196440" cy="21240"/>
            </a:xfrm>
            <a:custGeom>
              <a:avLst/>
              <a:gdLst/>
              <a:ahLst/>
              <a:rect l="l" t="t" r="r" b="b"/>
              <a:pathLst>
                <a:path w="3196796" h="0">
                  <a:moveTo>
                    <a:pt x="0" y="10733"/>
                  </a:moveTo>
                  <a:lnTo>
                    <a:pt x="3196796" y="10733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02" name="CustomShape 8"/>
            <p:cNvSpPr/>
            <p:nvPr/>
          </p:nvSpPr>
          <p:spPr>
            <a:xfrm rot="12276000">
              <a:off x="3283560" y="2743920"/>
              <a:ext cx="3370680" cy="21240"/>
            </a:xfrm>
            <a:custGeom>
              <a:avLst/>
              <a:gdLst/>
              <a:ahLst/>
              <a:rect l="l" t="t" r="r" b="b"/>
              <a:pathLst>
                <a:path w="3371064" h="0">
                  <a:moveTo>
                    <a:pt x="0" y="10733"/>
                  </a:moveTo>
                  <a:lnTo>
                    <a:pt x="3371064" y="10733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03" name="CustomShape 9"/>
            <p:cNvSpPr/>
            <p:nvPr/>
          </p:nvSpPr>
          <p:spPr>
            <a:xfrm rot="13295400">
              <a:off x="4199040" y="2437920"/>
              <a:ext cx="2634120" cy="21240"/>
            </a:xfrm>
            <a:custGeom>
              <a:avLst/>
              <a:gdLst/>
              <a:ahLst/>
              <a:rect l="l" t="t" r="r" b="b"/>
              <a:pathLst>
                <a:path w="2634620" h="0">
                  <a:moveTo>
                    <a:pt x="0" y="10733"/>
                  </a:moveTo>
                  <a:lnTo>
                    <a:pt x="2634620" y="10733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04" name="CustomShape 10"/>
            <p:cNvSpPr/>
            <p:nvPr/>
          </p:nvSpPr>
          <p:spPr>
            <a:xfrm>
              <a:off x="5592240" y="2442960"/>
              <a:ext cx="1586160" cy="1626840"/>
            </a:xfrm>
            <a:prstGeom prst="ellipse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</p:sp>
        <p:sp>
          <p:nvSpPr>
            <p:cNvPr id="105" name="CustomShape 11"/>
            <p:cNvSpPr/>
            <p:nvPr/>
          </p:nvSpPr>
          <p:spPr>
            <a:xfrm>
              <a:off x="3286080" y="928800"/>
              <a:ext cx="1791720" cy="67176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lIns="7560" rIns="7560" tIns="7560" bIns="756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Times New Roman"/>
                </a:rPr>
                <a:t>Заведующий ДОУ 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106" name="CustomShape 12"/>
            <p:cNvSpPr/>
            <p:nvPr/>
          </p:nvSpPr>
          <p:spPr>
            <a:xfrm>
              <a:off x="2000160" y="1428840"/>
              <a:ext cx="1713600" cy="71892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lIns="7560" rIns="7560" tIns="7560" bIns="756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Times New Roman"/>
                </a:rPr>
                <a:t>Заместитель заведующ по ИиЭД и ВМР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107" name="CustomShape 13"/>
            <p:cNvSpPr/>
            <p:nvPr/>
          </p:nvSpPr>
          <p:spPr>
            <a:xfrm>
              <a:off x="2071800" y="5000760"/>
              <a:ext cx="1851480" cy="74448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lIns="7560" rIns="7560" tIns="7560" bIns="756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Times New Roman"/>
                </a:rPr>
                <a:t>Музыкальный руководитель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108" name="CustomShape 14"/>
            <p:cNvSpPr/>
            <p:nvPr/>
          </p:nvSpPr>
          <p:spPr>
            <a:xfrm>
              <a:off x="1714320" y="4286160"/>
              <a:ext cx="1874880" cy="66888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lIns="7560" rIns="7560" tIns="7560" bIns="756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Times New Roman"/>
                </a:rPr>
                <a:t>Инструктор по физической культуре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109" name="CustomShape 15"/>
            <p:cNvSpPr/>
            <p:nvPr/>
          </p:nvSpPr>
          <p:spPr>
            <a:xfrm>
              <a:off x="1143000" y="3643200"/>
              <a:ext cx="1881720" cy="624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lIns="7560" rIns="7560" tIns="7560" bIns="756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Times New Roman"/>
                </a:rPr>
                <a:t>Учитель-логопед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110" name="CustomShape 16"/>
            <p:cNvSpPr/>
            <p:nvPr/>
          </p:nvSpPr>
          <p:spPr>
            <a:xfrm>
              <a:off x="1071360" y="2857320"/>
              <a:ext cx="1852200" cy="6858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lIns="7560" rIns="7560" tIns="7560" bIns="756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Times New Roman"/>
                </a:rPr>
                <a:t>Воспитатели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111" name="CustomShape 17"/>
            <p:cNvSpPr/>
            <p:nvPr/>
          </p:nvSpPr>
          <p:spPr>
            <a:xfrm>
              <a:off x="3500280" y="5429160"/>
              <a:ext cx="1799640" cy="65988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lIns="7560" rIns="7560" tIns="7560" bIns="756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Times New Roman"/>
                </a:rPr>
                <a:t>Родители (законные представители)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112" name="CustomShape 18"/>
            <p:cNvSpPr/>
            <p:nvPr/>
          </p:nvSpPr>
          <p:spPr>
            <a:xfrm>
              <a:off x="1500120" y="2214720"/>
              <a:ext cx="1797840" cy="56556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lIns="7560" rIns="7560" tIns="7560" bIns="756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Times New Roman"/>
                </a:rPr>
                <a:t>Педагог-психолог</a:t>
              </a:r>
              <a:endParaRPr b="0" lang="ru-RU" sz="1200" spc="-1" strike="noStrike">
                <a:latin typeface="Arial"/>
              </a:endParaRPr>
            </a:p>
          </p:txBody>
        </p:sp>
      </p:grpSp>
      <p:grpSp>
        <p:nvGrpSpPr>
          <p:cNvPr id="113" name="Group 19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14" name="CustomShape 20"/>
          <p:cNvSpPr/>
          <p:nvPr/>
        </p:nvSpPr>
        <p:spPr>
          <a:xfrm>
            <a:off x="599760" y="427680"/>
            <a:ext cx="7944120" cy="45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Алгоритм взаимодействия всех структурных элементов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395640" y="332640"/>
            <a:ext cx="8496720" cy="612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3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3000" spc="-1" strike="noStrike">
                <a:solidFill>
                  <a:srgbClr val="000000"/>
                </a:solidFill>
                <a:latin typeface="Times New Roman"/>
              </a:rPr>
              <a:t>Технология социально-эмоционального взаимодействия </a:t>
            </a:r>
            <a:endParaRPr b="0" lang="ru-RU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0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3000" spc="-1" strike="noStrike">
                <a:solidFill>
                  <a:srgbClr val="000000"/>
                </a:solidFill>
                <a:latin typeface="Times New Roman"/>
              </a:rPr>
              <a:t>Индивидуальный подход</a:t>
            </a:r>
            <a:endParaRPr b="0" lang="ru-RU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0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3000" spc="-1" strike="noStrike">
                <a:solidFill>
                  <a:srgbClr val="000000"/>
                </a:solidFill>
                <a:latin typeface="Times New Roman"/>
              </a:rPr>
              <a:t>Игровые технологии </a:t>
            </a:r>
            <a:endParaRPr b="0" lang="ru-RU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0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3000" spc="-1" strike="noStrike">
                <a:solidFill>
                  <a:srgbClr val="000000"/>
                </a:solidFill>
                <a:latin typeface="Times New Roman"/>
              </a:rPr>
              <a:t>Личностно-ориентированных технологии</a:t>
            </a:r>
            <a:endParaRPr b="0" lang="ru-RU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0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3000" spc="-1" strike="noStrike">
                <a:solidFill>
                  <a:srgbClr val="000000"/>
                </a:solidFill>
                <a:latin typeface="Times New Roman"/>
              </a:rPr>
              <a:t>Информационные технологии</a:t>
            </a:r>
            <a:endParaRPr b="0" lang="ru-RU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0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3000" spc="-1" strike="noStrike">
                <a:solidFill>
                  <a:srgbClr val="000000"/>
                </a:solidFill>
                <a:latin typeface="Times New Roman"/>
              </a:rPr>
              <a:t>Технология арттерапии</a:t>
            </a:r>
            <a:endParaRPr b="0" lang="ru-RU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0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Содержимое 12" descr=""/>
          <p:cNvPicPr/>
          <p:nvPr/>
        </p:nvPicPr>
        <p:blipFill>
          <a:blip r:embed="rId1"/>
          <a:stretch/>
        </p:blipFill>
        <p:spPr>
          <a:xfrm rot="20764800">
            <a:off x="263520" y="703440"/>
            <a:ext cx="4232160" cy="2919960"/>
          </a:xfrm>
          <a:prstGeom prst="rect">
            <a:avLst/>
          </a:prstGeom>
          <a:ln>
            <a:noFill/>
          </a:ln>
        </p:spPr>
      </p:pic>
      <p:pic>
        <p:nvPicPr>
          <p:cNvPr id="117" name="Содержимое 13" descr=""/>
          <p:cNvPicPr/>
          <p:nvPr/>
        </p:nvPicPr>
        <p:blipFill>
          <a:blip r:embed="rId2"/>
          <a:stretch/>
        </p:blipFill>
        <p:spPr>
          <a:xfrm rot="1480800">
            <a:off x="5180760" y="993600"/>
            <a:ext cx="3761640" cy="2964240"/>
          </a:xfrm>
          <a:prstGeom prst="rect">
            <a:avLst/>
          </a:prstGeom>
          <a:ln>
            <a:noFill/>
          </a:ln>
        </p:spPr>
      </p:pic>
      <p:pic>
        <p:nvPicPr>
          <p:cNvPr id="118" name="Содержимое 12" descr=""/>
          <p:cNvPicPr/>
          <p:nvPr/>
        </p:nvPicPr>
        <p:blipFill>
          <a:blip r:embed="rId3"/>
          <a:stretch/>
        </p:blipFill>
        <p:spPr>
          <a:xfrm>
            <a:off x="2571840" y="3692880"/>
            <a:ext cx="4219920" cy="316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339640" y="692640"/>
            <a:ext cx="4774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Ступеньки ранней помощи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323640" y="1556640"/>
            <a:ext cx="8424720" cy="374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Проведение психопрофилактики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Обучение родителей методам игрового взаимодействия  с детьми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психолого-педагогическое обследование детей от 3 до 7 лет с нарушениями развития при наличии согласия родителей (законных представителей);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Консультативная помощь родителям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Подбор индивидуальных техник формирования предпосылок учебной деятельности…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Содержимое 5" descr=""/>
          <p:cNvPicPr/>
          <p:nvPr/>
        </p:nvPicPr>
        <p:blipFill>
          <a:blip r:embed="rId1"/>
          <a:stretch/>
        </p:blipFill>
        <p:spPr>
          <a:xfrm rot="20295000">
            <a:off x="343080" y="528120"/>
            <a:ext cx="3709440" cy="2566080"/>
          </a:xfrm>
          <a:prstGeom prst="rect">
            <a:avLst/>
          </a:prstGeom>
          <a:ln>
            <a:noFill/>
          </a:ln>
        </p:spPr>
      </p:pic>
      <p:pic>
        <p:nvPicPr>
          <p:cNvPr id="122" name="Содержимое 6" descr=""/>
          <p:cNvPicPr/>
          <p:nvPr/>
        </p:nvPicPr>
        <p:blipFill>
          <a:blip r:embed="rId2"/>
          <a:stretch/>
        </p:blipFill>
        <p:spPr>
          <a:xfrm rot="20260200">
            <a:off x="346680" y="3411360"/>
            <a:ext cx="3823920" cy="2667960"/>
          </a:xfrm>
          <a:prstGeom prst="rect">
            <a:avLst/>
          </a:prstGeom>
          <a:ln>
            <a:noFill/>
          </a:ln>
        </p:spPr>
      </p:pic>
      <p:pic>
        <p:nvPicPr>
          <p:cNvPr id="123" name="Содержимое 5" descr=""/>
          <p:cNvPicPr/>
          <p:nvPr/>
        </p:nvPicPr>
        <p:blipFill>
          <a:blip r:embed="rId3"/>
          <a:stretch/>
        </p:blipFill>
        <p:spPr>
          <a:xfrm rot="1309800">
            <a:off x="4950360" y="674640"/>
            <a:ext cx="3872160" cy="2413080"/>
          </a:xfrm>
          <a:prstGeom prst="rect">
            <a:avLst/>
          </a:prstGeom>
          <a:ln>
            <a:noFill/>
          </a:ln>
        </p:spPr>
      </p:pic>
      <p:pic>
        <p:nvPicPr>
          <p:cNvPr id="124" name="Содержимое 5" descr=""/>
          <p:cNvPicPr/>
          <p:nvPr/>
        </p:nvPicPr>
        <p:blipFill>
          <a:blip r:embed="rId4"/>
          <a:stretch/>
        </p:blipFill>
        <p:spPr>
          <a:xfrm rot="1239000">
            <a:off x="5001840" y="3380760"/>
            <a:ext cx="3673800" cy="266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00040" y="1714320"/>
            <a:ext cx="8229240" cy="3153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Б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о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л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е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е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п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о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д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р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о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б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н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у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ю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н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ф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о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р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м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а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ц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ю </a:t>
            </a:r>
            <a:br/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м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о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ж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н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о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п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о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л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у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ч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т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ь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н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а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с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а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й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т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е</a:t>
            </a:r>
            <a:br/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д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о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ш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к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о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л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ь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н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о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г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о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у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ч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р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е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ж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д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е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н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я 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 </a:t>
            </a:r>
            <a:br/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ht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tp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:/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/d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o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u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6.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u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c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o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z.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r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u </a:t>
            </a:r>
            <a:br/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С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п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а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с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б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о 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з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а 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в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н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м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а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н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е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!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!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!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Application>LibreOffice/6.0.3.2$Linux_X86_64 LibreOffice_project/00m0$Build-2</Application>
  <Words>267</Words>
  <Paragraphs>89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2017-10-24T11:27:59Z</dcterms:created>
  <dc:creator>User</dc:creator>
  <dc:description/>
  <dc:language>ru-RU</dc:language>
  <cp:lastModifiedBy/>
  <dcterms:modified xsi:type="dcterms:W3CDTF">2018-10-18T06:34:55Z</dcterms:modified>
  <cp:revision>97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