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1" r:id="rId2"/>
    <p:sldId id="281" r:id="rId3"/>
    <p:sldId id="280" r:id="rId4"/>
    <p:sldId id="287" r:id="rId5"/>
    <p:sldId id="272" r:id="rId6"/>
    <p:sldId id="283" r:id="rId7"/>
    <p:sldId id="273" r:id="rId8"/>
    <p:sldId id="284" r:id="rId9"/>
    <p:sldId id="285" r:id="rId10"/>
    <p:sldId id="286" r:id="rId11"/>
    <p:sldId id="288" r:id="rId12"/>
    <p:sldId id="274" r:id="rId13"/>
    <p:sldId id="289" r:id="rId14"/>
    <p:sldId id="258" r:id="rId15"/>
    <p:sldId id="263" r:id="rId16"/>
    <p:sldId id="259" r:id="rId17"/>
    <p:sldId id="260" r:id="rId18"/>
    <p:sldId id="261" r:id="rId19"/>
    <p:sldId id="264" r:id="rId20"/>
    <p:sldId id="265" r:id="rId21"/>
    <p:sldId id="266" r:id="rId22"/>
    <p:sldId id="267" r:id="rId23"/>
    <p:sldId id="268" r:id="rId24"/>
    <p:sldId id="269" r:id="rId25"/>
    <p:sldId id="27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767" autoAdjust="0"/>
  </p:normalViewPr>
  <p:slideViewPr>
    <p:cSldViewPr snapToGrid="0">
      <p:cViewPr>
        <p:scale>
          <a:sx n="57" d="100"/>
          <a:sy n="57" d="100"/>
        </p:scale>
        <p:origin x="-918" y="-8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>
        <p:scale>
          <a:sx n="62" d="100"/>
          <a:sy n="62" d="100"/>
        </p:scale>
        <p:origin x="2718" y="-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user\Desktop\&#1060;&#1048;&#1055;\&#1045;&#1043;&#1069;_&#1089;&#1074;&#1086;&#1076;&#1085;&#1072;&#1103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user\Desktop\&#1060;&#1048;&#1055;\&#1045;&#1043;&#1069;_&#1089;&#1074;&#1086;&#1076;&#1085;&#1072;&#1103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user\Desktop\&#1042;&#1055;&#1056;-11%20&#1082;&#1083;&#1072;&#1089;&#1089;_&#1076;&#1083;&#1103;%20&#1060;&#1048;&#1055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user\Desktop\&#1060;&#1048;&#1055;\&#1052;&#1077;&#1090;&#1072;&#1087;&#1088;&#1077;&#1076;&#1084;&#1077;&#1090;&#1085;&#1072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/>
              <a:t>Медиана результатов ЕГЭ в 2017 и 2018 годах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0187894490284549E-2"/>
          <c:y val="0.11887820512820514"/>
          <c:w val="0.9593500295738997"/>
          <c:h val="0.5621543383920856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Лист1!$A$33</c:f>
              <c:strCache>
                <c:ptCount val="1"/>
                <c:pt idx="0">
                  <c:v>2017 год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Лист1!$B$31:$L$31</c:f>
              <c:strCache>
                <c:ptCount val="11"/>
                <c:pt idx="0">
                  <c:v>Химия</c:v>
                </c:pt>
                <c:pt idx="1">
                  <c:v>История</c:v>
                </c:pt>
                <c:pt idx="2">
                  <c:v>Английский язык</c:v>
                </c:pt>
                <c:pt idx="3">
                  <c:v>Биология</c:v>
                </c:pt>
                <c:pt idx="4">
                  <c:v>Русский язык</c:v>
                </c:pt>
                <c:pt idx="5">
                  <c:v>Литература</c:v>
                </c:pt>
                <c:pt idx="6">
                  <c:v>Физика</c:v>
                </c:pt>
                <c:pt idx="7">
                  <c:v>Обществознание</c:v>
                </c:pt>
                <c:pt idx="8">
                  <c:v>Информатика</c:v>
                </c:pt>
                <c:pt idx="9">
                  <c:v>Математика ПР</c:v>
                </c:pt>
                <c:pt idx="10">
                  <c:v>География</c:v>
                </c:pt>
              </c:strCache>
            </c:strRef>
          </c:cat>
          <c:val>
            <c:numRef>
              <c:f>Лист1!$B$33:$L$33</c:f>
              <c:numCache>
                <c:formatCode>General</c:formatCode>
                <c:ptCount val="11"/>
                <c:pt idx="0">
                  <c:v>73</c:v>
                </c:pt>
                <c:pt idx="1">
                  <c:v>67</c:v>
                </c:pt>
                <c:pt idx="2">
                  <c:v>74</c:v>
                </c:pt>
                <c:pt idx="3">
                  <c:v>62</c:v>
                </c:pt>
                <c:pt idx="4">
                  <c:v>75</c:v>
                </c:pt>
                <c:pt idx="5">
                  <c:v>71</c:v>
                </c:pt>
                <c:pt idx="6">
                  <c:v>61</c:v>
                </c:pt>
                <c:pt idx="7">
                  <c:v>68</c:v>
                </c:pt>
                <c:pt idx="8">
                  <c:v>76</c:v>
                </c:pt>
                <c:pt idx="9">
                  <c:v>68</c:v>
                </c:pt>
                <c:pt idx="10">
                  <c:v>61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6DC-461A-A425-8E1E50114385}"/>
            </c:ext>
          </c:extLst>
        </c:ser>
        <c:ser>
          <c:idx val="1"/>
          <c:order val="1"/>
          <c:tx>
            <c:strRef>
              <c:f>Лист1!$A$34</c:f>
              <c:strCache>
                <c:ptCount val="1"/>
                <c:pt idx="0">
                  <c:v>2018 год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Лист1!$B$31:$L$31</c:f>
              <c:strCache>
                <c:ptCount val="11"/>
                <c:pt idx="0">
                  <c:v>Химия</c:v>
                </c:pt>
                <c:pt idx="1">
                  <c:v>История</c:v>
                </c:pt>
                <c:pt idx="2">
                  <c:v>Английский язык</c:v>
                </c:pt>
                <c:pt idx="3">
                  <c:v>Биология</c:v>
                </c:pt>
                <c:pt idx="4">
                  <c:v>Русский язык</c:v>
                </c:pt>
                <c:pt idx="5">
                  <c:v>Литература</c:v>
                </c:pt>
                <c:pt idx="6">
                  <c:v>Физика</c:v>
                </c:pt>
                <c:pt idx="7">
                  <c:v>Обществознание</c:v>
                </c:pt>
                <c:pt idx="8">
                  <c:v>Информатика</c:v>
                </c:pt>
                <c:pt idx="9">
                  <c:v>Математика ПР</c:v>
                </c:pt>
                <c:pt idx="10">
                  <c:v>География</c:v>
                </c:pt>
              </c:strCache>
            </c:strRef>
          </c:cat>
          <c:val>
            <c:numRef>
              <c:f>Лист1!$B$34:$L$34</c:f>
              <c:numCache>
                <c:formatCode>General</c:formatCode>
                <c:ptCount val="11"/>
                <c:pt idx="0">
                  <c:v>73</c:v>
                </c:pt>
                <c:pt idx="1">
                  <c:v>79</c:v>
                </c:pt>
                <c:pt idx="2">
                  <c:v>79</c:v>
                </c:pt>
                <c:pt idx="3">
                  <c:v>65</c:v>
                </c:pt>
                <c:pt idx="4">
                  <c:v>81</c:v>
                </c:pt>
                <c:pt idx="5">
                  <c:v>80</c:v>
                </c:pt>
                <c:pt idx="6">
                  <c:v>84</c:v>
                </c:pt>
                <c:pt idx="7">
                  <c:v>78</c:v>
                </c:pt>
                <c:pt idx="8">
                  <c:v>75</c:v>
                </c:pt>
                <c:pt idx="9">
                  <c:v>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6DC-461A-A425-8E1E501143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978240"/>
        <c:axId val="75979776"/>
      </c:lineChart>
      <c:catAx>
        <c:axId val="7597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5979776"/>
        <c:crosses val="autoZero"/>
        <c:auto val="1"/>
        <c:lblAlgn val="ctr"/>
        <c:lblOffset val="100"/>
        <c:noMultiLvlLbl val="0"/>
      </c:catAx>
      <c:valAx>
        <c:axId val="7597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5978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/>
              <a:t>Доля высокобалльников ЕГЭ по учебным предметам в 2017 и 2018 годах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9423035025332891E-2"/>
          <c:y val="7.5967597587994262E-2"/>
          <c:w val="0.94898222319421444"/>
          <c:h val="0.699148067795674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Лист1!$B$1:$K$1</c:f>
              <c:strCache>
                <c:ptCount val="10"/>
                <c:pt idx="0">
                  <c:v>Химия</c:v>
                </c:pt>
                <c:pt idx="1">
                  <c:v>История</c:v>
                </c:pt>
                <c:pt idx="2">
                  <c:v>Английский язык</c:v>
                </c:pt>
                <c:pt idx="3">
                  <c:v>Биология</c:v>
                </c:pt>
                <c:pt idx="4">
                  <c:v>Русский язык</c:v>
                </c:pt>
                <c:pt idx="5">
                  <c:v>Литература</c:v>
                </c:pt>
                <c:pt idx="6">
                  <c:v>Физика</c:v>
                </c:pt>
                <c:pt idx="7">
                  <c:v>Обществознание</c:v>
                </c:pt>
                <c:pt idx="8">
                  <c:v>Информатика</c:v>
                </c:pt>
                <c:pt idx="9">
                  <c:v>Математика ПР</c:v>
                </c:pt>
              </c:strCache>
            </c:strRef>
          </c:cat>
          <c:val>
            <c:numRef>
              <c:f>Лист1!$B$3:$K$3</c:f>
              <c:numCache>
                <c:formatCode>0.0%</c:formatCode>
                <c:ptCount val="10"/>
                <c:pt idx="0">
                  <c:v>0.16700000000000001</c:v>
                </c:pt>
                <c:pt idx="1">
                  <c:v>0.27300000000000002</c:v>
                </c:pt>
                <c:pt idx="2">
                  <c:v>0.25</c:v>
                </c:pt>
                <c:pt idx="3">
                  <c:v>8.3000000000000004E-2</c:v>
                </c:pt>
                <c:pt idx="4">
                  <c:v>0.36799999999999999</c:v>
                </c:pt>
                <c:pt idx="5">
                  <c:v>0</c:v>
                </c:pt>
                <c:pt idx="6">
                  <c:v>0.33300000000000002</c:v>
                </c:pt>
                <c:pt idx="7">
                  <c:v>0.12</c:v>
                </c:pt>
                <c:pt idx="8">
                  <c:v>0.35699999999999998</c:v>
                </c:pt>
                <c:pt idx="9">
                  <c:v>0.222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B4-4418-BEA4-567CC9548EDC}"/>
            </c:ext>
          </c:extLst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Лист1!$B$1:$K$1</c:f>
              <c:strCache>
                <c:ptCount val="10"/>
                <c:pt idx="0">
                  <c:v>Химия</c:v>
                </c:pt>
                <c:pt idx="1">
                  <c:v>История</c:v>
                </c:pt>
                <c:pt idx="2">
                  <c:v>Английский язык</c:v>
                </c:pt>
                <c:pt idx="3">
                  <c:v>Биология</c:v>
                </c:pt>
                <c:pt idx="4">
                  <c:v>Русский язык</c:v>
                </c:pt>
                <c:pt idx="5">
                  <c:v>Литература</c:v>
                </c:pt>
                <c:pt idx="6">
                  <c:v>Физика</c:v>
                </c:pt>
                <c:pt idx="7">
                  <c:v>Обществознание</c:v>
                </c:pt>
                <c:pt idx="8">
                  <c:v>Информатика</c:v>
                </c:pt>
                <c:pt idx="9">
                  <c:v>Математика ПР</c:v>
                </c:pt>
              </c:strCache>
            </c:strRef>
          </c:cat>
          <c:val>
            <c:numRef>
              <c:f>Лист1!$B$4:$K$4</c:f>
              <c:numCache>
                <c:formatCode>0.0%</c:formatCode>
                <c:ptCount val="10"/>
                <c:pt idx="0">
                  <c:v>0.28599999999999998</c:v>
                </c:pt>
                <c:pt idx="1">
                  <c:v>0.42899999999999999</c:v>
                </c:pt>
                <c:pt idx="2">
                  <c:v>0.438</c:v>
                </c:pt>
                <c:pt idx="3">
                  <c:v>0.111</c:v>
                </c:pt>
                <c:pt idx="4">
                  <c:v>0.61499999999999999</c:v>
                </c:pt>
                <c:pt idx="5">
                  <c:v>0.66700000000000004</c:v>
                </c:pt>
                <c:pt idx="6">
                  <c:v>0.57099999999999995</c:v>
                </c:pt>
                <c:pt idx="7">
                  <c:v>0.45800000000000002</c:v>
                </c:pt>
                <c:pt idx="8">
                  <c:v>0.182</c:v>
                </c:pt>
                <c:pt idx="9">
                  <c:v>3.3000000000000002E-2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B4-4418-BEA4-567CC9548E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6045696"/>
        <c:axId val="76051584"/>
      </c:barChart>
      <c:catAx>
        <c:axId val="7604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6051584"/>
        <c:crosses val="autoZero"/>
        <c:auto val="1"/>
        <c:lblAlgn val="ctr"/>
        <c:lblOffset val="100"/>
        <c:noMultiLvlLbl val="0"/>
      </c:catAx>
      <c:valAx>
        <c:axId val="7605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604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/>
              <a:t>Доля обучающихся 11-х классов выполнивших ВПР на "4" и "5" (%) по годам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9636224288880051E-2"/>
          <c:y val="8.6745180424761606E-2"/>
          <c:w val="0.9585760801246036"/>
          <c:h val="0.702661625695132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'11_2017'!$A$94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'11_2017'!$B$93:$G$93</c:f>
              <c:strCache>
                <c:ptCount val="6"/>
                <c:pt idx="0">
                  <c:v>история</c:v>
                </c:pt>
                <c:pt idx="1">
                  <c:v>английский язык</c:v>
                </c:pt>
                <c:pt idx="2">
                  <c:v>география</c:v>
                </c:pt>
                <c:pt idx="3">
                  <c:v>химия</c:v>
                </c:pt>
                <c:pt idx="4">
                  <c:v>физика</c:v>
                </c:pt>
                <c:pt idx="5">
                  <c:v>биология</c:v>
                </c:pt>
              </c:strCache>
            </c:strRef>
          </c:cat>
          <c:val>
            <c:numRef>
              <c:f>'11_2017'!$B$94:$G$94</c:f>
              <c:numCache>
                <c:formatCode>General</c:formatCode>
                <c:ptCount val="6"/>
                <c:pt idx="0">
                  <c:v>92.9</c:v>
                </c:pt>
                <c:pt idx="2">
                  <c:v>94.3</c:v>
                </c:pt>
                <c:pt idx="3">
                  <c:v>95.7</c:v>
                </c:pt>
                <c:pt idx="4">
                  <c:v>91.7</c:v>
                </c:pt>
                <c:pt idx="5">
                  <c:v>94.4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6F-4DC4-A31A-4F3EE085D0BA}"/>
            </c:ext>
          </c:extLst>
        </c:ser>
        <c:ser>
          <c:idx val="1"/>
          <c:order val="1"/>
          <c:tx>
            <c:strRef>
              <c:f>'11_2017'!$A$95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'11_2017'!$B$93:$G$93</c:f>
              <c:strCache>
                <c:ptCount val="6"/>
                <c:pt idx="0">
                  <c:v>история</c:v>
                </c:pt>
                <c:pt idx="1">
                  <c:v>английский язык</c:v>
                </c:pt>
                <c:pt idx="2">
                  <c:v>география</c:v>
                </c:pt>
                <c:pt idx="3">
                  <c:v>химия</c:v>
                </c:pt>
                <c:pt idx="4">
                  <c:v>физика</c:v>
                </c:pt>
                <c:pt idx="5">
                  <c:v>биология</c:v>
                </c:pt>
              </c:strCache>
            </c:strRef>
          </c:cat>
          <c:val>
            <c:numRef>
              <c:f>'11_2017'!$B$95:$G$95</c:f>
              <c:numCache>
                <c:formatCode>General</c:formatCode>
                <c:ptCount val="6"/>
                <c:pt idx="0">
                  <c:v>95.8</c:v>
                </c:pt>
                <c:pt idx="1">
                  <c:v>98</c:v>
                </c:pt>
                <c:pt idx="2">
                  <c:v>92</c:v>
                </c:pt>
                <c:pt idx="3">
                  <c:v>89.6</c:v>
                </c:pt>
                <c:pt idx="4">
                  <c:v>85.7</c:v>
                </c:pt>
                <c:pt idx="5">
                  <c:v>94.7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E6F-4DC4-A31A-4F3EE085D0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7550720"/>
        <c:axId val="77552256"/>
      </c:barChart>
      <c:catAx>
        <c:axId val="7755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7552256"/>
        <c:crosses val="autoZero"/>
        <c:auto val="1"/>
        <c:lblAlgn val="ctr"/>
        <c:lblOffset val="100"/>
        <c:noMultiLvlLbl val="0"/>
      </c:catAx>
      <c:valAx>
        <c:axId val="7755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755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718559822886988E-2"/>
          <c:y val="7.2440753535043298E-2"/>
          <c:w val="0.94859978135145673"/>
          <c:h val="0.698112787245999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Лист2!$A$3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Лист2!$B$2:$C$2</c:f>
              <c:strCache>
                <c:ptCount val="2"/>
                <c:pt idx="0">
                  <c:v>соотвествует выбору 10 класса</c:v>
                </c:pt>
                <c:pt idx="1">
                  <c:v>существенно отличается от выбора 10 класса</c:v>
                </c:pt>
              </c:strCache>
            </c:strRef>
          </c:cat>
          <c:val>
            <c:numRef>
              <c:f>Лист2!$B$3:$C$3</c:f>
              <c:numCache>
                <c:formatCode>0.0%</c:formatCode>
                <c:ptCount val="2"/>
                <c:pt idx="0">
                  <c:v>0.61099999999999999</c:v>
                </c:pt>
                <c:pt idx="1">
                  <c:v>0.38900000000000001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BF-45AF-92FE-8A85080BD812}"/>
            </c:ext>
          </c:extLst>
        </c:ser>
        <c:ser>
          <c:idx val="1"/>
          <c:order val="1"/>
          <c:tx>
            <c:strRef>
              <c:f>Лист2!$A$4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Лист2!$B$2:$C$2</c:f>
              <c:strCache>
                <c:ptCount val="2"/>
                <c:pt idx="0">
                  <c:v>соотвествует выбору 10 класса</c:v>
                </c:pt>
                <c:pt idx="1">
                  <c:v>существенно отличается от выбора 10 класса</c:v>
                </c:pt>
              </c:strCache>
            </c:strRef>
          </c:cat>
          <c:val>
            <c:numRef>
              <c:f>Лист2!$B$4:$C$4</c:f>
              <c:numCache>
                <c:formatCode>0.0%</c:formatCode>
                <c:ptCount val="2"/>
                <c:pt idx="0">
                  <c:v>0.73899999999999999</c:v>
                </c:pt>
                <c:pt idx="1">
                  <c:v>0.26100000000000001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BF-45AF-92FE-8A85080BD812}"/>
            </c:ext>
          </c:extLst>
        </c:ser>
        <c:ser>
          <c:idx val="2"/>
          <c:order val="2"/>
          <c:tx>
            <c:strRef>
              <c:f>Лист2!$A$5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Лист2!$B$2:$C$2</c:f>
              <c:strCache>
                <c:ptCount val="2"/>
                <c:pt idx="0">
                  <c:v>соотвествует выбору 10 класса</c:v>
                </c:pt>
                <c:pt idx="1">
                  <c:v>существенно отличается от выбора 10 класса</c:v>
                </c:pt>
              </c:strCache>
            </c:strRef>
          </c:cat>
          <c:val>
            <c:numRef>
              <c:f>Лист2!$B$5:$C$5</c:f>
              <c:numCache>
                <c:formatCode>0.0%</c:formatCode>
                <c:ptCount val="2"/>
                <c:pt idx="0">
                  <c:v>0.84699999999999998</c:v>
                </c:pt>
                <c:pt idx="1">
                  <c:v>0.15300000000000002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EBF-45AF-92FE-8A85080BD8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3976960"/>
        <c:axId val="83978496"/>
      </c:barChart>
      <c:catAx>
        <c:axId val="8397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3978496"/>
        <c:crosses val="autoZero"/>
        <c:auto val="1"/>
        <c:lblAlgn val="ctr"/>
        <c:lblOffset val="100"/>
        <c:noMultiLvlLbl val="0"/>
      </c:catAx>
      <c:valAx>
        <c:axId val="8397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397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41E8D6-A76A-BA42-BE8C-96BF3FB984B2}" type="doc">
      <dgm:prSet loTypeId="urn:microsoft.com/office/officeart/2005/8/layout/radial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1CDEE97-FDA3-A041-AA90-C5C681B49CE1}">
      <dgm:prSet phldrT="[Текст]" custT="1"/>
      <dgm:spPr>
        <a:solidFill>
          <a:srgbClr val="E14F72"/>
        </a:solidFill>
      </dgm:spPr>
      <dgm:t>
        <a:bodyPr/>
        <a:lstStyle/>
        <a:p>
          <a:r>
            <a:rPr lang="ru-RU" sz="2000" b="1" dirty="0" smtClean="0"/>
            <a:t>Учебные предметы по выбору из обязательных предметных областей</a:t>
          </a:r>
          <a:endParaRPr lang="ru-RU" sz="2000" dirty="0"/>
        </a:p>
      </dgm:t>
    </dgm:pt>
    <dgm:pt modelId="{A49B8D7F-03D5-6640-9858-3E81B9846197}" type="parTrans" cxnId="{8A2A6F20-9A14-7849-8457-3C28BA9F604E}">
      <dgm:prSet/>
      <dgm:spPr>
        <a:solidFill>
          <a:srgbClr val="E14F72"/>
        </a:solidFill>
      </dgm:spPr>
      <dgm:t>
        <a:bodyPr/>
        <a:lstStyle/>
        <a:p>
          <a:endParaRPr lang="ru-RU"/>
        </a:p>
      </dgm:t>
    </dgm:pt>
    <dgm:pt modelId="{F9262C51-0FCA-D840-B32A-EDAE1EF52701}" type="sibTrans" cxnId="{8A2A6F20-9A14-7849-8457-3C28BA9F604E}">
      <dgm:prSet/>
      <dgm:spPr/>
      <dgm:t>
        <a:bodyPr/>
        <a:lstStyle/>
        <a:p>
          <a:endParaRPr lang="ru-RU"/>
        </a:p>
      </dgm:t>
    </dgm:pt>
    <dgm:pt modelId="{4FD30F76-6B97-1246-8CE2-A84DD462AEDE}">
      <dgm:prSet phldrT="[Текст]"/>
      <dgm:spPr/>
      <dgm:t>
        <a:bodyPr/>
        <a:lstStyle/>
        <a:p>
          <a:r>
            <a:rPr lang="ru-RU" b="1" dirty="0" smtClean="0"/>
            <a:t>Дополнительные курсы, модули, практики, инд. проект, образовательные сессии</a:t>
          </a:r>
          <a:endParaRPr lang="ru-RU" dirty="0"/>
        </a:p>
      </dgm:t>
    </dgm:pt>
    <dgm:pt modelId="{909E7B1C-0C51-E14D-80E3-43C0564C5CF8}" type="parTrans" cxnId="{1E710C85-9206-3047-8A24-A83A56945BC9}">
      <dgm:prSet/>
      <dgm:spPr/>
      <dgm:t>
        <a:bodyPr/>
        <a:lstStyle/>
        <a:p>
          <a:endParaRPr lang="ru-RU"/>
        </a:p>
      </dgm:t>
    </dgm:pt>
    <dgm:pt modelId="{67007BF0-0356-4347-8143-715E43A35EA7}" type="sibTrans" cxnId="{1E710C85-9206-3047-8A24-A83A56945BC9}">
      <dgm:prSet/>
      <dgm:spPr/>
      <dgm:t>
        <a:bodyPr/>
        <a:lstStyle/>
        <a:p>
          <a:endParaRPr lang="ru-RU"/>
        </a:p>
      </dgm:t>
    </dgm:pt>
    <dgm:pt modelId="{755139BC-0F39-4B47-AA3F-33EFBD7AD406}">
      <dgm:prSet phldrT="[Текст]" custT="1"/>
      <dgm:spPr/>
      <dgm:t>
        <a:bodyPr/>
        <a:lstStyle/>
        <a:p>
          <a:r>
            <a:rPr lang="ru-RU" sz="2400" dirty="0" smtClean="0"/>
            <a:t>Внеурочная деятельность</a:t>
          </a:r>
          <a:endParaRPr lang="ru-RU" sz="2400" dirty="0"/>
        </a:p>
      </dgm:t>
    </dgm:pt>
    <dgm:pt modelId="{2953BBD5-5F76-6745-84DD-27A81D21BE7B}" type="parTrans" cxnId="{E24FBE71-FD75-CB40-B4DB-6BA912F5D947}">
      <dgm:prSet/>
      <dgm:spPr/>
      <dgm:t>
        <a:bodyPr/>
        <a:lstStyle/>
        <a:p>
          <a:endParaRPr lang="ru-RU"/>
        </a:p>
      </dgm:t>
    </dgm:pt>
    <dgm:pt modelId="{3287B6FF-6B16-724D-AFD7-55A41F336761}" type="sibTrans" cxnId="{E24FBE71-FD75-CB40-B4DB-6BA912F5D947}">
      <dgm:prSet/>
      <dgm:spPr/>
      <dgm:t>
        <a:bodyPr/>
        <a:lstStyle/>
        <a:p>
          <a:endParaRPr lang="ru-RU"/>
        </a:p>
      </dgm:t>
    </dgm:pt>
    <dgm:pt modelId="{D22623F1-32BC-334C-B7E5-2D96EB4B2DDB}">
      <dgm:prSet phldrT="[Текст]" custT="1"/>
      <dgm:spPr/>
      <dgm:t>
        <a:bodyPr/>
        <a:lstStyle/>
        <a:p>
          <a:r>
            <a:rPr lang="ru-RU" sz="1800" b="1" dirty="0" smtClean="0"/>
            <a:t>Индивидуальная домашняя самостоятельная  работа</a:t>
          </a:r>
          <a:endParaRPr lang="ru-RU" sz="1800" dirty="0"/>
        </a:p>
      </dgm:t>
    </dgm:pt>
    <dgm:pt modelId="{7C01E20F-DE73-994C-9731-5E069E1D0032}" type="parTrans" cxnId="{991462EA-70AB-2141-865F-E8B518C70647}">
      <dgm:prSet/>
      <dgm:spPr/>
      <dgm:t>
        <a:bodyPr/>
        <a:lstStyle/>
        <a:p>
          <a:endParaRPr lang="ru-RU"/>
        </a:p>
      </dgm:t>
    </dgm:pt>
    <dgm:pt modelId="{7C1F09BB-C398-D745-AC01-C6B7406075C5}" type="sibTrans" cxnId="{991462EA-70AB-2141-865F-E8B518C70647}">
      <dgm:prSet/>
      <dgm:spPr/>
      <dgm:t>
        <a:bodyPr/>
        <a:lstStyle/>
        <a:p>
          <a:endParaRPr lang="ru-RU"/>
        </a:p>
      </dgm:t>
    </dgm:pt>
    <dgm:pt modelId="{E04138AC-65EF-6F42-B93D-496335645A92}">
      <dgm:prSet phldrT="[Текст]" custT="1"/>
      <dgm:spPr/>
      <dgm:t>
        <a:bodyPr/>
        <a:lstStyle/>
        <a:p>
          <a:r>
            <a:rPr lang="ru-RU" sz="2000" b="1" dirty="0" smtClean="0"/>
            <a:t>Обязательные учебные предметы</a:t>
          </a:r>
          <a:endParaRPr lang="ru-RU" sz="2000" dirty="0"/>
        </a:p>
      </dgm:t>
    </dgm:pt>
    <dgm:pt modelId="{4FA3ED4B-5971-9D4A-B745-B28AEB2BED24}" type="sibTrans" cxnId="{330AE8C0-9952-834E-ABFA-A78E9C245695}">
      <dgm:prSet/>
      <dgm:spPr/>
      <dgm:t>
        <a:bodyPr/>
        <a:lstStyle/>
        <a:p>
          <a:endParaRPr lang="ru-RU"/>
        </a:p>
      </dgm:t>
    </dgm:pt>
    <dgm:pt modelId="{8D02ED25-ABE1-A14A-B85C-7B118A74CF63}" type="parTrans" cxnId="{330AE8C0-9952-834E-ABFA-A78E9C245695}">
      <dgm:prSet/>
      <dgm:spPr/>
      <dgm:t>
        <a:bodyPr/>
        <a:lstStyle/>
        <a:p>
          <a:endParaRPr lang="ru-RU"/>
        </a:p>
      </dgm:t>
    </dgm:pt>
    <dgm:pt modelId="{C64762A4-0407-A245-8073-3A7BB9D9790C}">
      <dgm:prSet phldrT="[Текст]" custT="1"/>
      <dgm:spPr>
        <a:noFill/>
      </dgm:spPr>
      <dgm:t>
        <a:bodyPr/>
        <a:lstStyle/>
        <a:p>
          <a:pPr algn="l"/>
          <a:r>
            <a:rPr lang="ru-RU" sz="4800" b="1" dirty="0" smtClean="0">
              <a:solidFill>
                <a:srgbClr val="000090"/>
              </a:solidFill>
            </a:rPr>
            <a:t>ИУП</a:t>
          </a:r>
          <a:endParaRPr lang="ru-RU" sz="4800" b="1" dirty="0">
            <a:solidFill>
              <a:srgbClr val="000090"/>
            </a:solidFill>
          </a:endParaRPr>
        </a:p>
      </dgm:t>
    </dgm:pt>
    <dgm:pt modelId="{9DB4B837-536A-C24D-8EE6-A7C97E0335A8}" type="sibTrans" cxnId="{B1E86E9F-B44D-E048-9AC0-1E41906E0D34}">
      <dgm:prSet/>
      <dgm:spPr/>
      <dgm:t>
        <a:bodyPr/>
        <a:lstStyle/>
        <a:p>
          <a:endParaRPr lang="ru-RU"/>
        </a:p>
      </dgm:t>
    </dgm:pt>
    <dgm:pt modelId="{6CA55A3C-DD4B-A244-970B-C4D2AFF0607C}" type="parTrans" cxnId="{B1E86E9F-B44D-E048-9AC0-1E41906E0D34}">
      <dgm:prSet/>
      <dgm:spPr/>
      <dgm:t>
        <a:bodyPr/>
        <a:lstStyle/>
        <a:p>
          <a:endParaRPr lang="ru-RU"/>
        </a:p>
      </dgm:t>
    </dgm:pt>
    <dgm:pt modelId="{AB60B5F1-43D4-1C43-BAEB-1E4A4B60A863}" type="pres">
      <dgm:prSet presAssocID="{6841E8D6-A76A-BA42-BE8C-96BF3FB984B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8E493D-A11B-5144-B717-AEBFED14AFD3}" type="pres">
      <dgm:prSet presAssocID="{C64762A4-0407-A245-8073-3A7BB9D9790C}" presName="centerShape" presStyleLbl="node0" presStyleIdx="0" presStyleCnt="1" custScaleX="96186" custScaleY="81474"/>
      <dgm:spPr/>
      <dgm:t>
        <a:bodyPr/>
        <a:lstStyle/>
        <a:p>
          <a:endParaRPr lang="ru-RU"/>
        </a:p>
      </dgm:t>
    </dgm:pt>
    <dgm:pt modelId="{EF5336B0-8A26-2F42-8ACF-A04CBB326E28}" type="pres">
      <dgm:prSet presAssocID="{8D02ED25-ABE1-A14A-B85C-7B118A74CF63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90C04B04-5A7F-E84A-8872-42C6E97751A1}" type="pres">
      <dgm:prSet presAssocID="{E04138AC-65EF-6F42-B93D-496335645A9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2DEE2-CC74-834F-8440-AE8B982F8884}" type="pres">
      <dgm:prSet presAssocID="{A49B8D7F-03D5-6640-9858-3E81B9846197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4E774665-3011-9341-9E22-734C8A2505C4}" type="pres">
      <dgm:prSet presAssocID="{01CDEE97-FDA3-A041-AA90-C5C681B49CE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8EE4A-2BFB-1C45-88A1-3BEE74699B76}" type="pres">
      <dgm:prSet presAssocID="{909E7B1C-0C51-E14D-80E3-43C0564C5CF8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5D68D0A8-47AE-C14D-83AE-4F82414DB83A}" type="pres">
      <dgm:prSet presAssocID="{4FD30F76-6B97-1246-8CE2-A84DD462AED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28B9C-1164-3749-9597-CCDD7FC35779}" type="pres">
      <dgm:prSet presAssocID="{7C01E20F-DE73-994C-9731-5E069E1D0032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903EB276-1C43-6F46-8633-3ED563B7027E}" type="pres">
      <dgm:prSet presAssocID="{D22623F1-32BC-334C-B7E5-2D96EB4B2DD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04BB9-19CB-9C4B-B04A-8FFC98BE0C3A}" type="pres">
      <dgm:prSet presAssocID="{2953BBD5-5F76-6745-84DD-27A81D21BE7B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864DBAF4-0813-6144-9C66-AAE872DD098D}" type="pres">
      <dgm:prSet presAssocID="{755139BC-0F39-4B47-AA3F-33EFBD7AD40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3E2641-A2DD-4F5E-82FF-B4DC0F5FFF9B}" type="presOf" srcId="{A49B8D7F-03D5-6640-9858-3E81B9846197}" destId="{2AE2DEE2-CC74-834F-8440-AE8B982F8884}" srcOrd="0" destOrd="0" presId="urn:microsoft.com/office/officeart/2005/8/layout/radial4"/>
    <dgm:cxn modelId="{4641AE32-351D-4967-8776-CE406C3C2B44}" type="presOf" srcId="{C64762A4-0407-A245-8073-3A7BB9D9790C}" destId="{5A8E493D-A11B-5144-B717-AEBFED14AFD3}" srcOrd="0" destOrd="0" presId="urn:microsoft.com/office/officeart/2005/8/layout/radial4"/>
    <dgm:cxn modelId="{E24FBE71-FD75-CB40-B4DB-6BA912F5D947}" srcId="{C64762A4-0407-A245-8073-3A7BB9D9790C}" destId="{755139BC-0F39-4B47-AA3F-33EFBD7AD406}" srcOrd="4" destOrd="0" parTransId="{2953BBD5-5F76-6745-84DD-27A81D21BE7B}" sibTransId="{3287B6FF-6B16-724D-AFD7-55A41F336761}"/>
    <dgm:cxn modelId="{330AE8C0-9952-834E-ABFA-A78E9C245695}" srcId="{C64762A4-0407-A245-8073-3A7BB9D9790C}" destId="{E04138AC-65EF-6F42-B93D-496335645A92}" srcOrd="0" destOrd="0" parTransId="{8D02ED25-ABE1-A14A-B85C-7B118A74CF63}" sibTransId="{4FA3ED4B-5971-9D4A-B745-B28AEB2BED24}"/>
    <dgm:cxn modelId="{B1E86E9F-B44D-E048-9AC0-1E41906E0D34}" srcId="{6841E8D6-A76A-BA42-BE8C-96BF3FB984B2}" destId="{C64762A4-0407-A245-8073-3A7BB9D9790C}" srcOrd="0" destOrd="0" parTransId="{6CA55A3C-DD4B-A244-970B-C4D2AFF0607C}" sibTransId="{9DB4B837-536A-C24D-8EE6-A7C97E0335A8}"/>
    <dgm:cxn modelId="{3548D40C-EEBD-4E07-AA36-000F525A9143}" type="presOf" srcId="{8D02ED25-ABE1-A14A-B85C-7B118A74CF63}" destId="{EF5336B0-8A26-2F42-8ACF-A04CBB326E28}" srcOrd="0" destOrd="0" presId="urn:microsoft.com/office/officeart/2005/8/layout/radial4"/>
    <dgm:cxn modelId="{991462EA-70AB-2141-865F-E8B518C70647}" srcId="{C64762A4-0407-A245-8073-3A7BB9D9790C}" destId="{D22623F1-32BC-334C-B7E5-2D96EB4B2DDB}" srcOrd="3" destOrd="0" parTransId="{7C01E20F-DE73-994C-9731-5E069E1D0032}" sibTransId="{7C1F09BB-C398-D745-AC01-C6B7406075C5}"/>
    <dgm:cxn modelId="{4BA9C045-C01E-445A-A04C-454313AB5FBD}" type="presOf" srcId="{D22623F1-32BC-334C-B7E5-2D96EB4B2DDB}" destId="{903EB276-1C43-6F46-8633-3ED563B7027E}" srcOrd="0" destOrd="0" presId="urn:microsoft.com/office/officeart/2005/8/layout/radial4"/>
    <dgm:cxn modelId="{1E710C85-9206-3047-8A24-A83A56945BC9}" srcId="{C64762A4-0407-A245-8073-3A7BB9D9790C}" destId="{4FD30F76-6B97-1246-8CE2-A84DD462AEDE}" srcOrd="2" destOrd="0" parTransId="{909E7B1C-0C51-E14D-80E3-43C0564C5CF8}" sibTransId="{67007BF0-0356-4347-8143-715E43A35EA7}"/>
    <dgm:cxn modelId="{A166D2A2-7DFF-4A5E-B8E9-BF7D10ED4042}" type="presOf" srcId="{6841E8D6-A76A-BA42-BE8C-96BF3FB984B2}" destId="{AB60B5F1-43D4-1C43-BAEB-1E4A4B60A863}" srcOrd="0" destOrd="0" presId="urn:microsoft.com/office/officeart/2005/8/layout/radial4"/>
    <dgm:cxn modelId="{1366E460-DEFB-4AC7-83FC-6963B59FD458}" type="presOf" srcId="{2953BBD5-5F76-6745-84DD-27A81D21BE7B}" destId="{AC604BB9-19CB-9C4B-B04A-8FFC98BE0C3A}" srcOrd="0" destOrd="0" presId="urn:microsoft.com/office/officeart/2005/8/layout/radial4"/>
    <dgm:cxn modelId="{681C70C5-C558-4139-B7DB-87963DD16609}" type="presOf" srcId="{01CDEE97-FDA3-A041-AA90-C5C681B49CE1}" destId="{4E774665-3011-9341-9E22-734C8A2505C4}" srcOrd="0" destOrd="0" presId="urn:microsoft.com/office/officeart/2005/8/layout/radial4"/>
    <dgm:cxn modelId="{AB519AB2-A62A-4655-AA9C-A8FC684340D8}" type="presOf" srcId="{755139BC-0F39-4B47-AA3F-33EFBD7AD406}" destId="{864DBAF4-0813-6144-9C66-AAE872DD098D}" srcOrd="0" destOrd="0" presId="urn:microsoft.com/office/officeart/2005/8/layout/radial4"/>
    <dgm:cxn modelId="{32C2B842-FA35-4C10-8C75-4BB2F813585F}" type="presOf" srcId="{909E7B1C-0C51-E14D-80E3-43C0564C5CF8}" destId="{D988EE4A-2BFB-1C45-88A1-3BEE74699B76}" srcOrd="0" destOrd="0" presId="urn:microsoft.com/office/officeart/2005/8/layout/radial4"/>
    <dgm:cxn modelId="{7EB31D27-1CB4-4CC4-92E1-360641792649}" type="presOf" srcId="{7C01E20F-DE73-994C-9731-5E069E1D0032}" destId="{96828B9C-1164-3749-9597-CCDD7FC35779}" srcOrd="0" destOrd="0" presId="urn:microsoft.com/office/officeart/2005/8/layout/radial4"/>
    <dgm:cxn modelId="{8A2A6F20-9A14-7849-8457-3C28BA9F604E}" srcId="{C64762A4-0407-A245-8073-3A7BB9D9790C}" destId="{01CDEE97-FDA3-A041-AA90-C5C681B49CE1}" srcOrd="1" destOrd="0" parTransId="{A49B8D7F-03D5-6640-9858-3E81B9846197}" sibTransId="{F9262C51-0FCA-D840-B32A-EDAE1EF52701}"/>
    <dgm:cxn modelId="{2D002EE9-4E2E-4B8D-854E-0A8485FBE88D}" type="presOf" srcId="{E04138AC-65EF-6F42-B93D-496335645A92}" destId="{90C04B04-5A7F-E84A-8872-42C6E97751A1}" srcOrd="0" destOrd="0" presId="urn:microsoft.com/office/officeart/2005/8/layout/radial4"/>
    <dgm:cxn modelId="{832C4870-2A1E-496C-BBCC-ABFDC4622246}" type="presOf" srcId="{4FD30F76-6B97-1246-8CE2-A84DD462AEDE}" destId="{5D68D0A8-47AE-C14D-83AE-4F82414DB83A}" srcOrd="0" destOrd="0" presId="urn:microsoft.com/office/officeart/2005/8/layout/radial4"/>
    <dgm:cxn modelId="{502C8AA9-6523-4EFF-BE5C-EF2CE4708BEC}" type="presParOf" srcId="{AB60B5F1-43D4-1C43-BAEB-1E4A4B60A863}" destId="{5A8E493D-A11B-5144-B717-AEBFED14AFD3}" srcOrd="0" destOrd="0" presId="urn:microsoft.com/office/officeart/2005/8/layout/radial4"/>
    <dgm:cxn modelId="{8E5A3C72-A446-4C55-8938-912B2617AAFA}" type="presParOf" srcId="{AB60B5F1-43D4-1C43-BAEB-1E4A4B60A863}" destId="{EF5336B0-8A26-2F42-8ACF-A04CBB326E28}" srcOrd="1" destOrd="0" presId="urn:microsoft.com/office/officeart/2005/8/layout/radial4"/>
    <dgm:cxn modelId="{FAF90F62-7200-419E-B7B1-57616BA044A8}" type="presParOf" srcId="{AB60B5F1-43D4-1C43-BAEB-1E4A4B60A863}" destId="{90C04B04-5A7F-E84A-8872-42C6E97751A1}" srcOrd="2" destOrd="0" presId="urn:microsoft.com/office/officeart/2005/8/layout/radial4"/>
    <dgm:cxn modelId="{6A98074B-F1F0-4BFE-BD19-5288B37D14EB}" type="presParOf" srcId="{AB60B5F1-43D4-1C43-BAEB-1E4A4B60A863}" destId="{2AE2DEE2-CC74-834F-8440-AE8B982F8884}" srcOrd="3" destOrd="0" presId="urn:microsoft.com/office/officeart/2005/8/layout/radial4"/>
    <dgm:cxn modelId="{94260B2E-7CA3-4247-B5E9-125830DE5E74}" type="presParOf" srcId="{AB60B5F1-43D4-1C43-BAEB-1E4A4B60A863}" destId="{4E774665-3011-9341-9E22-734C8A2505C4}" srcOrd="4" destOrd="0" presId="urn:microsoft.com/office/officeart/2005/8/layout/radial4"/>
    <dgm:cxn modelId="{CCE5B30A-7501-437B-AB0E-D8EAD59AAFE9}" type="presParOf" srcId="{AB60B5F1-43D4-1C43-BAEB-1E4A4B60A863}" destId="{D988EE4A-2BFB-1C45-88A1-3BEE74699B76}" srcOrd="5" destOrd="0" presId="urn:microsoft.com/office/officeart/2005/8/layout/radial4"/>
    <dgm:cxn modelId="{1E12CBE5-4D6E-4A11-AA1D-E806C2452496}" type="presParOf" srcId="{AB60B5F1-43D4-1C43-BAEB-1E4A4B60A863}" destId="{5D68D0A8-47AE-C14D-83AE-4F82414DB83A}" srcOrd="6" destOrd="0" presId="urn:microsoft.com/office/officeart/2005/8/layout/radial4"/>
    <dgm:cxn modelId="{AA21ED4E-476B-4BE5-9A7B-80BBE9E1091E}" type="presParOf" srcId="{AB60B5F1-43D4-1C43-BAEB-1E4A4B60A863}" destId="{96828B9C-1164-3749-9597-CCDD7FC35779}" srcOrd="7" destOrd="0" presId="urn:microsoft.com/office/officeart/2005/8/layout/radial4"/>
    <dgm:cxn modelId="{C2E80DAE-8764-46B7-9AD4-43DC85D09AAA}" type="presParOf" srcId="{AB60B5F1-43D4-1C43-BAEB-1E4A4B60A863}" destId="{903EB276-1C43-6F46-8633-3ED563B7027E}" srcOrd="8" destOrd="0" presId="urn:microsoft.com/office/officeart/2005/8/layout/radial4"/>
    <dgm:cxn modelId="{24D7BEA7-7342-49CC-BAEB-B189E45FDBF6}" type="presParOf" srcId="{AB60B5F1-43D4-1C43-BAEB-1E4A4B60A863}" destId="{AC604BB9-19CB-9C4B-B04A-8FFC98BE0C3A}" srcOrd="9" destOrd="0" presId="urn:microsoft.com/office/officeart/2005/8/layout/radial4"/>
    <dgm:cxn modelId="{CD451ABA-77FC-4504-A2DD-F3C87E05BCCA}" type="presParOf" srcId="{AB60B5F1-43D4-1C43-BAEB-1E4A4B60A863}" destId="{864DBAF4-0813-6144-9C66-AAE872DD098D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E493D-A11B-5144-B717-AEBFED14AFD3}">
      <dsp:nvSpPr>
        <dsp:cNvPr id="0" name=""/>
        <dsp:cNvSpPr/>
      </dsp:nvSpPr>
      <dsp:spPr>
        <a:xfrm>
          <a:off x="4458352" y="3138570"/>
          <a:ext cx="2025907" cy="1716037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solidFill>
                <a:srgbClr val="000090"/>
              </a:solidFill>
            </a:rPr>
            <a:t>ИУП</a:t>
          </a:r>
          <a:endParaRPr lang="ru-RU" sz="4800" b="1" kern="1200" dirty="0">
            <a:solidFill>
              <a:srgbClr val="000090"/>
            </a:solidFill>
          </a:endParaRPr>
        </a:p>
      </dsp:txBody>
      <dsp:txXfrm>
        <a:off x="4755039" y="3389878"/>
        <a:ext cx="1432533" cy="1213421"/>
      </dsp:txXfrm>
    </dsp:sp>
    <dsp:sp modelId="{EF5336B0-8A26-2F42-8ACF-A04CBB326E28}">
      <dsp:nvSpPr>
        <dsp:cNvPr id="0" name=""/>
        <dsp:cNvSpPr/>
      </dsp:nvSpPr>
      <dsp:spPr>
        <a:xfrm rot="10800000">
          <a:off x="2373822" y="3696450"/>
          <a:ext cx="1969881" cy="6002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C04B04-5A7F-E84A-8872-42C6E97751A1}">
      <dsp:nvSpPr>
        <dsp:cNvPr id="0" name=""/>
        <dsp:cNvSpPr/>
      </dsp:nvSpPr>
      <dsp:spPr>
        <a:xfrm>
          <a:off x="1373358" y="3196218"/>
          <a:ext cx="2000927" cy="1600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Обязательные учебные предметы</a:t>
          </a:r>
          <a:endParaRPr lang="ru-RU" sz="2000" kern="1200" dirty="0"/>
        </a:p>
      </dsp:txBody>
      <dsp:txXfrm>
        <a:off x="1420242" y="3243102"/>
        <a:ext cx="1907159" cy="1506973"/>
      </dsp:txXfrm>
    </dsp:sp>
    <dsp:sp modelId="{2AE2DEE2-CC74-834F-8440-AE8B982F8884}">
      <dsp:nvSpPr>
        <dsp:cNvPr id="0" name=""/>
        <dsp:cNvSpPr/>
      </dsp:nvSpPr>
      <dsp:spPr>
        <a:xfrm rot="13500000">
          <a:off x="2980524" y="2231740"/>
          <a:ext cx="2052145" cy="600278"/>
        </a:xfrm>
        <a:prstGeom prst="leftArrow">
          <a:avLst>
            <a:gd name="adj1" fmla="val 60000"/>
            <a:gd name="adj2" fmla="val 50000"/>
          </a:avLst>
        </a:prstGeom>
        <a:solidFill>
          <a:srgbClr val="E14F7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774665-3011-9341-9E22-734C8A2505C4}">
      <dsp:nvSpPr>
        <dsp:cNvPr id="0" name=""/>
        <dsp:cNvSpPr/>
      </dsp:nvSpPr>
      <dsp:spPr>
        <a:xfrm>
          <a:off x="2280590" y="1005966"/>
          <a:ext cx="2000927" cy="1600741"/>
        </a:xfrm>
        <a:prstGeom prst="roundRect">
          <a:avLst>
            <a:gd name="adj" fmla="val 10000"/>
          </a:avLst>
        </a:prstGeom>
        <a:solidFill>
          <a:srgbClr val="E14F7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Учебные предметы по выбору из обязательных предметных областей</a:t>
          </a:r>
          <a:endParaRPr lang="ru-RU" sz="2000" kern="1200" dirty="0"/>
        </a:p>
      </dsp:txBody>
      <dsp:txXfrm>
        <a:off x="2327474" y="1052850"/>
        <a:ext cx="1907159" cy="1506973"/>
      </dsp:txXfrm>
    </dsp:sp>
    <dsp:sp modelId="{D988EE4A-2BFB-1C45-88A1-3BEE74699B76}">
      <dsp:nvSpPr>
        <dsp:cNvPr id="0" name=""/>
        <dsp:cNvSpPr/>
      </dsp:nvSpPr>
      <dsp:spPr>
        <a:xfrm rot="16200000">
          <a:off x="4413158" y="1657113"/>
          <a:ext cx="2116295" cy="6002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8D0A8-47AE-C14D-83AE-4F82414DB83A}">
      <dsp:nvSpPr>
        <dsp:cNvPr id="0" name=""/>
        <dsp:cNvSpPr/>
      </dsp:nvSpPr>
      <dsp:spPr>
        <a:xfrm>
          <a:off x="4470842" y="98733"/>
          <a:ext cx="2000927" cy="1600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Дополнительные курсы, модули, практики, инд. проект, образовательные сессии</a:t>
          </a:r>
          <a:endParaRPr lang="ru-RU" sz="1700" kern="1200" dirty="0"/>
        </a:p>
      </dsp:txBody>
      <dsp:txXfrm>
        <a:off x="4517726" y="145617"/>
        <a:ext cx="1907159" cy="1506973"/>
      </dsp:txXfrm>
    </dsp:sp>
    <dsp:sp modelId="{96828B9C-1164-3749-9597-CCDD7FC35779}">
      <dsp:nvSpPr>
        <dsp:cNvPr id="0" name=""/>
        <dsp:cNvSpPr/>
      </dsp:nvSpPr>
      <dsp:spPr>
        <a:xfrm rot="18900000">
          <a:off x="5909942" y="2231740"/>
          <a:ext cx="2052145" cy="6002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3EB276-1C43-6F46-8633-3ED563B7027E}">
      <dsp:nvSpPr>
        <dsp:cNvPr id="0" name=""/>
        <dsp:cNvSpPr/>
      </dsp:nvSpPr>
      <dsp:spPr>
        <a:xfrm>
          <a:off x="6661095" y="1005966"/>
          <a:ext cx="2000927" cy="1600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Индивидуальная домашняя самостоятельная  работа</a:t>
          </a:r>
          <a:endParaRPr lang="ru-RU" sz="1800" kern="1200" dirty="0"/>
        </a:p>
      </dsp:txBody>
      <dsp:txXfrm>
        <a:off x="6707979" y="1052850"/>
        <a:ext cx="1907159" cy="1506973"/>
      </dsp:txXfrm>
    </dsp:sp>
    <dsp:sp modelId="{AC604BB9-19CB-9C4B-B04A-8FFC98BE0C3A}">
      <dsp:nvSpPr>
        <dsp:cNvPr id="0" name=""/>
        <dsp:cNvSpPr/>
      </dsp:nvSpPr>
      <dsp:spPr>
        <a:xfrm>
          <a:off x="6598909" y="3696450"/>
          <a:ext cx="1969881" cy="60027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4DBAF4-0813-6144-9C66-AAE872DD098D}">
      <dsp:nvSpPr>
        <dsp:cNvPr id="0" name=""/>
        <dsp:cNvSpPr/>
      </dsp:nvSpPr>
      <dsp:spPr>
        <a:xfrm>
          <a:off x="7568327" y="3196218"/>
          <a:ext cx="2000927" cy="1600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Внеурочная деятельность</a:t>
          </a:r>
          <a:endParaRPr lang="ru-RU" sz="2400" kern="1200" dirty="0"/>
        </a:p>
      </dsp:txBody>
      <dsp:txXfrm>
        <a:off x="7615211" y="3243102"/>
        <a:ext cx="1907159" cy="1506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6ECE3-D519-438A-9491-51AF592B84BF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FF2C2-F0D6-44E1-9EDC-38F84CF4F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121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B8510-7F8A-4CE7-BEE8-E81C228D4A83}" type="slidenum">
              <a:rPr lang="ru-RU"/>
              <a:pPr/>
              <a:t>3</a:t>
            </a:fld>
            <a:endParaRPr lang="ru-RU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 достижении обучающимися планируемых результатов обучения в соответствии с требованиями ФГОС ООО И ФГОС СОО свидетельствуют следующие результаты: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Результаты государственной итоговой аттестации в 11-х классах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Оценить результаты ЕГЭ можно, используя медиану результатов. Медиана — это значение признака, справа и слева от которого находится равное число наблюдений (по 50%). Этот параметр (в отличие от среднего значения) устойчив к «выбросам» (нехарактерным для изучаемой выборки, слишком большим или слишком малым значениям).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Сравнительный анализ медианы результатов ЕГЭ в 2017 и 2018 годах показал, что произошло повышение результатов по большинству учебных предметов.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FF2C2-F0D6-44E1-9EDC-38F84CF4FA2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800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 одним показателем достижения планируемых результатов является доля обучающихся, продемонстрировавших высокие результаты усвоения, т.е. получивших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высокобалльный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результат (80 и выше).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Сравнительный анализ результатов сдачи ЕГЭ в 2017 и 2018 году показал, что в 2018 году по сравнению с 2017 годом возросла доля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высокобалльных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результатов по большинству предметов: химии, истории, английскому языку, биологии, русскому языку, литературе, физике и обществознанию.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FF2C2-F0D6-44E1-9EDC-38F84CF4FA2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971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11 классах МАОУ «Гимназия» в ВПР участвовали 100% обучающихся. ВПР дают возможность оценить уровень подготовки обучающихся по этим предметам в конце 11 класса. С другой стороны, образцы и описания ВПР позволяют еще в начале обучения в старших классах задать единые ориентиры изучения выпускниками «непрофильных» для них предметов, выделяя наиболее значимые для дальнейшей жизни вопросы курсов истории, биологии и других, составляющих основу среднего общего образования.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11 классах МАОУ «Гимназия» в ВПР участвовали 100% обучающихся. Обучающиеся продемонстрировали высокий уровень достижения планируемых результатов в соответствии с ФГОС СОО. При 100% выполнений работы подавляющее большинство участников (от 85,7% до 95,8%) выполнили ВПР (в зависимости от предмета на повышенные отметки («4» и «5»).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FF2C2-F0D6-44E1-9EDC-38F84CF4FA2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86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Нацеленность ФГОС СОО на профессиональное самоопределение обучающихся потребовала существенных изменений в образовательном процессе МАОУ «Гимназия». Индивидуальная образовательная программа старшеклассника включает в себя индивидуальный учебный план, внеурочную занятость, социальную практику, индивидуальный проект. Кроме того, необходима трансформация функций педагогов старшей школы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менторства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наставничества на партнерство со школьниками в деле их образования. Вопрос сопровождения самоопределения старшеклассников становится центральным в педагогической деятельности.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Эффективность работы МАОУ «Гимназия» по профессиональному самоопределению обучающихся можно определить через сравнение профессиональных ориентиров 10 класса и результатов поступления в ВУЗы. Анализ результатов поступления и их сравнение с профессиональным выбором, сделанным в 10 классе, позволяет сделать вывод об эффективности работы МАОУ «Гимназия» по профессиональному самоопределению обучающихся. Наблюдается положительная динамика доли обучающихся, чье поступление в ВУЗы соответствует выбору, сделанному в 10 классе.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результаты апробации свидетельствуют о достижении обучающимися в  поливариантной образовательной среде старшей школы гимназии планируемых результатов обучения в соответствии с требованиями ФГОС СОО.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FF2C2-F0D6-44E1-9EDC-38F84CF4FA2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97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/>
              <a:t>Еще одной технологией, обеспечивающей формирование </a:t>
            </a:r>
            <a:r>
              <a:rPr lang="ru-RU" dirty="0" err="1"/>
              <a:t>субъектности</a:t>
            </a:r>
            <a:r>
              <a:rPr lang="ru-RU" dirty="0"/>
              <a:t>, является технология дистанционного обучения. 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Наличие большого количества индивидуальных учебных планов делает сложным создание расписания, которое становится нелинейным. Кроме того, у обучающихся неизбежно появляются «окна» между уроками.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Использование дистанционных образовательных технологий позволяет не только решить возникающие проблемы с удовлетворением образовательных потребностей обучающихся и расписанием, но и позволяет реализовать целый ряд требований ФГОС СОО, например, развивать у обучающихся самостоятельность в планировании и осуществлении учебной деятельности и организации учебного сотрудничества с педагогами и сверстниками, формировать сознательное отношение к непрерывному образованию как условию успешной профессиональной и общественной деятельности</a:t>
            </a:r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FF2C2-F0D6-44E1-9EDC-38F84CF4FA2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090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сентябре 2015 года МАОУ «Гимназия» заключила с ГАОУ ДПО Свердловской области «Институт развития образования» договор о сотрудничестве в области внедрения и использования дистанционных образовательных технологий, что позволило использовать систему дистанционного обучения </a:t>
            </a:r>
            <a:r>
              <a:rPr lang="ru-RU" dirty="0" err="1" smtClean="0"/>
              <a:t>ElearningServer</a:t>
            </a:r>
            <a:r>
              <a:rPr lang="ru-RU" dirty="0" smtClean="0"/>
              <a:t> 4G (http://elearn.irro.ru/) в образовательном процессе.</a:t>
            </a:r>
          </a:p>
          <a:p>
            <a:endParaRPr lang="ru-RU" dirty="0" smtClean="0"/>
          </a:p>
          <a:p>
            <a:r>
              <a:rPr lang="ru-RU" dirty="0" smtClean="0"/>
              <a:t>Всего из 711 учащихся Гимназии к различным курсам СДО сейчас подключены 331 (46%)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6397-AC62-4084-85B4-C0A3AF2D8A2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557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настоящее время по образовательной программе «Современные технологии дистанционного обучения», разработанной сотрудниками кафедры информационных технологий ГАОУ ДПО СО «ИРО», прошли обучение </a:t>
            </a:r>
            <a:r>
              <a:rPr lang="ru-RU" dirty="0" smtClean="0"/>
              <a:t>20 </a:t>
            </a:r>
            <a:r>
              <a:rPr lang="ru-RU" dirty="0"/>
              <a:t>педагогов. В рамках обучения по данной программе учителя получают опыт самостоятельной разработки дистанционных учебных курсов в системе </a:t>
            </a:r>
            <a:r>
              <a:rPr lang="ru-RU" dirty="0" err="1"/>
              <a:t>ElearningServer</a:t>
            </a:r>
            <a:r>
              <a:rPr lang="ru-RU" dirty="0"/>
              <a:t> 4G. 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FF2C2-F0D6-44E1-9EDC-38F84CF4FA2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42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Педагогами гимназии при составлении рабочих программ самостоятельно определяется доля дистанционного обучения в каждом курсе. Сейчас учащиеся имеют возможность работать в 12 курсах в системе дистанционного обучения.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FF2C2-F0D6-44E1-9EDC-38F84CF4FA2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610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Обучающимся предоставляется выбор дистанционных курсов различной тематики, которые позволяют организовать процесс учения по собственному замыслу ученика, который сам выбирает темп обучения, последовательность освоения материала, степень углубления, самостоятельно распоряжается временем.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FF2C2-F0D6-44E1-9EDC-38F84CF4FA2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699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Одним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 условий формирования субъектной позиции обучающихся является изменение 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озиции учителя и ученика в образовательной среде в зависимости от уровня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сформированности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субъектной позиции обучающихся. Чем выше уровень субъектной позиции детей, тем больше их степень самостоятельности, ответственности и осознанности в деятельности. А, значит, роль учителя меняется: от учителя-ведущего к учителю-модератору и учителю-консультанту.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 важным условием является наличие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выбора.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FF2C2-F0D6-44E1-9EDC-38F84CF4FA2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614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Предметно-пространственная среда, как составляющая образовательной среды,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выстраивается под задачи каждой конкретной образовательной ситуации, которые могут быть организованы за пределами класса. В гимназии функционирует  два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Space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открытые общедоступные пространства для обучающихся, родителей и педагогов гимназии как во время образовательных событий, учебных и внеурочных занятий, так и в свободное время.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FF2C2-F0D6-44E1-9EDC-38F84CF4FA2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604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Пространство мобильно, трансформируемо и многофункционально: цифровые лаборатории и конструкторы, доступ к сети Интернет, особая мебель позволяет мобильно конструировать рабочие зоны для командной и индивидуальной работы под задачу и под деятельность детей по собственному замыслу.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FF2C2-F0D6-44E1-9EDC-38F84CF4FA2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52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C2E5-8BFA-4935-BB8A-4753E3435415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804C-2270-4CC8-86B4-14622C296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94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C2E5-8BFA-4935-BB8A-4753E3435415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804C-2270-4CC8-86B4-14622C296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31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C2E5-8BFA-4935-BB8A-4753E3435415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804C-2270-4CC8-86B4-14622C296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27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C2E5-8BFA-4935-BB8A-4753E3435415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804C-2270-4CC8-86B4-14622C296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07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C2E5-8BFA-4935-BB8A-4753E3435415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804C-2270-4CC8-86B4-14622C296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11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C2E5-8BFA-4935-BB8A-4753E3435415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804C-2270-4CC8-86B4-14622C296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877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C2E5-8BFA-4935-BB8A-4753E3435415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804C-2270-4CC8-86B4-14622C296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36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C2E5-8BFA-4935-BB8A-4753E3435415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804C-2270-4CC8-86B4-14622C296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00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C2E5-8BFA-4935-BB8A-4753E3435415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804C-2270-4CC8-86B4-14622C296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38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C2E5-8BFA-4935-BB8A-4753E3435415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804C-2270-4CC8-86B4-14622C296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53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C2E5-8BFA-4935-BB8A-4753E3435415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804C-2270-4CC8-86B4-14622C296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89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EC2E5-8BFA-4935-BB8A-4753E3435415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3804C-2270-4CC8-86B4-14622C296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28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716958498452884/" TargetMode="External"/><Relationship Id="rId2" Type="http://schemas.openxmlformats.org/officeDocument/2006/relationships/hyperlink" Target="https://vk.com/club130034371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vk.com/club130065481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1"/>
          <p:cNvPicPr>
            <a:picLocks noChangeAspect="1"/>
          </p:cNvPicPr>
          <p:nvPr/>
        </p:nvPicPr>
        <p:blipFill>
          <a:blip r:embed="rId2"/>
          <a:srcRect l="10084"/>
          <a:stretch>
            <a:fillRect/>
          </a:stretch>
        </p:blipFill>
        <p:spPr>
          <a:xfrm>
            <a:off x="0" y="24630"/>
            <a:ext cx="12192000" cy="41508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004" y="4372113"/>
            <a:ext cx="120589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ea typeface="Arial" charset="0"/>
                <a:cs typeface="Arial" charset="0"/>
              </a:rPr>
              <a:t>Поливариантная образовательная среда старшей школы  в условиях реализации ФГОС СОО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65324" y="6187040"/>
            <a:ext cx="4732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МАОУ «Гимназия» г. Новоуральск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69033" y="2594709"/>
            <a:ext cx="63904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ФИП «Эффективная </a:t>
            </a:r>
            <a:r>
              <a:rPr lang="ru-RU" sz="2400" b="1" i="1" dirty="0">
                <a:solidFill>
                  <a:schemeClr val="bg1"/>
                </a:solidFill>
              </a:rPr>
              <a:t>модель внедрения Федеральных государственных стандартов на уровнях основного и среднего общего </a:t>
            </a:r>
            <a:r>
              <a:rPr lang="ru-RU" sz="2400" b="1" i="1" dirty="0" smtClean="0">
                <a:solidFill>
                  <a:schemeClr val="bg1"/>
                </a:solidFill>
              </a:rPr>
              <a:t>образования»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348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1445" y="1487607"/>
            <a:ext cx="8046844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Сетевое образовательное событие «Возьмёмся за руки, друзья!»: работа в социальной сети «В Контакте» - 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https://vk.com/club130034371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«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Фэйсбук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- 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https://www.facebook.com/groups/716958498452884</a:t>
            </a:r>
            <a:r>
              <a:rPr lang="ru-RU" sz="24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/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Сетевое образовательное событие «Точка на карте» в социальной сети «В Контакте» - 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https://vk.com/club130065481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1444" y="334559"/>
            <a:ext cx="10515600" cy="791570"/>
          </a:xfrm>
        </p:spPr>
        <p:txBody>
          <a:bodyPr>
            <a:normAutofit/>
          </a:bodyPr>
          <a:lstStyle/>
          <a:p>
            <a:r>
              <a:rPr lang="ru-RU" sz="3200" i="1" kern="1200" dirty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Сетевые Интернет события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4499" y="340058"/>
            <a:ext cx="2867167" cy="28671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2890" y="3616658"/>
            <a:ext cx="2887639" cy="288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3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295328" y="1714488"/>
            <a:ext cx="10202255" cy="4500594"/>
            <a:chOff x="1785918" y="1714488"/>
            <a:chExt cx="7651691" cy="4500594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gray">
            <a:xfrm>
              <a:off x="1785918" y="5786454"/>
              <a:ext cx="7072362" cy="428628"/>
            </a:xfrm>
            <a:prstGeom prst="rect">
              <a:avLst/>
            </a:prstGeom>
            <a:gradFill rotWithShape="1">
              <a:gsLst>
                <a:gs pos="0">
                  <a:srgbClr val="D7D7D7"/>
                </a:gs>
                <a:gs pos="100000">
                  <a:srgbClr val="D7D7D7">
                    <a:gamma/>
                    <a:tint val="27451"/>
                    <a:invGamma/>
                  </a:srgbClr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PerspectiveTopRight"/>
              <a:lightRig rig="legacyFlat3" dir="r"/>
            </a:scene3d>
            <a:sp3d extrusionH="1801800" prstMaterial="legacyMatte">
              <a:bevelT w="13500" h="13500" prst="angle"/>
              <a:bevelB w="13500" h="13500" prst="angle"/>
              <a:extrusionClr>
                <a:srgbClr val="D7D7D7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 dirty="0"/>
            </a:p>
          </p:txBody>
        </p:sp>
        <p:grpSp>
          <p:nvGrpSpPr>
            <p:cNvPr id="2" name="Group 22"/>
            <p:cNvGrpSpPr>
              <a:grpSpLocks/>
            </p:cNvGrpSpPr>
            <p:nvPr/>
          </p:nvGrpSpPr>
          <p:grpSpPr bwMode="auto">
            <a:xfrm>
              <a:off x="5780946" y="2786058"/>
              <a:ext cx="3134462" cy="2978649"/>
              <a:chOff x="798" y="2536"/>
              <a:chExt cx="1699" cy="1380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52" name="Freeform 23"/>
              <p:cNvSpPr>
                <a:spLocks/>
              </p:cNvSpPr>
              <p:nvPr/>
            </p:nvSpPr>
            <p:spPr bwMode="gray">
              <a:xfrm flipH="1">
                <a:off x="1352" y="2806"/>
                <a:ext cx="433" cy="1097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74" y="50"/>
                  </a:cxn>
                  <a:cxn ang="0">
                    <a:pos x="121" y="1"/>
                  </a:cxn>
                  <a:cxn ang="0">
                    <a:pos x="171" y="52"/>
                  </a:cxn>
                  <a:cxn ang="0">
                    <a:pos x="135" y="101"/>
                  </a:cxn>
                  <a:cxn ang="0">
                    <a:pos x="134" y="124"/>
                  </a:cxn>
                  <a:cxn ang="0">
                    <a:pos x="209" y="145"/>
                  </a:cxn>
                  <a:cxn ang="0">
                    <a:pos x="221" y="204"/>
                  </a:cxn>
                  <a:cxn ang="0">
                    <a:pos x="218" y="321"/>
                  </a:cxn>
                  <a:cxn ang="0">
                    <a:pos x="209" y="365"/>
                  </a:cxn>
                  <a:cxn ang="0">
                    <a:pos x="196" y="308"/>
                  </a:cxn>
                  <a:cxn ang="0">
                    <a:pos x="187" y="202"/>
                  </a:cxn>
                  <a:cxn ang="0">
                    <a:pos x="170" y="321"/>
                  </a:cxn>
                  <a:cxn ang="0">
                    <a:pos x="144" y="569"/>
                  </a:cxn>
                  <a:cxn ang="0">
                    <a:pos x="78" y="565"/>
                  </a:cxn>
                  <a:cxn ang="0">
                    <a:pos x="50" y="325"/>
                  </a:cxn>
                  <a:cxn ang="0">
                    <a:pos x="33" y="208"/>
                  </a:cxn>
                  <a:cxn ang="0">
                    <a:pos x="25" y="310"/>
                  </a:cxn>
                  <a:cxn ang="0">
                    <a:pos x="12" y="365"/>
                  </a:cxn>
                  <a:cxn ang="0">
                    <a:pos x="1" y="305"/>
                  </a:cxn>
                  <a:cxn ang="0">
                    <a:pos x="7" y="184"/>
                  </a:cxn>
                  <a:cxn ang="0">
                    <a:pos x="23" y="140"/>
                  </a:cxn>
                  <a:cxn ang="0">
                    <a:pos x="102" y="124"/>
                  </a:cxn>
                  <a:cxn ang="0">
                    <a:pos x="103" y="101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>
                      <a:gamma/>
                      <a:shade val="66667"/>
                      <a:invGamma/>
                    </a:srgbClr>
                  </a:gs>
                  <a:gs pos="100000">
                    <a:srgbClr val="EAEAEA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legacyPerspectiveTopLeft">
                  <a:rot lat="0" lon="200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53" name="Freeform 24"/>
              <p:cNvSpPr>
                <a:spLocks/>
              </p:cNvSpPr>
              <p:nvPr/>
            </p:nvSpPr>
            <p:spPr bwMode="gray">
              <a:xfrm flipH="1">
                <a:off x="1952" y="2536"/>
                <a:ext cx="545" cy="1380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74" y="50"/>
                  </a:cxn>
                  <a:cxn ang="0">
                    <a:pos x="121" y="1"/>
                  </a:cxn>
                  <a:cxn ang="0">
                    <a:pos x="171" y="52"/>
                  </a:cxn>
                  <a:cxn ang="0">
                    <a:pos x="135" y="101"/>
                  </a:cxn>
                  <a:cxn ang="0">
                    <a:pos x="134" y="124"/>
                  </a:cxn>
                  <a:cxn ang="0">
                    <a:pos x="209" y="145"/>
                  </a:cxn>
                  <a:cxn ang="0">
                    <a:pos x="221" y="204"/>
                  </a:cxn>
                  <a:cxn ang="0">
                    <a:pos x="218" y="321"/>
                  </a:cxn>
                  <a:cxn ang="0">
                    <a:pos x="209" y="365"/>
                  </a:cxn>
                  <a:cxn ang="0">
                    <a:pos x="196" y="308"/>
                  </a:cxn>
                  <a:cxn ang="0">
                    <a:pos x="187" y="202"/>
                  </a:cxn>
                  <a:cxn ang="0">
                    <a:pos x="170" y="321"/>
                  </a:cxn>
                  <a:cxn ang="0">
                    <a:pos x="144" y="569"/>
                  </a:cxn>
                  <a:cxn ang="0">
                    <a:pos x="78" y="565"/>
                  </a:cxn>
                  <a:cxn ang="0">
                    <a:pos x="50" y="325"/>
                  </a:cxn>
                  <a:cxn ang="0">
                    <a:pos x="33" y="208"/>
                  </a:cxn>
                  <a:cxn ang="0">
                    <a:pos x="25" y="310"/>
                  </a:cxn>
                  <a:cxn ang="0">
                    <a:pos x="12" y="365"/>
                  </a:cxn>
                  <a:cxn ang="0">
                    <a:pos x="1" y="305"/>
                  </a:cxn>
                  <a:cxn ang="0">
                    <a:pos x="7" y="184"/>
                  </a:cxn>
                  <a:cxn ang="0">
                    <a:pos x="23" y="140"/>
                  </a:cxn>
                  <a:cxn ang="0">
                    <a:pos x="102" y="124"/>
                  </a:cxn>
                  <a:cxn ang="0">
                    <a:pos x="103" y="101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>
                      <a:gamma/>
                      <a:shade val="70196"/>
                      <a:invGamma/>
                    </a:srgbClr>
                  </a:gs>
                  <a:gs pos="100000">
                    <a:srgbClr val="EAEAEA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legacyPerspectiveTopLeft">
                  <a:rot lat="0" lon="197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54" name="Freeform 25"/>
              <p:cNvSpPr>
                <a:spLocks/>
              </p:cNvSpPr>
              <p:nvPr/>
            </p:nvSpPr>
            <p:spPr bwMode="gray">
              <a:xfrm flipH="1">
                <a:off x="798" y="3121"/>
                <a:ext cx="317" cy="767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74" y="50"/>
                  </a:cxn>
                  <a:cxn ang="0">
                    <a:pos x="121" y="1"/>
                  </a:cxn>
                  <a:cxn ang="0">
                    <a:pos x="171" y="52"/>
                  </a:cxn>
                  <a:cxn ang="0">
                    <a:pos x="135" y="101"/>
                  </a:cxn>
                  <a:cxn ang="0">
                    <a:pos x="134" y="124"/>
                  </a:cxn>
                  <a:cxn ang="0">
                    <a:pos x="209" y="145"/>
                  </a:cxn>
                  <a:cxn ang="0">
                    <a:pos x="221" y="204"/>
                  </a:cxn>
                  <a:cxn ang="0">
                    <a:pos x="218" y="321"/>
                  </a:cxn>
                  <a:cxn ang="0">
                    <a:pos x="209" y="365"/>
                  </a:cxn>
                  <a:cxn ang="0">
                    <a:pos x="196" y="308"/>
                  </a:cxn>
                  <a:cxn ang="0">
                    <a:pos x="187" y="202"/>
                  </a:cxn>
                  <a:cxn ang="0">
                    <a:pos x="170" y="321"/>
                  </a:cxn>
                  <a:cxn ang="0">
                    <a:pos x="144" y="569"/>
                  </a:cxn>
                  <a:cxn ang="0">
                    <a:pos x="78" y="565"/>
                  </a:cxn>
                  <a:cxn ang="0">
                    <a:pos x="50" y="325"/>
                  </a:cxn>
                  <a:cxn ang="0">
                    <a:pos x="33" y="208"/>
                  </a:cxn>
                  <a:cxn ang="0">
                    <a:pos x="25" y="310"/>
                  </a:cxn>
                  <a:cxn ang="0">
                    <a:pos x="12" y="365"/>
                  </a:cxn>
                  <a:cxn ang="0">
                    <a:pos x="1" y="305"/>
                  </a:cxn>
                  <a:cxn ang="0">
                    <a:pos x="7" y="184"/>
                  </a:cxn>
                  <a:cxn ang="0">
                    <a:pos x="23" y="140"/>
                  </a:cxn>
                  <a:cxn ang="0">
                    <a:pos x="102" y="124"/>
                  </a:cxn>
                  <a:cxn ang="0">
                    <a:pos x="103" y="101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>
                      <a:gamma/>
                      <a:shade val="66667"/>
                      <a:invGamma/>
                    </a:srgbClr>
                  </a:gs>
                  <a:gs pos="100000">
                    <a:srgbClr val="EAEAEA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legacyPerspectiveTopLeft">
                  <a:rot lat="0" lon="200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</p:grpSp>
        <p:sp>
          <p:nvSpPr>
            <p:cNvPr id="55" name="Freeform 5"/>
            <p:cNvSpPr>
              <a:spLocks/>
            </p:cNvSpPr>
            <p:nvPr/>
          </p:nvSpPr>
          <p:spPr bwMode="gray">
            <a:xfrm>
              <a:off x="2285984" y="3214686"/>
              <a:ext cx="1000133" cy="2481270"/>
            </a:xfrm>
            <a:custGeom>
              <a:avLst/>
              <a:gdLst/>
              <a:ahLst/>
              <a:cxnLst>
                <a:cxn ang="0">
                  <a:pos x="682" y="350"/>
                </a:cxn>
                <a:cxn ang="0">
                  <a:pos x="720" y="242"/>
                </a:cxn>
                <a:cxn ang="0">
                  <a:pos x="660" y="39"/>
                </a:cxn>
                <a:cxn ang="0">
                  <a:pos x="409" y="118"/>
                </a:cxn>
                <a:cxn ang="0">
                  <a:pos x="330" y="348"/>
                </a:cxn>
                <a:cxn ang="0">
                  <a:pos x="319" y="450"/>
                </a:cxn>
                <a:cxn ang="0">
                  <a:pos x="42" y="826"/>
                </a:cxn>
                <a:cxn ang="0">
                  <a:pos x="126" y="994"/>
                </a:cxn>
                <a:cxn ang="0">
                  <a:pos x="397" y="1105"/>
                </a:cxn>
                <a:cxn ang="0">
                  <a:pos x="126" y="879"/>
                </a:cxn>
                <a:cxn ang="0">
                  <a:pos x="348" y="655"/>
                </a:cxn>
                <a:cxn ang="0">
                  <a:pos x="480" y="957"/>
                </a:cxn>
                <a:cxn ang="0">
                  <a:pos x="336" y="1212"/>
                </a:cxn>
                <a:cxn ang="0">
                  <a:pos x="343" y="1683"/>
                </a:cxn>
                <a:cxn ang="0">
                  <a:pos x="462" y="2019"/>
                </a:cxn>
                <a:cxn ang="0">
                  <a:pos x="427" y="2716"/>
                </a:cxn>
                <a:cxn ang="0">
                  <a:pos x="354" y="2784"/>
                </a:cxn>
                <a:cxn ang="0">
                  <a:pos x="376" y="3013"/>
                </a:cxn>
                <a:cxn ang="0">
                  <a:pos x="402" y="2959"/>
                </a:cxn>
                <a:cxn ang="0">
                  <a:pos x="430" y="2925"/>
                </a:cxn>
                <a:cxn ang="0">
                  <a:pos x="628" y="3094"/>
                </a:cxn>
                <a:cxn ang="0">
                  <a:pos x="636" y="3036"/>
                </a:cxn>
                <a:cxn ang="0">
                  <a:pos x="604" y="2913"/>
                </a:cxn>
                <a:cxn ang="0">
                  <a:pos x="619" y="2146"/>
                </a:cxn>
                <a:cxn ang="0">
                  <a:pos x="639" y="1968"/>
                </a:cxn>
                <a:cxn ang="0">
                  <a:pos x="724" y="1692"/>
                </a:cxn>
                <a:cxn ang="0">
                  <a:pos x="772" y="1138"/>
                </a:cxn>
                <a:cxn ang="0">
                  <a:pos x="712" y="816"/>
                </a:cxn>
                <a:cxn ang="0">
                  <a:pos x="820" y="934"/>
                </a:cxn>
                <a:cxn ang="0">
                  <a:pos x="1060" y="838"/>
                </a:cxn>
                <a:cxn ang="0">
                  <a:pos x="1314" y="592"/>
                </a:cxn>
                <a:cxn ang="0">
                  <a:pos x="1414" y="445"/>
                </a:cxn>
                <a:cxn ang="0">
                  <a:pos x="1288" y="501"/>
                </a:cxn>
                <a:cxn ang="0">
                  <a:pos x="1234" y="445"/>
                </a:cxn>
                <a:cxn ang="0">
                  <a:pos x="1167" y="573"/>
                </a:cxn>
                <a:cxn ang="0">
                  <a:pos x="775" y="607"/>
                </a:cxn>
                <a:cxn ang="0">
                  <a:pos x="664" y="439"/>
                </a:cxn>
                <a:cxn ang="0">
                  <a:pos x="609" y="378"/>
                </a:cxn>
              </a:cxnLst>
              <a:rect l="0" t="0" r="r" b="b"/>
              <a:pathLst>
                <a:path w="1416" h="3094">
                  <a:moveTo>
                    <a:pt x="609" y="378"/>
                  </a:moveTo>
                  <a:cubicBezTo>
                    <a:pt x="609" y="378"/>
                    <a:pt x="645" y="364"/>
                    <a:pt x="682" y="350"/>
                  </a:cubicBezTo>
                  <a:cubicBezTo>
                    <a:pt x="672" y="314"/>
                    <a:pt x="692" y="278"/>
                    <a:pt x="692" y="278"/>
                  </a:cubicBezTo>
                  <a:cubicBezTo>
                    <a:pt x="698" y="260"/>
                    <a:pt x="715" y="264"/>
                    <a:pt x="720" y="242"/>
                  </a:cubicBezTo>
                  <a:cubicBezTo>
                    <a:pt x="746" y="212"/>
                    <a:pt x="730" y="180"/>
                    <a:pt x="720" y="146"/>
                  </a:cubicBezTo>
                  <a:cubicBezTo>
                    <a:pt x="732" y="106"/>
                    <a:pt x="703" y="61"/>
                    <a:pt x="660" y="39"/>
                  </a:cubicBezTo>
                  <a:cubicBezTo>
                    <a:pt x="617" y="10"/>
                    <a:pt x="531" y="0"/>
                    <a:pt x="483" y="16"/>
                  </a:cubicBezTo>
                  <a:cubicBezTo>
                    <a:pt x="435" y="32"/>
                    <a:pt x="422" y="83"/>
                    <a:pt x="409" y="118"/>
                  </a:cubicBezTo>
                  <a:lnTo>
                    <a:pt x="384" y="223"/>
                  </a:lnTo>
                  <a:cubicBezTo>
                    <a:pt x="384" y="223"/>
                    <a:pt x="376" y="324"/>
                    <a:pt x="330" y="348"/>
                  </a:cubicBezTo>
                  <a:cubicBezTo>
                    <a:pt x="386" y="358"/>
                    <a:pt x="415" y="391"/>
                    <a:pt x="415" y="391"/>
                  </a:cubicBezTo>
                  <a:lnTo>
                    <a:pt x="319" y="450"/>
                  </a:lnTo>
                  <a:lnTo>
                    <a:pt x="244" y="550"/>
                  </a:lnTo>
                  <a:lnTo>
                    <a:pt x="42" y="826"/>
                  </a:lnTo>
                  <a:cubicBezTo>
                    <a:pt x="2" y="886"/>
                    <a:pt x="0" y="892"/>
                    <a:pt x="4" y="907"/>
                  </a:cubicBezTo>
                  <a:cubicBezTo>
                    <a:pt x="8" y="922"/>
                    <a:pt x="70" y="943"/>
                    <a:pt x="126" y="994"/>
                  </a:cubicBezTo>
                  <a:lnTo>
                    <a:pt x="368" y="1150"/>
                  </a:lnTo>
                  <a:lnTo>
                    <a:pt x="397" y="1105"/>
                  </a:lnTo>
                  <a:lnTo>
                    <a:pt x="265" y="1008"/>
                  </a:lnTo>
                  <a:lnTo>
                    <a:pt x="126" y="879"/>
                  </a:lnTo>
                  <a:lnTo>
                    <a:pt x="147" y="841"/>
                  </a:lnTo>
                  <a:cubicBezTo>
                    <a:pt x="147" y="841"/>
                    <a:pt x="247" y="748"/>
                    <a:pt x="348" y="655"/>
                  </a:cubicBezTo>
                  <a:cubicBezTo>
                    <a:pt x="384" y="708"/>
                    <a:pt x="404" y="724"/>
                    <a:pt x="426" y="774"/>
                  </a:cubicBezTo>
                  <a:cubicBezTo>
                    <a:pt x="448" y="824"/>
                    <a:pt x="484" y="902"/>
                    <a:pt x="480" y="957"/>
                  </a:cubicBezTo>
                  <a:lnTo>
                    <a:pt x="399" y="1102"/>
                  </a:lnTo>
                  <a:lnTo>
                    <a:pt x="336" y="1212"/>
                  </a:lnTo>
                  <a:cubicBezTo>
                    <a:pt x="322" y="1244"/>
                    <a:pt x="314" y="1268"/>
                    <a:pt x="315" y="1293"/>
                  </a:cubicBezTo>
                  <a:cubicBezTo>
                    <a:pt x="316" y="1318"/>
                    <a:pt x="334" y="1618"/>
                    <a:pt x="343" y="1683"/>
                  </a:cubicBezTo>
                  <a:lnTo>
                    <a:pt x="367" y="1686"/>
                  </a:lnTo>
                  <a:cubicBezTo>
                    <a:pt x="367" y="1686"/>
                    <a:pt x="414" y="1852"/>
                    <a:pt x="462" y="2019"/>
                  </a:cubicBezTo>
                  <a:cubicBezTo>
                    <a:pt x="417" y="2130"/>
                    <a:pt x="413" y="2159"/>
                    <a:pt x="409" y="2274"/>
                  </a:cubicBezTo>
                  <a:cubicBezTo>
                    <a:pt x="405" y="2389"/>
                    <a:pt x="430" y="2635"/>
                    <a:pt x="427" y="2716"/>
                  </a:cubicBezTo>
                  <a:lnTo>
                    <a:pt x="402" y="2755"/>
                  </a:lnTo>
                  <a:lnTo>
                    <a:pt x="354" y="2784"/>
                  </a:lnTo>
                  <a:cubicBezTo>
                    <a:pt x="354" y="2784"/>
                    <a:pt x="347" y="2819"/>
                    <a:pt x="340" y="2854"/>
                  </a:cubicBezTo>
                  <a:cubicBezTo>
                    <a:pt x="375" y="2899"/>
                    <a:pt x="376" y="3013"/>
                    <a:pt x="376" y="3013"/>
                  </a:cubicBezTo>
                  <a:lnTo>
                    <a:pt x="393" y="3009"/>
                  </a:lnTo>
                  <a:lnTo>
                    <a:pt x="402" y="2959"/>
                  </a:lnTo>
                  <a:lnTo>
                    <a:pt x="424" y="2961"/>
                  </a:lnTo>
                  <a:lnTo>
                    <a:pt x="430" y="2925"/>
                  </a:lnTo>
                  <a:lnTo>
                    <a:pt x="487" y="3058"/>
                  </a:lnTo>
                  <a:cubicBezTo>
                    <a:pt x="520" y="3086"/>
                    <a:pt x="599" y="3091"/>
                    <a:pt x="628" y="3094"/>
                  </a:cubicBezTo>
                  <a:lnTo>
                    <a:pt x="661" y="3075"/>
                  </a:lnTo>
                  <a:lnTo>
                    <a:pt x="636" y="3036"/>
                  </a:lnTo>
                  <a:lnTo>
                    <a:pt x="690" y="3021"/>
                  </a:lnTo>
                  <a:lnTo>
                    <a:pt x="604" y="2913"/>
                  </a:lnTo>
                  <a:cubicBezTo>
                    <a:pt x="578" y="2861"/>
                    <a:pt x="574" y="2833"/>
                    <a:pt x="532" y="2710"/>
                  </a:cubicBezTo>
                  <a:cubicBezTo>
                    <a:pt x="534" y="2582"/>
                    <a:pt x="602" y="2260"/>
                    <a:pt x="619" y="2146"/>
                  </a:cubicBezTo>
                  <a:cubicBezTo>
                    <a:pt x="635" y="2031"/>
                    <a:pt x="634" y="2055"/>
                    <a:pt x="637" y="2025"/>
                  </a:cubicBezTo>
                  <a:cubicBezTo>
                    <a:pt x="640" y="1995"/>
                    <a:pt x="642" y="1980"/>
                    <a:pt x="639" y="1968"/>
                  </a:cubicBezTo>
                  <a:cubicBezTo>
                    <a:pt x="670" y="1830"/>
                    <a:pt x="702" y="1693"/>
                    <a:pt x="702" y="1693"/>
                  </a:cubicBezTo>
                  <a:lnTo>
                    <a:pt x="724" y="1692"/>
                  </a:lnTo>
                  <a:cubicBezTo>
                    <a:pt x="724" y="1692"/>
                    <a:pt x="763" y="1505"/>
                    <a:pt x="771" y="1413"/>
                  </a:cubicBezTo>
                  <a:cubicBezTo>
                    <a:pt x="779" y="1321"/>
                    <a:pt x="778" y="1218"/>
                    <a:pt x="772" y="1138"/>
                  </a:cubicBezTo>
                  <a:cubicBezTo>
                    <a:pt x="766" y="1082"/>
                    <a:pt x="745" y="994"/>
                    <a:pt x="735" y="934"/>
                  </a:cubicBezTo>
                  <a:lnTo>
                    <a:pt x="712" y="816"/>
                  </a:lnTo>
                  <a:lnTo>
                    <a:pt x="735" y="786"/>
                  </a:lnTo>
                  <a:lnTo>
                    <a:pt x="820" y="934"/>
                  </a:lnTo>
                  <a:cubicBezTo>
                    <a:pt x="849" y="968"/>
                    <a:pt x="867" y="1006"/>
                    <a:pt x="907" y="990"/>
                  </a:cubicBezTo>
                  <a:cubicBezTo>
                    <a:pt x="947" y="974"/>
                    <a:pt x="1004" y="894"/>
                    <a:pt x="1060" y="838"/>
                  </a:cubicBezTo>
                  <a:lnTo>
                    <a:pt x="1204" y="646"/>
                  </a:lnTo>
                  <a:cubicBezTo>
                    <a:pt x="1246" y="605"/>
                    <a:pt x="1286" y="608"/>
                    <a:pt x="1314" y="592"/>
                  </a:cubicBezTo>
                  <a:cubicBezTo>
                    <a:pt x="1342" y="576"/>
                    <a:pt x="1357" y="572"/>
                    <a:pt x="1374" y="547"/>
                  </a:cubicBezTo>
                  <a:cubicBezTo>
                    <a:pt x="1391" y="522"/>
                    <a:pt x="1416" y="462"/>
                    <a:pt x="1414" y="445"/>
                  </a:cubicBezTo>
                  <a:cubicBezTo>
                    <a:pt x="1401" y="435"/>
                    <a:pt x="1386" y="436"/>
                    <a:pt x="1365" y="445"/>
                  </a:cubicBezTo>
                  <a:lnTo>
                    <a:pt x="1288" y="501"/>
                  </a:lnTo>
                  <a:lnTo>
                    <a:pt x="1209" y="528"/>
                  </a:lnTo>
                  <a:lnTo>
                    <a:pt x="1234" y="445"/>
                  </a:lnTo>
                  <a:cubicBezTo>
                    <a:pt x="1231" y="435"/>
                    <a:pt x="1203" y="447"/>
                    <a:pt x="1192" y="468"/>
                  </a:cubicBezTo>
                  <a:lnTo>
                    <a:pt x="1167" y="573"/>
                  </a:lnTo>
                  <a:cubicBezTo>
                    <a:pt x="1117" y="639"/>
                    <a:pt x="957" y="856"/>
                    <a:pt x="892" y="862"/>
                  </a:cubicBezTo>
                  <a:cubicBezTo>
                    <a:pt x="852" y="790"/>
                    <a:pt x="801" y="672"/>
                    <a:pt x="775" y="607"/>
                  </a:cubicBezTo>
                  <a:cubicBezTo>
                    <a:pt x="751" y="543"/>
                    <a:pt x="766" y="508"/>
                    <a:pt x="747" y="480"/>
                  </a:cubicBezTo>
                  <a:cubicBezTo>
                    <a:pt x="728" y="449"/>
                    <a:pt x="683" y="452"/>
                    <a:pt x="664" y="439"/>
                  </a:cubicBezTo>
                  <a:cubicBezTo>
                    <a:pt x="645" y="426"/>
                    <a:pt x="643" y="412"/>
                    <a:pt x="634" y="402"/>
                  </a:cubicBezTo>
                  <a:lnTo>
                    <a:pt x="609" y="37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  <a:headEnd/>
              <a:tailEnd/>
            </a:ln>
            <a:effectLst>
              <a:glow rad="101600">
                <a:schemeClr val="accent5">
                  <a:lumMod val="20000"/>
                  <a:lumOff val="80000"/>
                  <a:alpha val="40000"/>
                </a:schemeClr>
              </a:glow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endParaRPr lang="ru-RU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3214678" y="1714488"/>
              <a:ext cx="2500330" cy="1477328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  <a:softEdge rad="1270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>
                <a:spcAft>
                  <a:spcPts val="1200"/>
                </a:spcAft>
              </a:pPr>
              <a:r>
                <a:rPr lang="ru-RU" sz="2000" dirty="0">
                  <a:solidFill>
                    <a:srgbClr val="080808"/>
                  </a:solidFill>
                </a:rPr>
                <a:t>Оценивает состояние и прогресс учащихся</a:t>
              </a:r>
            </a:p>
            <a:p>
              <a:pPr lvl="0"/>
              <a:r>
                <a:rPr lang="ru-RU" sz="2000" dirty="0">
                  <a:solidFill>
                    <a:srgbClr val="080808"/>
                  </a:solidFill>
                </a:rPr>
                <a:t>Диагностирует  как идёт процесс обучения</a:t>
              </a: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6365775" y="1745265"/>
              <a:ext cx="3071834" cy="707886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080808"/>
                  </a:solidFill>
                </a:rPr>
                <a:t>Берёт в свои руки контроль над своим обучением</a:t>
              </a:r>
            </a:p>
          </p:txBody>
        </p:sp>
        <p:sp>
          <p:nvSpPr>
            <p:cNvPr id="62" name="Двойная стрелка влево/вправо 61"/>
            <p:cNvSpPr/>
            <p:nvPr/>
          </p:nvSpPr>
          <p:spPr bwMode="auto">
            <a:xfrm>
              <a:off x="3286116" y="4929198"/>
              <a:ext cx="2143140" cy="214314"/>
            </a:xfrm>
            <a:prstGeom prst="left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3" name="Группа 9"/>
          <p:cNvGrpSpPr>
            <a:grpSpLocks noGrp="1"/>
          </p:cNvGrpSpPr>
          <p:nvPr/>
        </p:nvGrpSpPr>
        <p:grpSpPr bwMode="auto">
          <a:xfrm>
            <a:off x="571461" y="72749"/>
            <a:ext cx="10972800" cy="1482717"/>
            <a:chOff x="1838481" y="2941638"/>
            <a:chExt cx="7119111" cy="2482542"/>
          </a:xfrm>
        </p:grpSpPr>
        <p:sp>
          <p:nvSpPr>
            <p:cNvPr id="14" name="AutoShape 3"/>
            <p:cNvSpPr>
              <a:spLocks noChangeArrowheads="1"/>
            </p:cNvSpPr>
            <p:nvPr/>
          </p:nvSpPr>
          <p:spPr bwMode="gray">
            <a:xfrm>
              <a:off x="1838481" y="3371157"/>
              <a:ext cx="7119111" cy="2053023"/>
            </a:xfrm>
            <a:prstGeom prst="roundRect">
              <a:avLst>
                <a:gd name="adj" fmla="val 4639"/>
              </a:avLst>
            </a:prstGeom>
            <a:ln w="28575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5" name="Group 4"/>
            <p:cNvGrpSpPr>
              <a:grpSpLocks/>
            </p:cNvGrpSpPr>
            <p:nvPr/>
          </p:nvGrpSpPr>
          <p:grpSpPr bwMode="auto">
            <a:xfrm>
              <a:off x="2101851" y="2941638"/>
              <a:ext cx="6440488" cy="701675"/>
              <a:chOff x="1391" y="1959"/>
              <a:chExt cx="4057" cy="442"/>
            </a:xfrm>
          </p:grpSpPr>
          <p:sp>
            <p:nvSpPr>
              <p:cNvPr id="17" name="AutoShape 5"/>
              <p:cNvSpPr>
                <a:spLocks noChangeArrowheads="1"/>
              </p:cNvSpPr>
              <p:nvPr/>
            </p:nvSpPr>
            <p:spPr bwMode="ltGray">
              <a:xfrm>
                <a:off x="1391" y="1959"/>
                <a:ext cx="4057" cy="442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" name="AutoShape 6"/>
              <p:cNvSpPr>
                <a:spLocks noChangeArrowheads="1"/>
              </p:cNvSpPr>
              <p:nvPr/>
            </p:nvSpPr>
            <p:spPr bwMode="ltGray">
              <a:xfrm>
                <a:off x="1408" y="1959"/>
                <a:ext cx="4029" cy="112"/>
              </a:xfrm>
              <a:prstGeom prst="roundRect">
                <a:avLst>
                  <a:gd name="adj" fmla="val 28356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chemeClr val="accent2">
                      <a:alpha val="70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" name="Rectangle 7"/>
            <p:cNvSpPr>
              <a:spLocks noChangeArrowheads="1"/>
            </p:cNvSpPr>
            <p:nvPr/>
          </p:nvSpPr>
          <p:spPr bwMode="black">
            <a:xfrm>
              <a:off x="2271069" y="3050735"/>
              <a:ext cx="6386995" cy="6699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FFFFFF"/>
                  </a:solidFill>
                </a:rPr>
                <a:t>Ориентир в системе оценивания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1138165" y="557654"/>
            <a:ext cx="1047757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rgbClr val="C00000"/>
                </a:solidFill>
                <a:latin typeface="Trebuchet MS" pitchFamily="34" charset="0"/>
              </a:rPr>
              <a:t>Переход от оценки «среза» к картине развития, к оценке индивидуального прогресса старшеклассника</a:t>
            </a:r>
          </a:p>
        </p:txBody>
      </p:sp>
    </p:spTree>
    <p:extLst>
      <p:ext uri="{BB962C8B-B14F-4D97-AF65-F5344CB8AC3E}">
        <p14:creationId xmlns:p14="http://schemas.microsoft.com/office/powerpoint/2010/main" val="372839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736" y="1"/>
            <a:ext cx="984249" cy="93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1932" y="2191850"/>
            <a:ext cx="1092292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rebuchet MS" panose="020B0603020202020204" pitchFamily="34" charset="0"/>
              </a:rPr>
              <a:t> </a:t>
            </a:r>
            <a:endParaRPr lang="ru-RU" sz="2400" dirty="0">
              <a:latin typeface="Trebuchet MS" panose="020B0603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>
                <a:latin typeface="Trebuchet MS" panose="020B0603020202020204" pitchFamily="34" charset="0"/>
              </a:rPr>
              <a:t>Определение планируемых результатов </a:t>
            </a:r>
            <a:r>
              <a:rPr lang="ru-RU" sz="2800" dirty="0" smtClean="0">
                <a:latin typeface="Trebuchet MS" panose="020B0603020202020204" pitchFamily="34" charset="0"/>
              </a:rPr>
              <a:t>обучения</a:t>
            </a:r>
            <a:endParaRPr lang="ru-RU" sz="2800" dirty="0">
              <a:latin typeface="Trebuchet MS" panose="020B0603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>
                <a:latin typeface="Trebuchet MS" panose="020B0603020202020204" pitchFamily="34" charset="0"/>
              </a:rPr>
              <a:t>Планирование оценочных </a:t>
            </a:r>
            <a:r>
              <a:rPr lang="ru-RU" sz="2800" dirty="0" smtClean="0">
                <a:latin typeface="Trebuchet MS" panose="020B0603020202020204" pitchFamily="34" charset="0"/>
              </a:rPr>
              <a:t>процедур</a:t>
            </a:r>
            <a:endParaRPr lang="ru-RU" sz="2800" dirty="0">
              <a:latin typeface="Trebuchet MS" panose="020B0603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>
                <a:latin typeface="Trebuchet MS" panose="020B0603020202020204" pitchFamily="34" charset="0"/>
              </a:rPr>
              <a:t>Подбор контрольно-измерительных материалов и критериев </a:t>
            </a:r>
            <a:r>
              <a:rPr lang="ru-RU" sz="2800" dirty="0" smtClean="0">
                <a:latin typeface="Trebuchet MS" panose="020B0603020202020204" pitchFamily="34" charset="0"/>
              </a:rPr>
              <a:t>оценки</a:t>
            </a:r>
            <a:endParaRPr lang="ru-RU" sz="2800" dirty="0">
              <a:latin typeface="Trebuchet MS" panose="020B0603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>
                <a:latin typeface="Trebuchet MS" panose="020B0603020202020204" pitchFamily="34" charset="0"/>
              </a:rPr>
              <a:t>Определение формы  фиксации результатов диагностики по изученной </a:t>
            </a:r>
            <a:r>
              <a:rPr lang="ru-RU" sz="2800" dirty="0" smtClean="0">
                <a:latin typeface="Trebuchet MS" panose="020B0603020202020204" pitchFamily="34" charset="0"/>
              </a:rPr>
              <a:t>теме</a:t>
            </a:r>
            <a:endParaRPr lang="ru-RU" sz="2800" dirty="0">
              <a:latin typeface="Trebuchet MS" panose="020B0603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>
                <a:latin typeface="Trebuchet MS" panose="020B0603020202020204" pitchFamily="34" charset="0"/>
              </a:rPr>
              <a:t>Организация обратной </a:t>
            </a:r>
            <a:r>
              <a:rPr lang="ru-RU" sz="2800" dirty="0" smtClean="0">
                <a:latin typeface="Trebuchet MS" panose="020B0603020202020204" pitchFamily="34" charset="0"/>
              </a:rPr>
              <a:t>связи</a:t>
            </a:r>
            <a:endParaRPr lang="ru-RU" sz="2800" dirty="0">
              <a:latin typeface="Trebuchet MS" panose="020B0603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>
                <a:latin typeface="Trebuchet MS" panose="020B0603020202020204" pitchFamily="34" charset="0"/>
              </a:rPr>
              <a:t>Механизмы устранения выявленных учебных </a:t>
            </a:r>
            <a:r>
              <a:rPr lang="ru-RU" sz="2800" dirty="0" smtClean="0">
                <a:latin typeface="Trebuchet MS" panose="020B0603020202020204" pitchFamily="34" charset="0"/>
              </a:rPr>
              <a:t>дефицитов</a:t>
            </a:r>
            <a:endParaRPr lang="ru-RU" sz="2800" dirty="0">
              <a:latin typeface="Trebuchet MS" panose="020B0603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556" y="605170"/>
            <a:ext cx="97599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Алгоритм деятельности педагогов гимназии </a:t>
            </a:r>
            <a:r>
              <a:rPr lang="ru-RU" sz="3200" dirty="0">
                <a:solidFill>
                  <a:srgbClr val="C00000"/>
                </a:solidFill>
                <a:latin typeface="Trebuchet MS" panose="020B0603020202020204" pitchFamily="34" charset="0"/>
              </a:rPr>
              <a:t>по организации </a:t>
            </a:r>
            <a:r>
              <a:rPr lang="ru-RU" sz="32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формирующего </a:t>
            </a:r>
            <a:r>
              <a:rPr lang="ru-RU" sz="32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оценивания</a:t>
            </a:r>
            <a:r>
              <a:rPr lang="ru-RU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endParaRPr lang="ru-RU" sz="24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427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431801" y="1989138"/>
            <a:ext cx="11233151" cy="14398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РАЗРАБОТАНА ДОКТОРОМ ПСИХОЛОГИЧЕСКИХ </a:t>
            </a:r>
            <a:r>
              <a:rPr lang="ru-RU" sz="2000" b="1" i="1" dirty="0" smtClean="0">
                <a:solidFill>
                  <a:srgbClr val="002060"/>
                </a:solidFill>
              </a:rPr>
              <a:t>НАУК Н.Б</a:t>
            </a:r>
            <a:r>
              <a:rPr lang="ru-RU" sz="2000" b="1" i="1" dirty="0">
                <a:solidFill>
                  <a:srgbClr val="002060"/>
                </a:solidFill>
              </a:rPr>
              <a:t>. ШУМАКОВОЙ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УДОСТОЕНА </a:t>
            </a:r>
            <a:r>
              <a:rPr lang="ru-RU" sz="2000" b="1" i="1" dirty="0" smtClean="0">
                <a:solidFill>
                  <a:srgbClr val="002060"/>
                </a:solidFill>
              </a:rPr>
              <a:t> ПРЕМИИ  ПРЕЗИДЕНТА  РОССИИ </a:t>
            </a:r>
            <a:endParaRPr lang="ru-RU" sz="2000" b="1" i="1" dirty="0">
              <a:solidFill>
                <a:srgbClr val="002060"/>
              </a:solidFill>
            </a:endParaRPr>
          </a:p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В ОБЛАСТИ </a:t>
            </a:r>
            <a:r>
              <a:rPr lang="ru-RU" sz="2000" b="1" i="1" dirty="0" smtClean="0">
                <a:solidFill>
                  <a:srgbClr val="002060"/>
                </a:solidFill>
              </a:rPr>
              <a:t> ОБРАЗОВАНИЯ  В  1999  ГОДУ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431801" y="4005263"/>
            <a:ext cx="11233151" cy="10080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ВНЕДРЯЕТСЯ </a:t>
            </a:r>
            <a:r>
              <a:rPr lang="ru-RU" sz="2000" b="1" i="1" dirty="0" smtClean="0">
                <a:solidFill>
                  <a:srgbClr val="002060"/>
                </a:solidFill>
              </a:rPr>
              <a:t> В  ОБРАЗОВАТЕЛЬНЫЙ  ПРОЦЕСС  </a:t>
            </a:r>
            <a:r>
              <a:rPr lang="ru-RU" sz="2000" b="1" i="1" dirty="0">
                <a:solidFill>
                  <a:srgbClr val="002060"/>
                </a:solidFill>
              </a:rPr>
              <a:t>ГИМНАЗИИ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С </a:t>
            </a:r>
            <a:r>
              <a:rPr lang="ru-RU" sz="2000" b="1" i="1" dirty="0">
                <a:solidFill>
                  <a:srgbClr val="002060"/>
                </a:solidFill>
              </a:rPr>
              <a:t>1994 ГОДА НА ОСНОВЕ </a:t>
            </a:r>
            <a:r>
              <a:rPr lang="ru-RU" sz="2000" b="1" i="1" dirty="0" smtClean="0">
                <a:solidFill>
                  <a:srgbClr val="002060"/>
                </a:solidFill>
              </a:rPr>
              <a:t>  ДОГОВОРА </a:t>
            </a:r>
            <a:endParaRPr lang="ru-RU" sz="2000" b="1" i="1" dirty="0">
              <a:solidFill>
                <a:srgbClr val="00206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С  ПСИХОЛОГИЧЕСКИМ   ИНСТИТУТОМ   РАО 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431800" y="5589588"/>
            <a:ext cx="11328400" cy="10795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ЛЕЖИТ В ОСНОВЕ ОБРАЗОВАТЕЛЬНОГО </a:t>
            </a:r>
            <a:r>
              <a:rPr lang="ru-RU" sz="2000" b="1" i="1" dirty="0" smtClean="0">
                <a:solidFill>
                  <a:srgbClr val="002060"/>
                </a:solidFill>
              </a:rPr>
              <a:t>ПРОЦЕССА  МАОУ </a:t>
            </a:r>
            <a:r>
              <a:rPr lang="ru-RU" sz="2000" b="1" i="1" dirty="0">
                <a:solidFill>
                  <a:srgbClr val="002060"/>
                </a:solidFill>
              </a:rPr>
              <a:t>«ГИМНАЗИЯ»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И ОПРЕДЕЛЯЕТ МНОГИЕ ЕГО ОСОБЕННОСТИ</a:t>
            </a: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5714998" y="3429000"/>
            <a:ext cx="575733" cy="576263"/>
          </a:xfrm>
          <a:prstGeom prst="downArrow">
            <a:avLst>
              <a:gd name="adj1" fmla="val 50000"/>
              <a:gd name="adj2" fmla="val 33364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5714998" y="5000637"/>
            <a:ext cx="575733" cy="576263"/>
          </a:xfrm>
          <a:prstGeom prst="downArrow">
            <a:avLst>
              <a:gd name="adj1" fmla="val 50000"/>
              <a:gd name="adj2" fmla="val 33364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127" name="Rectangle 9"/>
          <p:cNvSpPr>
            <a:spLocks noGrp="1" noChangeArrowheads="1"/>
          </p:cNvSpPr>
          <p:nvPr>
            <p:ph type="title"/>
          </p:nvPr>
        </p:nvSpPr>
        <p:spPr>
          <a:xfrm>
            <a:off x="431801" y="476251"/>
            <a:ext cx="11887661" cy="1311275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ru-RU" sz="3000" b="1" kern="1200" dirty="0">
                <a:solidFill>
                  <a:srgbClr val="C00000"/>
                </a:solidFill>
                <a:latin typeface="Trebuchet MS" pitchFamily="34" charset="0"/>
              </a:rPr>
              <a:t>Программа «Одаренный ребёнок» </a:t>
            </a:r>
            <a:r>
              <a:rPr lang="ru-RU" sz="3000" b="1" kern="1200" dirty="0" smtClean="0">
                <a:solidFill>
                  <a:srgbClr val="C00000"/>
                </a:solidFill>
                <a:latin typeface="Trebuchet MS" pitchFamily="34" charset="0"/>
              </a:rPr>
              <a:t/>
            </a:r>
            <a:br>
              <a:rPr lang="ru-RU" sz="3000" b="1" kern="1200" dirty="0" smtClean="0">
                <a:solidFill>
                  <a:srgbClr val="C00000"/>
                </a:solidFill>
                <a:latin typeface="Trebuchet MS" pitchFamily="34" charset="0"/>
              </a:rPr>
            </a:br>
            <a:r>
              <a:rPr lang="ru-RU" sz="3000" b="1" kern="1200" dirty="0" smtClean="0">
                <a:solidFill>
                  <a:srgbClr val="C00000"/>
                </a:solidFill>
                <a:latin typeface="Trebuchet MS" pitchFamily="34" charset="0"/>
              </a:rPr>
              <a:t>(</a:t>
            </a:r>
            <a:r>
              <a:rPr lang="ru-RU" sz="3000" b="1" kern="1200" dirty="0">
                <a:solidFill>
                  <a:srgbClr val="C00000"/>
                </a:solidFill>
                <a:latin typeface="Trebuchet MS" pitchFamily="34" charset="0"/>
              </a:rPr>
              <a:t>междисциплинарный </a:t>
            </a:r>
            <a:r>
              <a:rPr lang="ru-RU" sz="3000" b="1" kern="1200" dirty="0" smtClean="0">
                <a:solidFill>
                  <a:srgbClr val="C00000"/>
                </a:solidFill>
                <a:latin typeface="Trebuchet MS" pitchFamily="34" charset="0"/>
              </a:rPr>
              <a:t>подход  в </a:t>
            </a:r>
            <a:r>
              <a:rPr lang="ru-RU" sz="3000" b="1" kern="1200" dirty="0">
                <a:solidFill>
                  <a:srgbClr val="C00000"/>
                </a:solidFill>
                <a:latin typeface="Trebuchet MS" pitchFamily="34" charset="0"/>
              </a:rPr>
              <a:t>образовательном процессе)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736" y="1"/>
            <a:ext cx="984249" cy="93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2318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138" y="143692"/>
            <a:ext cx="10706793" cy="103196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Дистанционные </a:t>
            </a:r>
            <a:r>
              <a:rPr lang="ru-RU" b="1" dirty="0" smtClean="0">
                <a:solidFill>
                  <a:srgbClr val="C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технологии</a:t>
            </a:r>
            <a:endParaRPr lang="ru-RU" b="1" dirty="0">
              <a:solidFill>
                <a:srgbClr val="C0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444" y="1459865"/>
            <a:ext cx="10630989" cy="4562112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31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удовлетворение образовательных потребностей обучающихся</a:t>
            </a:r>
          </a:p>
          <a:p>
            <a:pPr algn="just">
              <a:lnSpc>
                <a:spcPct val="120000"/>
              </a:lnSpc>
            </a:pPr>
            <a:endParaRPr lang="ru-RU" sz="3100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31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реализация требований </a:t>
            </a:r>
            <a:r>
              <a:rPr lang="ru-RU" sz="3100" dirty="0">
                <a:latin typeface="Trebuchet MS" panose="020B0603020202020204" pitchFamily="34" charset="0"/>
                <a:cs typeface="Times New Roman" panose="02020603050405020304" pitchFamily="18" charset="0"/>
              </a:rPr>
              <a:t>ФГОС СОО, например, </a:t>
            </a:r>
            <a:r>
              <a:rPr lang="ru-RU" sz="31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sz="3100" dirty="0">
                <a:latin typeface="Trebuchet MS" panose="020B0603020202020204" pitchFamily="34" charset="0"/>
                <a:cs typeface="Times New Roman" panose="02020603050405020304" pitchFamily="18" charset="0"/>
              </a:rPr>
              <a:t>у обучающихся </a:t>
            </a:r>
            <a:r>
              <a:rPr lang="ru-RU" sz="31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самостоятельности </a:t>
            </a:r>
            <a:r>
              <a:rPr lang="ru-RU" sz="3100" dirty="0">
                <a:latin typeface="Trebuchet MS" panose="020B0603020202020204" pitchFamily="34" charset="0"/>
                <a:cs typeface="Times New Roman" panose="02020603050405020304" pitchFamily="18" charset="0"/>
              </a:rPr>
              <a:t>в планировании и осуществлении учебной деятельности и </a:t>
            </a:r>
            <a:r>
              <a:rPr lang="ru-RU" sz="31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организация </a:t>
            </a:r>
            <a:r>
              <a:rPr lang="ru-RU" sz="3100" dirty="0">
                <a:latin typeface="Trebuchet MS" panose="020B0603020202020204" pitchFamily="34" charset="0"/>
                <a:cs typeface="Times New Roman" panose="02020603050405020304" pitchFamily="18" charset="0"/>
              </a:rPr>
              <a:t>учебного сотрудничества с педагогами и сверстниками, </a:t>
            </a:r>
            <a:r>
              <a:rPr lang="ru-RU" sz="31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формирование сознательного отношения </a:t>
            </a:r>
            <a:r>
              <a:rPr lang="ru-RU" sz="3100" dirty="0">
                <a:latin typeface="Trebuchet MS" panose="020B0603020202020204" pitchFamily="34" charset="0"/>
                <a:cs typeface="Times New Roman" panose="02020603050405020304" pitchFamily="18" charset="0"/>
              </a:rPr>
              <a:t>к непрерывному образованию как условию успешной профессиональной и общественной </a:t>
            </a:r>
            <a:r>
              <a:rPr lang="ru-RU" sz="31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деятельности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sz="31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31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реализация принципа </a:t>
            </a:r>
            <a:r>
              <a:rPr lang="ru-RU" sz="3100" dirty="0">
                <a:latin typeface="Trebuchet MS" panose="020B0603020202020204" pitchFamily="34" charset="0"/>
                <a:cs typeface="Times New Roman" panose="02020603050405020304" pitchFamily="18" charset="0"/>
              </a:rPr>
              <a:t>индивидуализации обучения, поскольку обучающийся может самостоятельно определять время выполнения заданий, скорость продвижения по темам и даже уровень углубления в </a:t>
            </a:r>
            <a:r>
              <a:rPr lang="ru-RU" sz="31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материал</a:t>
            </a:r>
            <a:endParaRPr lang="ru-RU" sz="31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736" y="1"/>
            <a:ext cx="984249" cy="93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90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66007" y="0"/>
            <a:ext cx="129844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C00000"/>
                </a:solidFill>
                <a:latin typeface="Trebuchet MS" panose="020B0603020202020204" pitchFamily="34" charset="0"/>
                <a:ea typeface="+mj-ea"/>
                <a:cs typeface="Times New Roman" panose="02020603050405020304" pitchFamily="18" charset="0"/>
              </a:rPr>
              <a:t>Курсы, разработанные и апробированные учителями МАОУ «Гимназия»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913673"/>
              </p:ext>
            </p:extLst>
          </p:nvPr>
        </p:nvGraphicFramePr>
        <p:xfrm>
          <a:off x="654306" y="797540"/>
          <a:ext cx="10736504" cy="568164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4778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81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004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74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курса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9" marR="62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9" marR="62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обучающихся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9" marR="62519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1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Естествознание. Физика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9" marR="62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10АБ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9" marR="62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9" marR="62519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1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Естествознание. Химия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9" marR="62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10АБ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9" marR="62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9" marR="62519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1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Естествознание. Биология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9" marR="62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10АБ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9" marR="62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9" marR="62519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1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9" marR="62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10АБ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9" marR="62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9" marR="62519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1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Генетика человека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9" marR="62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10АБ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9" marR="62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9" marR="62519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1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Человек-общество-мир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9" marR="62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10АБ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9" marR="62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9" marR="62519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1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психология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9" marR="62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10АБ, 11АБ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9" marR="62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9" marR="62519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2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Психология отношений мужчины и женщины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9" marR="62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10АБ,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11АБ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9" marR="62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9" marR="62519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12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Междисциплинарное обучение,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 класс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9" marR="62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9АБВ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9" marR="62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9" marR="62519" marT="0" marB="0"/>
                </a:tc>
                <a:extLst>
                  <a:ext uri="{0D108BD9-81ED-4DB2-BD59-A6C34878D82A}">
                    <a16:rowId xmlns="" xmlns:a16="http://schemas.microsoft.com/office/drawing/2014/main" val="1267856077"/>
                  </a:ext>
                </a:extLst>
              </a:tr>
              <a:tr h="862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Страноведение англоязычных стран: Великобритания и Соединенные Штаты Америки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9" marR="62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8АБ, 9АБВ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9" marR="62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19" marR="62519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51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3852" y="1"/>
            <a:ext cx="6068034" cy="139772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Интегрированные курсы</a:t>
            </a:r>
            <a:endParaRPr lang="ru-RU" sz="4000" b="1" dirty="0">
              <a:solidFill>
                <a:srgbClr val="C0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6" r="47296" b="49302"/>
          <a:stretch/>
        </p:blipFill>
        <p:spPr bwMode="auto">
          <a:xfrm>
            <a:off x="0" y="0"/>
            <a:ext cx="6030334" cy="357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1" r="52800" b="50581"/>
          <a:stretch/>
        </p:blipFill>
        <p:spPr bwMode="auto">
          <a:xfrm>
            <a:off x="2992907" y="1481528"/>
            <a:ext cx="5521890" cy="349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2" r="58431" b="50163"/>
          <a:stretch/>
        </p:blipFill>
        <p:spPr bwMode="auto">
          <a:xfrm>
            <a:off x="6820775" y="3435531"/>
            <a:ext cx="5371225" cy="342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1" y="149630"/>
            <a:ext cx="984249" cy="93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281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1794" y="186014"/>
            <a:ext cx="5608320" cy="93264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Элективные курсы</a:t>
            </a:r>
            <a:endParaRPr lang="ru-RU" b="1" dirty="0">
              <a:solidFill>
                <a:srgbClr val="C0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7" r="53429" b="50869"/>
          <a:stretch/>
        </p:blipFill>
        <p:spPr bwMode="auto">
          <a:xfrm>
            <a:off x="-1" y="0"/>
            <a:ext cx="5257113" cy="340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 r="58978" b="50280"/>
          <a:stretch/>
        </p:blipFill>
        <p:spPr bwMode="auto">
          <a:xfrm>
            <a:off x="3142890" y="1545999"/>
            <a:ext cx="5566427" cy="408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8" r="62227" b="54781"/>
          <a:stretch/>
        </p:blipFill>
        <p:spPr bwMode="auto">
          <a:xfrm>
            <a:off x="6757254" y="2966360"/>
            <a:ext cx="5434746" cy="378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736" y="1"/>
            <a:ext cx="984249" cy="93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92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4" r="72297" b="6442"/>
          <a:stretch/>
        </p:blipFill>
        <p:spPr bwMode="auto">
          <a:xfrm>
            <a:off x="1703512" y="0"/>
            <a:ext cx="2808312" cy="682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 t="9061" r="72270" b="8261"/>
          <a:stretch/>
        </p:blipFill>
        <p:spPr bwMode="auto">
          <a:xfrm>
            <a:off x="4718791" y="1"/>
            <a:ext cx="2796249" cy="66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7" r="72413" b="6378"/>
          <a:stretch/>
        </p:blipFill>
        <p:spPr bwMode="auto">
          <a:xfrm>
            <a:off x="7610609" y="0"/>
            <a:ext cx="2880320" cy="692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736" y="1"/>
            <a:ext cx="984249" cy="93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352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3692"/>
            <a:ext cx="12192000" cy="103196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Изменение позиции учителя и ученика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5" y="1290919"/>
            <a:ext cx="12207135" cy="5567082"/>
          </a:xfrm>
        </p:spPr>
      </p:pic>
    </p:spTree>
    <p:extLst>
      <p:ext uri="{BB962C8B-B14F-4D97-AF65-F5344CB8AC3E}">
        <p14:creationId xmlns:p14="http://schemas.microsoft.com/office/powerpoint/2010/main" val="231018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285709" y="1414204"/>
            <a:ext cx="11715832" cy="507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74625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54000"/>
              <a:buFont typeface="Arial" pitchFamily="34" charset="0"/>
              <a:buChar char="•"/>
              <a:tabLst/>
            </a:pPr>
            <a:r>
              <a:rPr lang="ru-RU" u="sng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победитель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конкурса «Лучшие инновационные школы России» в рамках приоритетного национального проекта «Образование» в 2006 году (удостоена гранта в 1 миллион рублей)</a:t>
            </a:r>
          </a:p>
          <a:p>
            <a:pPr marR="0" lvl="0" indent="174625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54000"/>
              <a:buFont typeface="Arial" pitchFamily="34" charset="0"/>
              <a:buChar char="•"/>
              <a:tabLst/>
            </a:pPr>
            <a:r>
              <a:rPr kumimoji="0" lang="ru-RU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победитель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конкурса среди муниципальных общеобразовательных организаций, расположенных на территории Свердловской области, реализующих инновационные образовательные программы, в 2014 году (удостоена гранта в 500 тысяч рублей)</a:t>
            </a:r>
          </a:p>
          <a:p>
            <a:pPr marR="0" lvl="0" indent="174625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54000"/>
              <a:buFont typeface="Arial" pitchFamily="34" charset="0"/>
              <a:buChar char="•"/>
              <a:tabLst/>
            </a:pPr>
            <a:r>
              <a:rPr kumimoji="0" lang="ru-RU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победитель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конкурса среди муниципальных общеобразовательных и государственных образовательных учреждений начального и среднего профессионального образования Свердловской области, реализующих инновационные образовательные программы, в 2011 и 2013 годах (удостоена гранта в 400 тысяч рублей)</a:t>
            </a:r>
          </a:p>
          <a:p>
            <a:pPr indent="174625" algn="just" eaLnBrk="0" hangingPunct="0">
              <a:spcBef>
                <a:spcPts val="30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54000"/>
              <a:buFont typeface="Arial" pitchFamily="34" charset="0"/>
              <a:buChar char="•"/>
            </a:pPr>
            <a:r>
              <a:rPr kumimoji="0" lang="ru-RU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победитель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Всероссийского конкурса «100 лучших школ России» в номинации «Лучшая гимназия» в 2013 и 2015 годах</a:t>
            </a:r>
          </a:p>
          <a:p>
            <a:pPr marR="0" lvl="0" indent="174625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54000"/>
              <a:buFont typeface="Arial" pitchFamily="34" charset="0"/>
              <a:buChar char="•"/>
              <a:tabLst/>
            </a:pP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занимает </a:t>
            </a:r>
            <a:r>
              <a:rPr kumimoji="0" lang="ru-RU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2 место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в интегральном рейтинге общеобразовательных учреждений повышенного статуса Свердловской области в 2013 году</a:t>
            </a:r>
          </a:p>
          <a:p>
            <a:pPr lvl="0" indent="174625" algn="just" eaLnBrk="0" hangingPunct="0">
              <a:spcBef>
                <a:spcPts val="30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54000"/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вошла в </a:t>
            </a:r>
            <a:r>
              <a:rPr lang="ru-RU" u="sng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первую пятерку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лучших школ в рейтинге общеобразовательных организаций Свердловской области в 2015 году</a:t>
            </a:r>
          </a:p>
          <a:p>
            <a:pPr marR="0" lvl="0" indent="174625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54000"/>
              <a:buFont typeface="Arial" pitchFamily="34" charset="0"/>
              <a:buChar char="•"/>
              <a:tabLst/>
            </a:pP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обладатель </a:t>
            </a:r>
            <a:r>
              <a:rPr kumimoji="0" lang="ru-RU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Диплома </a:t>
            </a:r>
            <a:r>
              <a:rPr kumimoji="0" lang="en-US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I</a:t>
            </a:r>
            <a:r>
              <a:rPr kumimoji="0" lang="ru-RU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степени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конкурса Национальной премии «Элита российского образования» «Гражданское и патриотическое воспитание в образовании – 2013»</a:t>
            </a:r>
          </a:p>
          <a:p>
            <a:pPr indent="174625" algn="just" eaLnBrk="0" hangingPunct="0">
              <a:spcBef>
                <a:spcPts val="30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54000"/>
              <a:buFont typeface="Arial" pitchFamily="34" charset="0"/>
              <a:buChar char="•"/>
            </a:pP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внесена в Современную энциклопедию «Интеллектуальный потенциал Российского образования»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1204385" y="198438"/>
            <a:ext cx="8403167" cy="1143000"/>
          </a:xfrm>
        </p:spPr>
        <p:txBody>
          <a:bodyPr>
            <a:normAutofit/>
          </a:bodyPr>
          <a:lstStyle/>
          <a:p>
            <a:r>
              <a:rPr lang="ru-RU" sz="4800" b="1" i="1" dirty="0" err="1" smtClean="0">
                <a:solidFill>
                  <a:srgbClr val="C00000"/>
                </a:solidFill>
                <a:latin typeface="Trebuchet MS" pitchFamily="34" charset="0"/>
              </a:rPr>
              <a:t>Новоуральская</a:t>
            </a:r>
            <a:r>
              <a:rPr lang="ru-RU" sz="4800" b="1" i="1" dirty="0" smtClean="0">
                <a:solidFill>
                  <a:srgbClr val="C00000"/>
                </a:solidFill>
                <a:latin typeface="Trebuchet MS" pitchFamily="34" charset="0"/>
              </a:rPr>
              <a:t> гимназия</a:t>
            </a:r>
            <a:endParaRPr lang="en-US" sz="4800" b="1" i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429" y="143032"/>
            <a:ext cx="879112" cy="94094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39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099069" cy="532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29" y="2070846"/>
            <a:ext cx="6382870" cy="478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7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023" y="2716305"/>
            <a:ext cx="5522260" cy="41416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671" y="0"/>
            <a:ext cx="5504330" cy="36725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5074024" cy="380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5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024" y="322729"/>
            <a:ext cx="11331388" cy="663389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государственной итоговой аттестации в 11-х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классах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1737397"/>
              </p:ext>
            </p:extLst>
          </p:nvPr>
        </p:nvGraphicFramePr>
        <p:xfrm>
          <a:off x="224118" y="1371601"/>
          <a:ext cx="11887200" cy="548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448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22513918"/>
              </p:ext>
            </p:extLst>
          </p:nvPr>
        </p:nvGraphicFramePr>
        <p:xfrm>
          <a:off x="0" y="0"/>
          <a:ext cx="12192000" cy="6669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945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01943738"/>
              </p:ext>
            </p:extLst>
          </p:nvPr>
        </p:nvGraphicFramePr>
        <p:xfrm>
          <a:off x="340658" y="1165413"/>
          <a:ext cx="11851341" cy="528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02341" y="132043"/>
            <a:ext cx="10515600" cy="800287"/>
          </a:xfrm>
        </p:spPr>
        <p:txBody>
          <a:bodyPr>
            <a:normAutofit/>
          </a:bodyPr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проверочные работы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082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02341" y="132043"/>
            <a:ext cx="10797988" cy="800287"/>
          </a:xfrm>
        </p:spPr>
        <p:txBody>
          <a:bodyPr>
            <a:no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индивидуального образовательного плана результатам поступления</a:t>
            </a:r>
            <a:endParaRPr lang="ru-RU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125600082"/>
              </p:ext>
            </p:extLst>
          </p:nvPr>
        </p:nvGraphicFramePr>
        <p:xfrm>
          <a:off x="233082" y="932330"/>
          <a:ext cx="11958918" cy="5925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9897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35" name="Picture 11" descr="http://previews.123rf.com/images/rolffimages/rolffimages1207/rolffimages120700182/14671983-Clouds-in-shape-of-question-marks-Stock-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32" y="214290"/>
            <a:ext cx="4286280" cy="264318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29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210" y="5143513"/>
            <a:ext cx="11525331" cy="8667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Школа </a:t>
            </a:r>
            <a:br>
              <a:rPr lang="ru-RU" dirty="0" smtClean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берётся за подготовку к жизни</a:t>
            </a:r>
            <a:endParaRPr lang="nl-NL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129031" name="Picture 7" descr="C:\Users\user\Desktop\Fotolia_62432302_XS_copyright.jpg"/>
          <p:cNvPicPr>
            <a:picLocks noChangeAspect="1" noChangeArrowheads="1"/>
          </p:cNvPicPr>
          <p:nvPr/>
        </p:nvPicPr>
        <p:blipFill>
          <a:blip r:embed="rId4"/>
          <a:srcRect t="13150" b="31006"/>
          <a:stretch>
            <a:fillRect/>
          </a:stretch>
        </p:blipFill>
        <p:spPr bwMode="auto">
          <a:xfrm>
            <a:off x="6468533" y="1357298"/>
            <a:ext cx="5723467" cy="273050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29030" name="Picture 6"/>
          <p:cNvPicPr>
            <a:picLocks noChangeAspect="1" noChangeArrowheads="1"/>
          </p:cNvPicPr>
          <p:nvPr/>
        </p:nvPicPr>
        <p:blipFill>
          <a:blip r:embed="rId5"/>
          <a:srcRect t="3376" b="31753"/>
          <a:stretch>
            <a:fillRect/>
          </a:stretch>
        </p:blipFill>
        <p:spPr bwMode="auto">
          <a:xfrm>
            <a:off x="0" y="1357298"/>
            <a:ext cx="5283200" cy="271464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softEdge rad="63500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736" y="1"/>
            <a:ext cx="984249" cy="93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805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/>
          <p:cNvSpPr/>
          <p:nvPr/>
        </p:nvSpPr>
        <p:spPr>
          <a:xfrm>
            <a:off x="9648395" y="5661248"/>
            <a:ext cx="2304256" cy="936104"/>
          </a:xfrm>
          <a:prstGeom prst="homePlate">
            <a:avLst/>
          </a:prstGeom>
          <a:solidFill>
            <a:schemeClr val="accent1">
              <a:tint val="66000"/>
              <a:satMod val="1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иугольник 12"/>
          <p:cNvSpPr/>
          <p:nvPr/>
        </p:nvSpPr>
        <p:spPr>
          <a:xfrm>
            <a:off x="7344139" y="5661248"/>
            <a:ext cx="2304256" cy="936104"/>
          </a:xfrm>
          <a:prstGeom prst="homePlate">
            <a:avLst/>
          </a:prstGeom>
          <a:solidFill>
            <a:schemeClr val="accent1">
              <a:tint val="66000"/>
              <a:satMod val="1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иугольник 13"/>
          <p:cNvSpPr/>
          <p:nvPr/>
        </p:nvSpPr>
        <p:spPr>
          <a:xfrm>
            <a:off x="5039883" y="5661248"/>
            <a:ext cx="2304256" cy="936104"/>
          </a:xfrm>
          <a:prstGeom prst="homePlate">
            <a:avLst/>
          </a:prstGeom>
          <a:solidFill>
            <a:schemeClr val="accent1">
              <a:tint val="66000"/>
              <a:satMod val="1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>
            <a:off x="2735627" y="5661248"/>
            <a:ext cx="2304256" cy="936104"/>
          </a:xfrm>
          <a:prstGeom prst="homePlate">
            <a:avLst/>
          </a:prstGeom>
          <a:solidFill>
            <a:schemeClr val="accent1">
              <a:tint val="66000"/>
              <a:satMod val="1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иугольник 15"/>
          <p:cNvSpPr/>
          <p:nvPr/>
        </p:nvSpPr>
        <p:spPr>
          <a:xfrm>
            <a:off x="431371" y="5661248"/>
            <a:ext cx="2304256" cy="936104"/>
          </a:xfrm>
          <a:prstGeom prst="homePlate">
            <a:avLst/>
          </a:prstGeom>
          <a:solidFill>
            <a:schemeClr val="accent1">
              <a:tint val="66000"/>
              <a:satMod val="1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27381" y="587727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Постановка цели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639616" y="5949280"/>
            <a:ext cx="2496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Планирование 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135894" y="5877272"/>
            <a:ext cx="2208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Выполнение действий 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7440149" y="5805264"/>
            <a:ext cx="1824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Оценка результата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9744405" y="5939988"/>
            <a:ext cx="1824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Рефлексия </a:t>
            </a:r>
            <a:endParaRPr lang="ru-RU" sz="2000" dirty="0"/>
          </a:p>
        </p:txBody>
      </p:sp>
      <p:sp>
        <p:nvSpPr>
          <p:cNvPr id="22" name="Пятиугольник 21"/>
          <p:cNvSpPr/>
          <p:nvPr/>
        </p:nvSpPr>
        <p:spPr>
          <a:xfrm>
            <a:off x="5135893" y="4293096"/>
            <a:ext cx="2112235" cy="864096"/>
          </a:xfrm>
          <a:prstGeom prst="homePlat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иугольник 22"/>
          <p:cNvSpPr/>
          <p:nvPr/>
        </p:nvSpPr>
        <p:spPr>
          <a:xfrm>
            <a:off x="5135893" y="3284984"/>
            <a:ext cx="4416491" cy="864096"/>
          </a:xfrm>
          <a:prstGeom prst="homePlat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иугольник 23"/>
          <p:cNvSpPr/>
          <p:nvPr/>
        </p:nvSpPr>
        <p:spPr>
          <a:xfrm>
            <a:off x="2831637" y="2132856"/>
            <a:ext cx="6624736" cy="864096"/>
          </a:xfrm>
          <a:prstGeom prst="homePlat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ятиугольник 24"/>
          <p:cNvSpPr/>
          <p:nvPr/>
        </p:nvSpPr>
        <p:spPr>
          <a:xfrm>
            <a:off x="335360" y="908720"/>
            <a:ext cx="11329259" cy="864096"/>
          </a:xfrm>
          <a:prstGeom prst="homePlat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135893" y="4293097"/>
            <a:ext cx="2112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Субъект действия </a:t>
            </a:r>
            <a:endParaRPr lang="ru-RU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5231904" y="3356993"/>
            <a:ext cx="470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Субъект собственного  действия </a:t>
            </a:r>
            <a:endParaRPr lang="ru-RU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3503712" y="1196753"/>
            <a:ext cx="6816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Субъект собственной  деятельности </a:t>
            </a:r>
            <a:endParaRPr lang="ru-RU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4175786" y="2348881"/>
            <a:ext cx="470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Субъект деятельности</a:t>
            </a:r>
            <a:endParaRPr lang="ru-RU" sz="2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39349" y="-1419"/>
            <a:ext cx="119526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Приращение к самостоятельности</a:t>
            </a:r>
            <a:br>
              <a:rPr lang="ru-RU" sz="2800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на разных этапах развития </a:t>
            </a:r>
            <a:r>
              <a:rPr lang="ru-RU" sz="2800" dirty="0" err="1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субъектности</a:t>
            </a:r>
            <a:r>
              <a:rPr lang="ru-RU" sz="2800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 человека </a:t>
            </a:r>
            <a:br>
              <a:rPr lang="ru-RU" sz="2800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39616" y="4653137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1-2 класс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39616" y="356750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</a:defRPr>
            </a:lvl1pPr>
          </a:lstStyle>
          <a:p>
            <a:r>
              <a:rPr lang="ru-RU" sz="2400" dirty="0" smtClean="0"/>
              <a:t>3-6 </a:t>
            </a:r>
            <a:r>
              <a:rPr lang="ru-RU" sz="2400" dirty="0"/>
              <a:t>класс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7380" y="2411597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7-9 класс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7637" y="1208864"/>
            <a:ext cx="2516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10-11 класс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736" y="1"/>
            <a:ext cx="984249" cy="93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342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86" name="Picture 3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" t="20966" r="20636" b="13579"/>
          <a:stretch/>
        </p:blipFill>
        <p:spPr bwMode="auto">
          <a:xfrm>
            <a:off x="3225338" y="257695"/>
            <a:ext cx="8794866" cy="6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33252" y="257695"/>
            <a:ext cx="3299950" cy="251875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Поливариантная образовательная среда старшей школы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МАОУ «Гимназия»</a:t>
            </a:r>
            <a:endParaRPr lang="ru-RU" sz="27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2881" y="4709533"/>
            <a:ext cx="30424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002060"/>
                </a:solidFill>
              </a:rPr>
              <a:t>Образовательная ситуация </a:t>
            </a:r>
            <a:r>
              <a:rPr lang="ru-RU" i="1" dirty="0">
                <a:solidFill>
                  <a:srgbClr val="002060"/>
                </a:solidFill>
              </a:rPr>
              <a:t>– деятельность, которая проектируется взрослым под задачу развития субъектной позиции и включает самого учителя и его учеников</a:t>
            </a:r>
          </a:p>
        </p:txBody>
      </p:sp>
    </p:spTree>
    <p:extLst>
      <p:ext uri="{BB962C8B-B14F-4D97-AF65-F5344CB8AC3E}">
        <p14:creationId xmlns:p14="http://schemas.microsoft.com/office/powerpoint/2010/main" val="110997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4048" y="149630"/>
            <a:ext cx="10909192" cy="1325563"/>
          </a:xfrm>
        </p:spPr>
        <p:txBody>
          <a:bodyPr>
            <a:normAutofit/>
          </a:bodyPr>
          <a:lstStyle/>
          <a:p>
            <a:pPr lvl="0"/>
            <a:r>
              <a:rPr lang="ru-RU" sz="2800" b="1" dirty="0">
                <a:solidFill>
                  <a:srgbClr val="000090"/>
                </a:solidFill>
                <a:latin typeface="Trebuchet MS" panose="020B0603020202020204" pitchFamily="34" charset="0"/>
              </a:rPr>
              <a:t>НАВИГАЦИЯ В </a:t>
            </a:r>
            <a:r>
              <a:rPr lang="ru-RU" sz="2800" b="1" dirty="0" smtClean="0">
                <a:solidFill>
                  <a:srgbClr val="000090"/>
                </a:solidFill>
                <a:latin typeface="Trebuchet MS" panose="020B0603020202020204" pitchFamily="34" charset="0"/>
              </a:rPr>
              <a:t>ПОЛИВАРИАНТНОМ </a:t>
            </a:r>
            <a:r>
              <a:rPr lang="ru-RU" sz="2800" b="1" dirty="0">
                <a:solidFill>
                  <a:srgbClr val="000090"/>
                </a:solidFill>
                <a:latin typeface="Trebuchet MS" panose="020B0603020202020204" pitchFamily="34" charset="0"/>
              </a:rPr>
              <a:t>ОБРАЗОВАТЕЛЬНОМ </a:t>
            </a:r>
            <a:r>
              <a:rPr lang="ru-RU" sz="2800" b="1" dirty="0" smtClean="0">
                <a:solidFill>
                  <a:srgbClr val="000090"/>
                </a:solidFill>
                <a:latin typeface="Trebuchet MS" panose="020B0603020202020204" pitchFamily="34" charset="0"/>
              </a:rPr>
              <a:t>ПРОСТРАНСТВЕ ГИМНАЗИИ</a:t>
            </a:r>
            <a:endParaRPr lang="ru-RU" sz="2800" b="1" dirty="0">
              <a:solidFill>
                <a:srgbClr val="00009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6000" contrast="-5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0188" y="4385316"/>
            <a:ext cx="3296912" cy="2472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9548771"/>
              </p:ext>
            </p:extLst>
          </p:nvPr>
        </p:nvGraphicFramePr>
        <p:xfrm>
          <a:off x="658738" y="1500379"/>
          <a:ext cx="10942613" cy="4953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736" y="1"/>
            <a:ext cx="984249" cy="93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17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16193" r="11500" b="16647"/>
          <a:stretch/>
        </p:blipFill>
        <p:spPr bwMode="auto">
          <a:xfrm>
            <a:off x="2709949" y="224443"/>
            <a:ext cx="9326880" cy="655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7"/>
          <p:cNvSpPr txBox="1">
            <a:spLocks/>
          </p:cNvSpPr>
          <p:nvPr/>
        </p:nvSpPr>
        <p:spPr>
          <a:xfrm>
            <a:off x="0" y="274323"/>
            <a:ext cx="3299950" cy="251875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u="sng" dirty="0" smtClean="0">
                <a:solidFill>
                  <a:srgbClr val="C00000"/>
                </a:solidFill>
              </a:rPr>
              <a:t>Образовательные сессии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в старшей школе 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МАОУ «Гимназия»</a:t>
            </a:r>
            <a:endParaRPr lang="ru-RU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13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2"/>
          <p:cNvSpPr txBox="1">
            <a:spLocks/>
          </p:cNvSpPr>
          <p:nvPr/>
        </p:nvSpPr>
        <p:spPr bwMode="gray">
          <a:xfrm>
            <a:off x="476211" y="1071546"/>
            <a:ext cx="1097280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1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оценочная процедура –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балльно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-рейтинговая оценка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itchFamily="34" charset="0"/>
              </a:rPr>
              <a:t>1 содержательная линия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itchFamily="34" charset="0"/>
              </a:rPr>
              <a:t> – элективные курсы по выбору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itchFamily="34" charset="0"/>
              </a:rPr>
              <a:t>2 содержательная линия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itchFamily="34" charset="0"/>
              </a:rPr>
              <a:t> –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itchFamily="34" charset="0"/>
              </a:rPr>
              <a:t>внеучебная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itchFamily="34" charset="0"/>
              </a:rPr>
              <a:t> (внеурочная) деятельность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2 оценочная процедура – стартовая диагностика обучающихся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3 оценочная процедура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–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формирующее оценивание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4 оценочная процедура – текущее оценивание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5 оценочная процедура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– </a:t>
            </a:r>
            <a:r>
              <a:rPr lang="ru-RU" sz="2000" b="1" kern="0" dirty="0">
                <a:solidFill>
                  <a:srgbClr val="002060"/>
                </a:solidFill>
                <a:latin typeface="Trebuchet MS" pitchFamily="34" charset="0"/>
              </a:rPr>
              <a:t>промежуточное оценивание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6 оценочная процедура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–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оценка реализации и защиты индивидуального проекта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142965" y="357166"/>
            <a:ext cx="7552148" cy="801670"/>
          </a:xfrm>
        </p:spPr>
        <p:txBody>
          <a:bodyPr>
            <a:normAutofit/>
          </a:bodyPr>
          <a:lstStyle/>
          <a:p>
            <a:r>
              <a:rPr lang="ru-RU" altLang="ru-RU" sz="3200" b="1" i="1" kern="1200" dirty="0" smtClean="0">
                <a:solidFill>
                  <a:srgbClr val="C00000"/>
                </a:solidFill>
                <a:latin typeface="Trebuchet MS" pitchFamily="34" charset="0"/>
              </a:rPr>
              <a:t>Система оценки в старшей школе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736" y="1"/>
            <a:ext cx="984249" cy="93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76211" y="5486150"/>
            <a:ext cx="11368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Шкалы оценки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: бинарная, 100-балльная, рейтинговая шкала  </a:t>
            </a:r>
            <a:endParaRPr lang="ru-RU" sz="2400" b="1" i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76211" y="5319421"/>
            <a:ext cx="11105535" cy="22167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50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38216" y="285728"/>
            <a:ext cx="9334565" cy="1143000"/>
          </a:xfrm>
        </p:spPr>
        <p:txBody>
          <a:bodyPr>
            <a:normAutofit fontScale="90000"/>
          </a:bodyPr>
          <a:lstStyle/>
          <a:p>
            <a:r>
              <a:rPr lang="ru-RU" altLang="ru-RU" sz="2800" i="1" kern="1200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Образовательное событие как способ инициирования образовательной активности старшеклассников</a:t>
            </a:r>
          </a:p>
        </p:txBody>
      </p:sp>
      <p:pic>
        <p:nvPicPr>
          <p:cNvPr id="145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11139" y="1251409"/>
            <a:ext cx="3601357" cy="371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267672"/>
              </p:ext>
            </p:extLst>
          </p:nvPr>
        </p:nvGraphicFramePr>
        <p:xfrm>
          <a:off x="202583" y="2125188"/>
          <a:ext cx="4000529" cy="414261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000529"/>
              </a:tblGrid>
              <a:tr h="243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SzPct val="122000"/>
                        <a:buFont typeface="Arial" pitchFamily="34" charset="0"/>
                        <a:buChar char="•"/>
                      </a:pPr>
                      <a:r>
                        <a:rPr lang="ru-RU" sz="1100" dirty="0">
                          <a:effectLst/>
                        </a:rPr>
                        <a:t>«Английский: просто о сложном» </a:t>
                      </a:r>
                      <a:endParaRPr lang="ru-RU" sz="1100" b="1" dirty="0">
                        <a:effectLst/>
                      </a:endParaRPr>
                    </a:p>
                  </a:txBody>
                  <a:tcPr marL="47040" marR="47040" marT="0" marB="0" anchor="ctr"/>
                </a:tc>
              </a:tr>
              <a:tr h="243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SzPct val="122000"/>
                        <a:buFont typeface="Arial" pitchFamily="34" charset="0"/>
                        <a:buChar char="•"/>
                      </a:pPr>
                      <a:r>
                        <a:rPr lang="ru-RU" sz="1100" dirty="0">
                          <a:effectLst/>
                        </a:rPr>
                        <a:t>«Живая лаборатория» (эксперименты с </a:t>
                      </a:r>
                      <a:r>
                        <a:rPr lang="ru-RU" sz="1100" dirty="0" smtClean="0">
                          <a:effectLst/>
                        </a:rPr>
                        <a:t>растениями)</a:t>
                      </a:r>
                      <a:endParaRPr lang="ru-RU" sz="1100" b="1" dirty="0">
                        <a:effectLst/>
                      </a:endParaRPr>
                    </a:p>
                  </a:txBody>
                  <a:tcPr marL="47040" marR="47040" marT="0" marB="0" anchor="ctr"/>
                </a:tc>
              </a:tr>
              <a:tr h="243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SzPct val="122000"/>
                        <a:buFont typeface="Arial" pitchFamily="34" charset="0"/>
                        <a:buChar char="•"/>
                      </a:pPr>
                      <a:r>
                        <a:rPr lang="ru-RU" sz="1100" dirty="0">
                          <a:effectLst/>
                        </a:rPr>
                        <a:t>«Наука здорового питания</a:t>
                      </a:r>
                      <a:r>
                        <a:rPr lang="ru-RU" sz="1100" dirty="0" smtClean="0">
                          <a:effectLst/>
                        </a:rPr>
                        <a:t>»</a:t>
                      </a:r>
                      <a:endParaRPr lang="ru-RU" sz="1100" b="1" dirty="0">
                        <a:effectLst/>
                      </a:endParaRPr>
                    </a:p>
                  </a:txBody>
                  <a:tcPr marL="47040" marR="47040" marT="0" marB="0" anchor="ctr"/>
                </a:tc>
              </a:tr>
              <a:tr h="243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SzPct val="122000"/>
                        <a:buFont typeface="Arial" pitchFamily="34" charset="0"/>
                        <a:buChar char="•"/>
                      </a:pPr>
                      <a:r>
                        <a:rPr lang="ru-RU" sz="1100" dirty="0">
                          <a:effectLst/>
                        </a:rPr>
                        <a:t>«Измерение физических </a:t>
                      </a:r>
                      <a:r>
                        <a:rPr lang="ru-RU" sz="1100" dirty="0" smtClean="0">
                          <a:effectLst/>
                        </a:rPr>
                        <a:t>величин»</a:t>
                      </a:r>
                      <a:endParaRPr lang="ru-RU" sz="1100" b="1" dirty="0">
                        <a:effectLst/>
                      </a:endParaRPr>
                    </a:p>
                  </a:txBody>
                  <a:tcPr marL="47040" marR="47040" marT="0" marB="0" anchor="ctr"/>
                </a:tc>
              </a:tr>
              <a:tr h="243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SzPct val="122000"/>
                        <a:buFont typeface="Arial" pitchFamily="34" charset="0"/>
                        <a:buChar char="•"/>
                      </a:pPr>
                      <a:r>
                        <a:rPr lang="ru-RU" sz="1100" dirty="0">
                          <a:effectLst/>
                        </a:rPr>
                        <a:t>«Знакомые незнакомцы или все про облака</a:t>
                      </a:r>
                      <a:r>
                        <a:rPr lang="ru-RU" sz="1100" dirty="0" smtClean="0">
                          <a:effectLst/>
                        </a:rPr>
                        <a:t>»</a:t>
                      </a:r>
                      <a:endParaRPr lang="ru-RU" sz="1100" b="1" dirty="0">
                        <a:effectLst/>
                      </a:endParaRPr>
                    </a:p>
                  </a:txBody>
                  <a:tcPr marL="47040" marR="47040" marT="0" marB="0" anchor="ctr"/>
                </a:tc>
              </a:tr>
              <a:tr h="243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SzPct val="122000"/>
                        <a:buFont typeface="Arial" pitchFamily="34" charset="0"/>
                        <a:buChar char="•"/>
                      </a:pPr>
                      <a:r>
                        <a:rPr lang="ru-RU" sz="1100" dirty="0">
                          <a:effectLst/>
                        </a:rPr>
                        <a:t>«Живая математика</a:t>
                      </a:r>
                      <a:r>
                        <a:rPr lang="ru-RU" sz="1100" dirty="0" smtClean="0">
                          <a:effectLst/>
                        </a:rPr>
                        <a:t>»</a:t>
                      </a:r>
                      <a:endParaRPr lang="ru-RU" sz="1100" b="1" dirty="0">
                        <a:effectLst/>
                      </a:endParaRPr>
                    </a:p>
                  </a:txBody>
                  <a:tcPr marL="47040" marR="47040" marT="0" marB="0" anchor="ctr"/>
                </a:tc>
              </a:tr>
              <a:tr h="243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SzPct val="122000"/>
                        <a:buFont typeface="Arial" pitchFamily="34" charset="0"/>
                        <a:buChar char="•"/>
                      </a:pPr>
                      <a:r>
                        <a:rPr lang="ru-RU" sz="1100" dirty="0">
                          <a:effectLst/>
                        </a:rPr>
                        <a:t>«Вода - источник жизни или оружие против человечества</a:t>
                      </a:r>
                      <a:r>
                        <a:rPr lang="ru-RU" sz="1100" dirty="0" smtClean="0">
                          <a:effectLst/>
                        </a:rPr>
                        <a:t>?»</a:t>
                      </a:r>
                      <a:endParaRPr lang="ru-RU" sz="1100" b="1" dirty="0">
                        <a:effectLst/>
                      </a:endParaRPr>
                    </a:p>
                  </a:txBody>
                  <a:tcPr marL="47040" marR="47040" marT="0" marB="0" anchor="ctr"/>
                </a:tc>
              </a:tr>
              <a:tr h="243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SzPct val="122000"/>
                        <a:buFont typeface="Arial" pitchFamily="34" charset="0"/>
                        <a:buChar char="•"/>
                      </a:pPr>
                      <a:r>
                        <a:rPr lang="ru-RU" sz="1100" dirty="0">
                          <a:effectLst/>
                        </a:rPr>
                        <a:t>«Музей слова</a:t>
                      </a:r>
                      <a:r>
                        <a:rPr lang="ru-RU" sz="1100" dirty="0" smtClean="0">
                          <a:effectLst/>
                        </a:rPr>
                        <a:t>»</a:t>
                      </a:r>
                      <a:endParaRPr lang="ru-RU" sz="1100" b="1" dirty="0">
                        <a:effectLst/>
                      </a:endParaRPr>
                    </a:p>
                  </a:txBody>
                  <a:tcPr marL="47040" marR="47040" marT="0" marB="0" anchor="ctr"/>
                </a:tc>
              </a:tr>
              <a:tr h="243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SzPct val="122000"/>
                        <a:buFont typeface="Arial" pitchFamily="34" charset="0"/>
                        <a:buChar char="•"/>
                      </a:pPr>
                      <a:r>
                        <a:rPr lang="ru-RU" sz="1100" dirty="0">
                          <a:effectLst/>
                        </a:rPr>
                        <a:t>«Умные роботы с </a:t>
                      </a:r>
                      <a:r>
                        <a:rPr lang="ru-RU" sz="1100" dirty="0" err="1">
                          <a:effectLst/>
                        </a:rPr>
                        <a:t>легоконструированием</a:t>
                      </a:r>
                      <a:r>
                        <a:rPr lang="ru-RU" sz="1100" dirty="0" smtClean="0">
                          <a:effectLst/>
                        </a:rPr>
                        <a:t>»</a:t>
                      </a:r>
                      <a:endParaRPr lang="ru-RU" sz="1100" b="1" dirty="0">
                        <a:effectLst/>
                      </a:endParaRPr>
                    </a:p>
                  </a:txBody>
                  <a:tcPr marL="47040" marR="47040" marT="0" marB="0" anchor="ctr"/>
                </a:tc>
              </a:tr>
              <a:tr h="487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SzPct val="122000"/>
                        <a:buFont typeface="Arial" pitchFamily="34" charset="0"/>
                        <a:buChar char="•"/>
                      </a:pPr>
                      <a:r>
                        <a:rPr lang="ru-RU" sz="1100" dirty="0">
                          <a:effectLst/>
                        </a:rPr>
                        <a:t>«Открытие возникновения звука» (моделирование шумового музыкального инструмента</a:t>
                      </a:r>
                      <a:r>
                        <a:rPr lang="ru-RU" sz="1100" dirty="0" smtClean="0">
                          <a:effectLst/>
                        </a:rPr>
                        <a:t>)</a:t>
                      </a:r>
                      <a:endParaRPr lang="ru-RU" sz="1100" b="1" dirty="0">
                        <a:effectLst/>
                      </a:endParaRPr>
                    </a:p>
                  </a:txBody>
                  <a:tcPr marL="47040" marR="47040" marT="0" marB="0" anchor="ctr"/>
                </a:tc>
              </a:tr>
              <a:tr h="243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SzPct val="122000"/>
                        <a:buFont typeface="Arial" pitchFamily="34" charset="0"/>
                        <a:buChar char="•"/>
                      </a:pPr>
                      <a:r>
                        <a:rPr lang="ru-RU" sz="1100" dirty="0">
                          <a:effectLst/>
                        </a:rPr>
                        <a:t>«Наука в самообороне без оружия</a:t>
                      </a:r>
                      <a:r>
                        <a:rPr lang="ru-RU" sz="1100" dirty="0" smtClean="0">
                          <a:effectLst/>
                        </a:rPr>
                        <a:t>»</a:t>
                      </a:r>
                      <a:endParaRPr lang="ru-RU" sz="1100" b="1" dirty="0">
                        <a:effectLst/>
                      </a:endParaRPr>
                    </a:p>
                  </a:txBody>
                  <a:tcPr marL="47040" marR="47040" marT="0" marB="0" anchor="ctr"/>
                </a:tc>
              </a:tr>
              <a:tr h="487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SzPct val="122000"/>
                        <a:buFont typeface="Arial" pitchFamily="34" charset="0"/>
                        <a:buChar char="•"/>
                      </a:pPr>
                      <a:r>
                        <a:rPr lang="ru-RU" sz="1100" dirty="0">
                          <a:effectLst/>
                        </a:rPr>
                        <a:t>«Лабораторно-практическое занятие «Контрольная закупка»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SzPct val="122000"/>
                        <a:buFont typeface="Arial" pitchFamily="34" charset="0"/>
                        <a:buChar char="•"/>
                      </a:pPr>
                      <a:r>
                        <a:rPr lang="ru-RU" sz="1100" dirty="0">
                          <a:effectLst/>
                        </a:rPr>
                        <a:t>(рациональное поведение потребителя</a:t>
                      </a:r>
                      <a:r>
                        <a:rPr lang="ru-RU" sz="1100" dirty="0" smtClean="0">
                          <a:effectLst/>
                        </a:rPr>
                        <a:t>)</a:t>
                      </a:r>
                      <a:endParaRPr lang="ru-RU" sz="1100" b="1" dirty="0">
                        <a:effectLst/>
                      </a:endParaRPr>
                    </a:p>
                  </a:txBody>
                  <a:tcPr marL="47040" marR="47040" marT="0" marB="0" anchor="ctr"/>
                </a:tc>
              </a:tr>
              <a:tr h="243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SzPct val="122000"/>
                        <a:buFont typeface="Arial" pitchFamily="34" charset="0"/>
                        <a:buChar char="•"/>
                      </a:pPr>
                      <a:r>
                        <a:rPr lang="ru-RU" sz="1100" dirty="0">
                          <a:effectLst/>
                        </a:rPr>
                        <a:t>«Все цвета радуги</a:t>
                      </a:r>
                      <a:r>
                        <a:rPr lang="ru-RU" sz="1100" dirty="0" smtClean="0">
                          <a:effectLst/>
                        </a:rPr>
                        <a:t>»</a:t>
                      </a:r>
                      <a:endParaRPr lang="ru-RU" sz="1100" b="1" dirty="0">
                        <a:effectLst/>
                      </a:endParaRPr>
                    </a:p>
                  </a:txBody>
                  <a:tcPr marL="47040" marR="47040" marT="0" marB="0" anchor="ctr"/>
                </a:tc>
              </a:tr>
              <a:tr h="2436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SzPct val="122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Лаборатория «Мир физики»</a:t>
                      </a:r>
                      <a:endParaRPr lang="ru-RU" sz="1100" b="1" dirty="0" smtClean="0">
                        <a:effectLst/>
                      </a:endParaRPr>
                    </a:p>
                  </a:txBody>
                  <a:tcPr marL="47040" marR="47040" marT="0" marB="0" anchor="ctr"/>
                </a:tc>
              </a:tr>
              <a:tr h="2436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SzPct val="122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Лаборатория «Мир астрономии»</a:t>
                      </a:r>
                      <a:endParaRPr lang="ru-RU" sz="1100" b="1" dirty="0" smtClean="0">
                        <a:effectLst/>
                      </a:endParaRPr>
                    </a:p>
                  </a:txBody>
                  <a:tcPr marL="47040" marR="47040" marT="0" marB="0" anchor="ctr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001014" y="1714489"/>
          <a:ext cx="3905277" cy="44725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905277"/>
              </a:tblGrid>
              <a:tr h="617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SzPct val="132000"/>
                        <a:buFont typeface="Arial" pitchFamily="34" charset="0"/>
                        <a:buChar char="•"/>
                        <a:tabLst/>
                      </a:pP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Диалогизированная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лекция «Значение инноваций в развитии цивилизации и отдельных государств»</a:t>
                      </a:r>
                    </a:p>
                  </a:txBody>
                  <a:tcPr marL="51783" marR="51783" marT="0" marB="0" anchor="ctr" horzOverflow="overflow"/>
                </a:tc>
              </a:tr>
              <a:tr h="23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SzPct val="132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Лекция «Деньги мира»</a:t>
                      </a:r>
                    </a:p>
                  </a:txBody>
                  <a:tcPr marL="51783" marR="51783" marT="0" marB="0" anchor="ctr" horzOverflow="overflow"/>
                </a:tc>
              </a:tr>
              <a:tr h="2059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SzPct val="132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Лекция «Моральный долг ученого</a:t>
                      </a:r>
                    </a:p>
                  </a:txBody>
                  <a:tcPr marL="51783" marR="51783" marT="0" marB="0" anchor="ctr" horzOverflow="overflow"/>
                </a:tc>
              </a:tr>
              <a:tr h="411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SzPct val="132000"/>
                        <a:buFont typeface="Arial" pitchFamily="34" charset="0"/>
                        <a:buChar char="•"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Научный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квест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 распространении и нераспространении ядерного оружия  </a:t>
                      </a:r>
                    </a:p>
                  </a:txBody>
                  <a:tcPr marL="51783" marR="51783" marT="0" marB="0" anchor="ctr" horzOverflow="overflow"/>
                </a:tc>
              </a:tr>
              <a:tr h="411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SzPct val="132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Мастер-класс «Как построить карьеру» </a:t>
                      </a:r>
                    </a:p>
                  </a:txBody>
                  <a:tcPr marL="51783" marR="51783" marT="0" marB="0" anchor="ctr" horzOverflow="overflow"/>
                </a:tc>
              </a:tr>
              <a:tr h="253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SzPct val="132000"/>
                        <a:buFont typeface="Arial" pitchFamily="34" charset="0"/>
                        <a:buChar char="•"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Экономическая викторина </a:t>
                      </a:r>
                    </a:p>
                  </a:txBody>
                  <a:tcPr marL="51783" marR="51783" marT="0" marB="0" anchor="ctr" horzOverflow="overflow"/>
                </a:tc>
              </a:tr>
              <a:tr h="411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SzPct val="132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Интеллектуальная игра по физике «Матрица» </a:t>
                      </a:r>
                    </a:p>
                  </a:txBody>
                  <a:tcPr marL="51783" marR="51783" marT="0" marB="0" anchor="ctr" horzOverflow="overflow"/>
                </a:tc>
              </a:tr>
              <a:tr h="411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SzPct val="132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Мастер-класс «Качества продуктов и не продуктовых товаров» </a:t>
                      </a:r>
                    </a:p>
                  </a:txBody>
                  <a:tcPr marL="51783" marR="51783" marT="0" marB="0" anchor="ctr" horzOverflow="overflow"/>
                </a:tc>
              </a:tr>
              <a:tr h="277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SzPct val="132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Игра-стратегия «Ядерный ренессанс» </a:t>
                      </a:r>
                    </a:p>
                  </a:txBody>
                  <a:tcPr marL="51783" marR="51783" marT="0" marB="0" anchor="ctr" horzOverflow="overflow"/>
                </a:tc>
              </a:tr>
              <a:tr h="411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SzPct val="132000"/>
                        <a:buFont typeface="Arial" pitchFamily="34" charset="0"/>
                        <a:buChar char="•"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Физическая лаборатория «Научные развлечения в цифровой лаборатории» </a:t>
                      </a:r>
                    </a:p>
                  </a:txBody>
                  <a:tcPr marL="51783" marR="51783" marT="0" marB="0" anchor="ctr" horzOverflow="overflow"/>
                </a:tc>
              </a:tr>
              <a:tr h="411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SzPct val="132000"/>
                        <a:buFont typeface="Arial" pitchFamily="34" charset="0"/>
                        <a:buChar char="•"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Химическая лаборатория «Хрустеть или не хрустеть?!» </a:t>
                      </a:r>
                    </a:p>
                  </a:txBody>
                  <a:tcPr marL="51783" marR="51783" marT="0" marB="0" anchor="ctr" horzOverflow="overflow"/>
                </a:tc>
              </a:tr>
              <a:tr h="411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5">
                            <a:lumMod val="50000"/>
                          </a:schemeClr>
                        </a:buClr>
                        <a:buSzPct val="132000"/>
                        <a:buFont typeface="Arial" pitchFamily="34" charset="0"/>
                        <a:buChar char="•"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Мастер-класс «А у Вас уже есть свой сайт?»</a:t>
                      </a:r>
                    </a:p>
                  </a:txBody>
                  <a:tcPr marL="51783" marR="51783" marT="0" marB="0" anchor="ctr" horzOverflow="overflow"/>
                </a:tc>
              </a:tr>
            </a:tbl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736" y="1"/>
            <a:ext cx="984249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 descr="DSC_0357_1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1934" y="4971011"/>
            <a:ext cx="3139768" cy="188698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16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1876</Words>
  <Application>Microsoft Office PowerPoint</Application>
  <PresentationFormat>Произвольный</PresentationFormat>
  <Paragraphs>191</Paragraphs>
  <Slides>25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Новоуральская гимназия</vt:lpstr>
      <vt:lpstr>Школа  берётся за подготовку к жизни</vt:lpstr>
      <vt:lpstr>Презентация PowerPoint</vt:lpstr>
      <vt:lpstr>Поливариантная образовательная среда старшей школы  МАОУ «Гимназия»</vt:lpstr>
      <vt:lpstr>НАВИГАЦИЯ В ПОЛИВАРИАНТНОМ ОБРАЗОВАТЕЛЬНОМ ПРОСТРАНСТВЕ ГИМНАЗИИ</vt:lpstr>
      <vt:lpstr>Презентация PowerPoint</vt:lpstr>
      <vt:lpstr>Система оценки в старшей школе</vt:lpstr>
      <vt:lpstr>Образовательное событие как способ инициирования образовательной активности старшеклассников</vt:lpstr>
      <vt:lpstr>Сетевые Интернет события</vt:lpstr>
      <vt:lpstr>Презентация PowerPoint</vt:lpstr>
      <vt:lpstr>Презентация PowerPoint</vt:lpstr>
      <vt:lpstr>Программа «Одаренный ребёнок»  (междисциплинарный подход  в образовательном процессе)</vt:lpstr>
      <vt:lpstr>Дистанционные технологии</vt:lpstr>
      <vt:lpstr>Презентация PowerPoint</vt:lpstr>
      <vt:lpstr>Интегрированные курсы</vt:lpstr>
      <vt:lpstr>Элективные курсы</vt:lpstr>
      <vt:lpstr>Презентация PowerPoint</vt:lpstr>
      <vt:lpstr>Изменение позиции учителя и ученика</vt:lpstr>
      <vt:lpstr>Презентация PowerPoint</vt:lpstr>
      <vt:lpstr>Презентация PowerPoint</vt:lpstr>
      <vt:lpstr>Результаты государственной итоговой аттестации в 11-х классах</vt:lpstr>
      <vt:lpstr>Презентация PowerPoint</vt:lpstr>
      <vt:lpstr>Всероссийские проверочные работы</vt:lpstr>
      <vt:lpstr>Соответствие индивидуального образовательного плана результатам поступления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19</cp:revision>
  <dcterms:created xsi:type="dcterms:W3CDTF">2018-10-17T05:00:28Z</dcterms:created>
  <dcterms:modified xsi:type="dcterms:W3CDTF">2018-10-17T21:28:26Z</dcterms:modified>
</cp:coreProperties>
</file>